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3" r:id="rId1"/>
  </p:sldMasterIdLst>
  <p:notesMasterIdLst>
    <p:notesMasterId r:id="rId71"/>
  </p:notesMasterIdLst>
  <p:sldIdLst>
    <p:sldId id="430" r:id="rId2"/>
    <p:sldId id="554" r:id="rId3"/>
    <p:sldId id="555" r:id="rId4"/>
    <p:sldId id="263" r:id="rId5"/>
    <p:sldId id="564" r:id="rId6"/>
    <p:sldId id="297" r:id="rId7"/>
    <p:sldId id="565" r:id="rId8"/>
    <p:sldId id="606" r:id="rId9"/>
    <p:sldId id="605" r:id="rId10"/>
    <p:sldId id="607" r:id="rId11"/>
    <p:sldId id="608" r:id="rId12"/>
    <p:sldId id="609" r:id="rId13"/>
    <p:sldId id="610" r:id="rId14"/>
    <p:sldId id="611" r:id="rId15"/>
    <p:sldId id="612" r:id="rId16"/>
    <p:sldId id="613" r:id="rId17"/>
    <p:sldId id="614" r:id="rId18"/>
    <p:sldId id="615" r:id="rId19"/>
    <p:sldId id="616" r:id="rId20"/>
    <p:sldId id="617" r:id="rId21"/>
    <p:sldId id="618" r:id="rId22"/>
    <p:sldId id="619" r:id="rId23"/>
    <p:sldId id="620" r:id="rId24"/>
    <p:sldId id="621" r:id="rId25"/>
    <p:sldId id="715" r:id="rId26"/>
    <p:sldId id="314" r:id="rId27"/>
    <p:sldId id="312" r:id="rId28"/>
    <p:sldId id="727" r:id="rId29"/>
    <p:sldId id="571" r:id="rId30"/>
    <p:sldId id="298" r:id="rId31"/>
    <p:sldId id="573" r:id="rId32"/>
    <p:sldId id="300" r:id="rId33"/>
    <p:sldId id="716" r:id="rId34"/>
    <p:sldId id="562" r:id="rId35"/>
    <p:sldId id="717" r:id="rId36"/>
    <p:sldId id="327" r:id="rId37"/>
    <p:sldId id="728" r:id="rId38"/>
    <p:sldId id="730" r:id="rId39"/>
    <p:sldId id="718" r:id="rId40"/>
    <p:sldId id="719" r:id="rId41"/>
    <p:sldId id="639" r:id="rId42"/>
    <p:sldId id="729" r:id="rId43"/>
    <p:sldId id="625" r:id="rId44"/>
    <p:sldId id="731" r:id="rId45"/>
    <p:sldId id="732" r:id="rId46"/>
    <p:sldId id="589" r:id="rId47"/>
    <p:sldId id="677" r:id="rId48"/>
    <p:sldId id="679" r:id="rId49"/>
    <p:sldId id="678" r:id="rId50"/>
    <p:sldId id="669" r:id="rId51"/>
    <p:sldId id="667" r:id="rId52"/>
    <p:sldId id="659" r:id="rId53"/>
    <p:sldId id="692" r:id="rId54"/>
    <p:sldId id="702" r:id="rId55"/>
    <p:sldId id="648" r:id="rId56"/>
    <p:sldId id="627" r:id="rId57"/>
    <p:sldId id="629" r:id="rId58"/>
    <p:sldId id="632" r:id="rId59"/>
    <p:sldId id="726" r:id="rId60"/>
    <p:sldId id="636" r:id="rId61"/>
    <p:sldId id="643" r:id="rId62"/>
    <p:sldId id="637" r:id="rId63"/>
    <p:sldId id="653" r:id="rId64"/>
    <p:sldId id="623" r:id="rId65"/>
    <p:sldId id="640" r:id="rId66"/>
    <p:sldId id="710" r:id="rId67"/>
    <p:sldId id="723" r:id="rId68"/>
    <p:sldId id="724" r:id="rId69"/>
    <p:sldId id="725" r:id="rId70"/>
  </p:sldIdLst>
  <p:sldSz cx="9144000" cy="6858000" type="screen4x3"/>
  <p:notesSz cx="6858000" cy="9144000"/>
  <p:defaultTextStyle>
    <a:defPPr>
      <a:defRPr lang="bg-BG"/>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2B1B963F-1E28-B843-8B0E-B01C4EE272C7}">
          <p14:sldIdLst>
            <p14:sldId id="430"/>
            <p14:sldId id="554"/>
            <p14:sldId id="555"/>
            <p14:sldId id="263"/>
            <p14:sldId id="564"/>
            <p14:sldId id="297"/>
            <p14:sldId id="565"/>
            <p14:sldId id="606"/>
            <p14:sldId id="605"/>
            <p14:sldId id="607"/>
            <p14:sldId id="608"/>
            <p14:sldId id="609"/>
            <p14:sldId id="610"/>
            <p14:sldId id="611"/>
            <p14:sldId id="612"/>
            <p14:sldId id="613"/>
            <p14:sldId id="614"/>
            <p14:sldId id="615"/>
            <p14:sldId id="616"/>
            <p14:sldId id="617"/>
            <p14:sldId id="618"/>
            <p14:sldId id="619"/>
            <p14:sldId id="620"/>
            <p14:sldId id="621"/>
            <p14:sldId id="715"/>
            <p14:sldId id="314"/>
            <p14:sldId id="312"/>
            <p14:sldId id="727"/>
            <p14:sldId id="571"/>
            <p14:sldId id="298"/>
            <p14:sldId id="573"/>
            <p14:sldId id="300"/>
            <p14:sldId id="716"/>
            <p14:sldId id="562"/>
            <p14:sldId id="717"/>
            <p14:sldId id="327"/>
            <p14:sldId id="728"/>
            <p14:sldId id="730"/>
            <p14:sldId id="718"/>
            <p14:sldId id="719"/>
            <p14:sldId id="639"/>
            <p14:sldId id="729"/>
            <p14:sldId id="625"/>
            <p14:sldId id="731"/>
            <p14:sldId id="732"/>
            <p14:sldId id="589"/>
            <p14:sldId id="677"/>
            <p14:sldId id="679"/>
            <p14:sldId id="678"/>
            <p14:sldId id="669"/>
            <p14:sldId id="667"/>
            <p14:sldId id="659"/>
            <p14:sldId id="692"/>
          </p14:sldIdLst>
        </p14:section>
        <p14:section name="Untitled Section" id="{CEC85CC0-9938-7E4D-A56B-F19C53576552}">
          <p14:sldIdLst>
            <p14:sldId id="702"/>
            <p14:sldId id="648"/>
            <p14:sldId id="627"/>
            <p14:sldId id="629"/>
            <p14:sldId id="632"/>
            <p14:sldId id="726"/>
            <p14:sldId id="636"/>
            <p14:sldId id="643"/>
            <p14:sldId id="637"/>
            <p14:sldId id="653"/>
            <p14:sldId id="623"/>
            <p14:sldId id="640"/>
            <p14:sldId id="710"/>
            <p14:sldId id="723"/>
            <p14:sldId id="724"/>
            <p14:sldId id="72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4" autoAdjust="0"/>
    <p:restoredTop sz="70672" autoAdjust="0"/>
  </p:normalViewPr>
  <p:slideViewPr>
    <p:cSldViewPr>
      <p:cViewPr varScale="1">
        <p:scale>
          <a:sx n="52" d="100"/>
          <a:sy n="52" d="100"/>
        </p:scale>
        <p:origin x="1864" y="176"/>
      </p:cViewPr>
      <p:guideLst>
        <p:guide orient="horz" pos="2160"/>
        <p:guide pos="2880"/>
      </p:guideLst>
    </p:cSldViewPr>
  </p:slideViewPr>
  <p:outlineViewPr>
    <p:cViewPr>
      <p:scale>
        <a:sx n="33" d="100"/>
        <a:sy n="33" d="100"/>
      </p:scale>
      <p:origin x="0" y="0"/>
    </p:cViewPr>
  </p:outlineViewPr>
  <p:notesTextViewPr>
    <p:cViewPr>
      <p:scale>
        <a:sx n="95" d="100"/>
        <a:sy n="95" d="100"/>
      </p:scale>
      <p:origin x="0" y="0"/>
    </p:cViewPr>
  </p:notesTextViewPr>
  <p:sorterViewPr>
    <p:cViewPr>
      <p:scale>
        <a:sx n="66" d="100"/>
        <a:sy n="66" d="100"/>
      </p:scale>
      <p:origin x="0" y="1511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0F25CB-723E-419E-85FE-4DD3AD3BD119}"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51E530F9-3A62-402B-9377-88E02368C2FF}">
      <dgm:prSet phldrT="[Text]" custT="1"/>
      <dgm:spPr>
        <a:ln>
          <a:solidFill>
            <a:schemeClr val="accent2">
              <a:lumMod val="60000"/>
              <a:lumOff val="40000"/>
            </a:schemeClr>
          </a:solidFill>
        </a:ln>
      </dgm:spPr>
      <dgm:t>
        <a:bodyPr/>
        <a:lstStyle/>
        <a:p>
          <a:r>
            <a:rPr lang="bg-BG" sz="2400" dirty="0">
              <a:latin typeface="Arial" pitchFamily="34" charset="0"/>
              <a:cs typeface="Arial" pitchFamily="34" charset="0"/>
            </a:rPr>
            <a:t>Без кръстосана проба</a:t>
          </a:r>
          <a:endParaRPr lang="en-US" sz="2400" dirty="0">
            <a:latin typeface="Arial" pitchFamily="34" charset="0"/>
            <a:cs typeface="Arial" pitchFamily="34" charset="0"/>
          </a:endParaRPr>
        </a:p>
      </dgm:t>
    </dgm:pt>
    <dgm:pt modelId="{969C8E9F-8936-4161-A0B2-54D9A881D9FF}" type="parTrans" cxnId="{285FC5E6-B0A4-4C19-A15F-9574D6919B74}">
      <dgm:prSet/>
      <dgm:spPr/>
      <dgm:t>
        <a:bodyPr/>
        <a:lstStyle/>
        <a:p>
          <a:endParaRPr lang="en-US"/>
        </a:p>
      </dgm:t>
    </dgm:pt>
    <dgm:pt modelId="{D7BBA749-78DC-4A92-A3F3-6BFA9B5BC1F3}" type="sibTrans" cxnId="{285FC5E6-B0A4-4C19-A15F-9574D6919B74}">
      <dgm:prSet/>
      <dgm:spPr/>
      <dgm:t>
        <a:bodyPr/>
        <a:lstStyle/>
        <a:p>
          <a:endParaRPr lang="en-US"/>
        </a:p>
      </dgm:t>
    </dgm:pt>
    <dgm:pt modelId="{6A2B4ADA-1E4A-4321-9055-51E8299F14DD}">
      <dgm:prSet phldrT="[Text]" custT="1"/>
      <dgm:spPr>
        <a:ln>
          <a:solidFill>
            <a:schemeClr val="accent2">
              <a:lumMod val="60000"/>
              <a:lumOff val="40000"/>
            </a:schemeClr>
          </a:solidFill>
        </a:ln>
      </dgm:spPr>
      <dgm:t>
        <a:bodyPr/>
        <a:lstStyle/>
        <a:p>
          <a:pPr marL="0" indent="0">
            <a:tabLst/>
          </a:pPr>
          <a:r>
            <a:rPr lang="bg-BG" sz="2400" dirty="0">
              <a:latin typeface="Arial" pitchFamily="34" charset="0"/>
              <a:cs typeface="Arial" pitchFamily="34" charset="0"/>
            </a:rPr>
            <a:t>Съвместима</a:t>
          </a:r>
          <a:endParaRPr lang="en-US" sz="2400" dirty="0">
            <a:latin typeface="Arial" pitchFamily="34" charset="0"/>
            <a:cs typeface="Arial" pitchFamily="34" charset="0"/>
          </a:endParaRPr>
        </a:p>
      </dgm:t>
    </dgm:pt>
    <dgm:pt modelId="{D1112228-E054-4870-9B8B-43850A19BDDF}" type="parTrans" cxnId="{8F9D49BE-25DC-4F5D-A879-5F4E8338B494}">
      <dgm:prSet/>
      <dgm:spPr/>
      <dgm:t>
        <a:bodyPr/>
        <a:lstStyle/>
        <a:p>
          <a:endParaRPr lang="en-US"/>
        </a:p>
      </dgm:t>
    </dgm:pt>
    <dgm:pt modelId="{6F81CDC9-3B10-4501-B512-75A78132191A}" type="sibTrans" cxnId="{8F9D49BE-25DC-4F5D-A879-5F4E8338B494}">
      <dgm:prSet/>
      <dgm:spPr/>
      <dgm:t>
        <a:bodyPr/>
        <a:lstStyle/>
        <a:p>
          <a:endParaRPr lang="en-US"/>
        </a:p>
      </dgm:t>
    </dgm:pt>
    <dgm:pt modelId="{42B56BD2-F95B-425C-AE0F-AEA52EDA8EAB}">
      <dgm:prSet phldrT="[Text]" custT="1"/>
      <dgm:spPr>
        <a:ln>
          <a:solidFill>
            <a:schemeClr val="accent2">
              <a:lumMod val="60000"/>
              <a:lumOff val="40000"/>
            </a:schemeClr>
          </a:solidFill>
        </a:ln>
      </dgm:spPr>
      <dgm:t>
        <a:bodyPr/>
        <a:lstStyle/>
        <a:p>
          <a:r>
            <a:rPr lang="bg-BG" sz="2400" dirty="0">
              <a:latin typeface="Arial" pitchFamily="34" charset="0"/>
              <a:cs typeface="Arial" pitchFamily="34" charset="0"/>
            </a:rPr>
            <a:t>С кръстосана проба</a:t>
          </a:r>
          <a:endParaRPr lang="en-US" sz="2400" dirty="0">
            <a:latin typeface="Arial" pitchFamily="34" charset="0"/>
            <a:cs typeface="Arial" pitchFamily="34" charset="0"/>
          </a:endParaRPr>
        </a:p>
      </dgm:t>
    </dgm:pt>
    <dgm:pt modelId="{91325A27-FCEE-49DA-943C-1D1A042F6C96}" type="parTrans" cxnId="{C8D488F9-CB2D-4D88-B42E-4C5DD5AFFA6D}">
      <dgm:prSet/>
      <dgm:spPr/>
      <dgm:t>
        <a:bodyPr/>
        <a:lstStyle/>
        <a:p>
          <a:endParaRPr lang="en-US"/>
        </a:p>
      </dgm:t>
    </dgm:pt>
    <dgm:pt modelId="{3E39B57D-DAEF-402B-9A5C-8132DE30572C}" type="sibTrans" cxnId="{C8D488F9-CB2D-4D88-B42E-4C5DD5AFFA6D}">
      <dgm:prSet/>
      <dgm:spPr/>
      <dgm:t>
        <a:bodyPr/>
        <a:lstStyle/>
        <a:p>
          <a:endParaRPr lang="en-US"/>
        </a:p>
      </dgm:t>
    </dgm:pt>
    <dgm:pt modelId="{9836D785-41FD-4A36-9972-66A79E5B8D60}" type="pres">
      <dgm:prSet presAssocID="{B70F25CB-723E-419E-85FE-4DD3AD3BD119}" presName="Name0" presStyleCnt="0">
        <dgm:presLayoutVars>
          <dgm:dir/>
          <dgm:resizeHandles val="exact"/>
        </dgm:presLayoutVars>
      </dgm:prSet>
      <dgm:spPr/>
    </dgm:pt>
    <dgm:pt modelId="{CA947992-B7C2-47D6-A9EF-8676B1DC40C8}" type="pres">
      <dgm:prSet presAssocID="{51E530F9-3A62-402B-9377-88E02368C2FF}" presName="composite" presStyleCnt="0"/>
      <dgm:spPr/>
    </dgm:pt>
    <dgm:pt modelId="{6F5A0375-AB44-4F31-AA46-09E3AB2BAF62}" type="pres">
      <dgm:prSet presAssocID="{51E530F9-3A62-402B-9377-88E02368C2FF}" presName="bgChev" presStyleLbl="node1" presStyleIdx="0" presStyleCnt="3" custScaleX="125133" custScaleY="247299" custLinFactNeighborX="14903"/>
      <dgm:spPr>
        <a:solidFill>
          <a:schemeClr val="accent2">
            <a:lumMod val="60000"/>
            <a:lumOff val="40000"/>
          </a:schemeClr>
        </a:solidFill>
      </dgm:spPr>
    </dgm:pt>
    <dgm:pt modelId="{5E9F956A-207E-4859-945D-D43DF1671FCE}" type="pres">
      <dgm:prSet presAssocID="{51E530F9-3A62-402B-9377-88E02368C2FF}" presName="txNode" presStyleLbl="fgAcc1" presStyleIdx="0" presStyleCnt="3" custScaleX="173811" custScaleY="117975" custLinFactNeighborX="413" custLinFactNeighborY="58982">
        <dgm:presLayoutVars>
          <dgm:bulletEnabled val="1"/>
        </dgm:presLayoutVars>
      </dgm:prSet>
      <dgm:spPr/>
    </dgm:pt>
    <dgm:pt modelId="{8B788CFC-E8FF-4013-98CE-FFDDCDB75E84}" type="pres">
      <dgm:prSet presAssocID="{D7BBA749-78DC-4A92-A3F3-6BFA9B5BC1F3}" presName="compositeSpace" presStyleCnt="0"/>
      <dgm:spPr/>
    </dgm:pt>
    <dgm:pt modelId="{7DC38B00-D6A6-4B03-B6DB-DF5C12D80BD2}" type="pres">
      <dgm:prSet presAssocID="{6A2B4ADA-1E4A-4321-9055-51E8299F14DD}" presName="composite" presStyleCnt="0"/>
      <dgm:spPr/>
    </dgm:pt>
    <dgm:pt modelId="{4DC660DC-3156-47A9-AA61-70C39E2007FC}" type="pres">
      <dgm:prSet presAssocID="{6A2B4ADA-1E4A-4321-9055-51E8299F14DD}" presName="bgChev" presStyleLbl="node1" presStyleIdx="1" presStyleCnt="3" custScaleX="117977" custScaleY="240484" custLinFactNeighborX="8071"/>
      <dgm:spPr>
        <a:solidFill>
          <a:schemeClr val="accent2">
            <a:lumMod val="60000"/>
            <a:lumOff val="40000"/>
          </a:schemeClr>
        </a:solidFill>
      </dgm:spPr>
    </dgm:pt>
    <dgm:pt modelId="{DF5B03C3-6DB8-4216-804E-2A8176612A49}" type="pres">
      <dgm:prSet presAssocID="{6A2B4ADA-1E4A-4321-9055-51E8299F14DD}" presName="txNode" presStyleLbl="fgAcc1" presStyleIdx="1" presStyleCnt="3" custScaleX="156207" custScaleY="116183" custLinFactNeighborX="-3932" custLinFactNeighborY="53520">
        <dgm:presLayoutVars>
          <dgm:bulletEnabled val="1"/>
        </dgm:presLayoutVars>
      </dgm:prSet>
      <dgm:spPr/>
    </dgm:pt>
    <dgm:pt modelId="{EE873E51-FAB8-45AD-A9ED-997D686D8A9A}" type="pres">
      <dgm:prSet presAssocID="{6F81CDC9-3B10-4501-B512-75A78132191A}" presName="compositeSpace" presStyleCnt="0"/>
      <dgm:spPr/>
    </dgm:pt>
    <dgm:pt modelId="{C729717D-7796-4EEF-B3C8-B6EB0F364863}" type="pres">
      <dgm:prSet presAssocID="{42B56BD2-F95B-425C-AE0F-AEA52EDA8EAB}" presName="composite" presStyleCnt="0"/>
      <dgm:spPr/>
    </dgm:pt>
    <dgm:pt modelId="{A8501F4A-14C1-4509-BF0F-4B12FAD83031}" type="pres">
      <dgm:prSet presAssocID="{42B56BD2-F95B-425C-AE0F-AEA52EDA8EAB}" presName="bgChev" presStyleLbl="node1" presStyleIdx="2" presStyleCnt="3" custScaleX="117977" custScaleY="236603"/>
      <dgm:spPr>
        <a:solidFill>
          <a:schemeClr val="accent2">
            <a:lumMod val="60000"/>
            <a:lumOff val="40000"/>
          </a:schemeClr>
        </a:solidFill>
      </dgm:spPr>
    </dgm:pt>
    <dgm:pt modelId="{CB98D0BE-0582-4E5D-A4C5-1DB991B2D01C}" type="pres">
      <dgm:prSet presAssocID="{42B56BD2-F95B-425C-AE0F-AEA52EDA8EAB}" presName="txNode" presStyleLbl="fgAcc1" presStyleIdx="2" presStyleCnt="3" custScaleX="154734" custScaleY="106580" custLinFactNeighborX="-10276" custLinFactNeighborY="56742">
        <dgm:presLayoutVars>
          <dgm:bulletEnabled val="1"/>
        </dgm:presLayoutVars>
      </dgm:prSet>
      <dgm:spPr/>
    </dgm:pt>
  </dgm:ptLst>
  <dgm:cxnLst>
    <dgm:cxn modelId="{3402889C-0126-4873-A313-BE47D341B11F}" type="presOf" srcId="{B70F25CB-723E-419E-85FE-4DD3AD3BD119}" destId="{9836D785-41FD-4A36-9972-66A79E5B8D60}" srcOrd="0" destOrd="0" presId="urn:microsoft.com/office/officeart/2005/8/layout/chevronAccent+Icon"/>
    <dgm:cxn modelId="{53D633B0-E563-40A7-A569-859D7A9B491A}" type="presOf" srcId="{51E530F9-3A62-402B-9377-88E02368C2FF}" destId="{5E9F956A-207E-4859-945D-D43DF1671FCE}" srcOrd="0" destOrd="0" presId="urn:microsoft.com/office/officeart/2005/8/layout/chevronAccent+Icon"/>
    <dgm:cxn modelId="{AD2F5AB7-A09E-4551-86C4-339D069DE3DA}" type="presOf" srcId="{6A2B4ADA-1E4A-4321-9055-51E8299F14DD}" destId="{DF5B03C3-6DB8-4216-804E-2A8176612A49}" srcOrd="0" destOrd="0" presId="urn:microsoft.com/office/officeart/2005/8/layout/chevronAccent+Icon"/>
    <dgm:cxn modelId="{8F9D49BE-25DC-4F5D-A879-5F4E8338B494}" srcId="{B70F25CB-723E-419E-85FE-4DD3AD3BD119}" destId="{6A2B4ADA-1E4A-4321-9055-51E8299F14DD}" srcOrd="1" destOrd="0" parTransId="{D1112228-E054-4870-9B8B-43850A19BDDF}" sibTransId="{6F81CDC9-3B10-4501-B512-75A78132191A}"/>
    <dgm:cxn modelId="{1D2EB3CE-D4CA-4626-8B3D-050D6012C64D}" type="presOf" srcId="{42B56BD2-F95B-425C-AE0F-AEA52EDA8EAB}" destId="{CB98D0BE-0582-4E5D-A4C5-1DB991B2D01C}" srcOrd="0" destOrd="0" presId="urn:microsoft.com/office/officeart/2005/8/layout/chevronAccent+Icon"/>
    <dgm:cxn modelId="{285FC5E6-B0A4-4C19-A15F-9574D6919B74}" srcId="{B70F25CB-723E-419E-85FE-4DD3AD3BD119}" destId="{51E530F9-3A62-402B-9377-88E02368C2FF}" srcOrd="0" destOrd="0" parTransId="{969C8E9F-8936-4161-A0B2-54D9A881D9FF}" sibTransId="{D7BBA749-78DC-4A92-A3F3-6BFA9B5BC1F3}"/>
    <dgm:cxn modelId="{C8D488F9-CB2D-4D88-B42E-4C5DD5AFFA6D}" srcId="{B70F25CB-723E-419E-85FE-4DD3AD3BD119}" destId="{42B56BD2-F95B-425C-AE0F-AEA52EDA8EAB}" srcOrd="2" destOrd="0" parTransId="{91325A27-FCEE-49DA-943C-1D1A042F6C96}" sibTransId="{3E39B57D-DAEF-402B-9A5C-8132DE30572C}"/>
    <dgm:cxn modelId="{C1B1596B-F7CE-485A-8BC1-1148CAFACE49}" type="presParOf" srcId="{9836D785-41FD-4A36-9972-66A79E5B8D60}" destId="{CA947992-B7C2-47D6-A9EF-8676B1DC40C8}" srcOrd="0" destOrd="0" presId="urn:microsoft.com/office/officeart/2005/8/layout/chevronAccent+Icon"/>
    <dgm:cxn modelId="{18FE2D86-A453-4DF2-BB90-07704CAF658E}" type="presParOf" srcId="{CA947992-B7C2-47D6-A9EF-8676B1DC40C8}" destId="{6F5A0375-AB44-4F31-AA46-09E3AB2BAF62}" srcOrd="0" destOrd="0" presId="urn:microsoft.com/office/officeart/2005/8/layout/chevronAccent+Icon"/>
    <dgm:cxn modelId="{1A4DC514-6173-4217-B722-DE97FE2C74A5}" type="presParOf" srcId="{CA947992-B7C2-47D6-A9EF-8676B1DC40C8}" destId="{5E9F956A-207E-4859-945D-D43DF1671FCE}" srcOrd="1" destOrd="0" presId="urn:microsoft.com/office/officeart/2005/8/layout/chevronAccent+Icon"/>
    <dgm:cxn modelId="{13846FE4-E38F-47F6-88B5-B58347908249}" type="presParOf" srcId="{9836D785-41FD-4A36-9972-66A79E5B8D60}" destId="{8B788CFC-E8FF-4013-98CE-FFDDCDB75E84}" srcOrd="1" destOrd="0" presId="urn:microsoft.com/office/officeart/2005/8/layout/chevronAccent+Icon"/>
    <dgm:cxn modelId="{744DB4CD-02DA-45F7-AA0E-594A885B0B25}" type="presParOf" srcId="{9836D785-41FD-4A36-9972-66A79E5B8D60}" destId="{7DC38B00-D6A6-4B03-B6DB-DF5C12D80BD2}" srcOrd="2" destOrd="0" presId="urn:microsoft.com/office/officeart/2005/8/layout/chevronAccent+Icon"/>
    <dgm:cxn modelId="{7CDA57FC-74CF-40B7-A6EA-C103DE6B5F8A}" type="presParOf" srcId="{7DC38B00-D6A6-4B03-B6DB-DF5C12D80BD2}" destId="{4DC660DC-3156-47A9-AA61-70C39E2007FC}" srcOrd="0" destOrd="0" presId="urn:microsoft.com/office/officeart/2005/8/layout/chevronAccent+Icon"/>
    <dgm:cxn modelId="{5FB49834-4BE0-4A34-9707-C35F661C7165}" type="presParOf" srcId="{7DC38B00-D6A6-4B03-B6DB-DF5C12D80BD2}" destId="{DF5B03C3-6DB8-4216-804E-2A8176612A49}" srcOrd="1" destOrd="0" presId="urn:microsoft.com/office/officeart/2005/8/layout/chevronAccent+Icon"/>
    <dgm:cxn modelId="{9A33BD31-32A7-4F70-8D0F-A126BA0DCBBF}" type="presParOf" srcId="{9836D785-41FD-4A36-9972-66A79E5B8D60}" destId="{EE873E51-FAB8-45AD-A9ED-997D686D8A9A}" srcOrd="3" destOrd="0" presId="urn:microsoft.com/office/officeart/2005/8/layout/chevronAccent+Icon"/>
    <dgm:cxn modelId="{A92DFDC7-11C4-44CF-BDDC-20225BC4E8AE}" type="presParOf" srcId="{9836D785-41FD-4A36-9972-66A79E5B8D60}" destId="{C729717D-7796-4EEF-B3C8-B6EB0F364863}" srcOrd="4" destOrd="0" presId="urn:microsoft.com/office/officeart/2005/8/layout/chevronAccent+Icon"/>
    <dgm:cxn modelId="{EC926AB2-3EC0-4B01-A5A6-4A504C0BC6B6}" type="presParOf" srcId="{C729717D-7796-4EEF-B3C8-B6EB0F364863}" destId="{A8501F4A-14C1-4509-BF0F-4B12FAD83031}" srcOrd="0" destOrd="0" presId="urn:microsoft.com/office/officeart/2005/8/layout/chevronAccent+Icon"/>
    <dgm:cxn modelId="{5164ED6B-7A9E-4302-857E-627C7C9434F3}" type="presParOf" srcId="{C729717D-7796-4EEF-B3C8-B6EB0F364863}" destId="{CB98D0BE-0582-4E5D-A4C5-1DB991B2D01C}"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B22712-5F7B-46EB-81B9-5877E777A5C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bg-BG"/>
        </a:p>
      </dgm:t>
    </dgm:pt>
    <dgm:pt modelId="{011BA8ED-C5FC-4E06-A957-6F8A4CAF365A}" type="pres">
      <dgm:prSet presAssocID="{25B22712-5F7B-46EB-81B9-5877E777A5C7}" presName="diagram" presStyleCnt="0">
        <dgm:presLayoutVars>
          <dgm:dir/>
          <dgm:resizeHandles val="exact"/>
        </dgm:presLayoutVars>
      </dgm:prSet>
      <dgm:spPr/>
    </dgm:pt>
  </dgm:ptLst>
  <dgm:cxnLst>
    <dgm:cxn modelId="{B49D15E1-940D-422A-B347-7315E95F332E}" type="presOf" srcId="{25B22712-5F7B-46EB-81B9-5877E777A5C7}" destId="{011BA8ED-C5FC-4E06-A957-6F8A4CAF365A}"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5A0375-AB44-4F31-AA46-09E3AB2BAF62}">
      <dsp:nvSpPr>
        <dsp:cNvPr id="0" name=""/>
        <dsp:cNvSpPr/>
      </dsp:nvSpPr>
      <dsp:spPr>
        <a:xfrm>
          <a:off x="285917" y="2485725"/>
          <a:ext cx="2378370" cy="1814334"/>
        </a:xfrm>
        <a:prstGeom prst="chevron">
          <a:avLst>
            <a:gd name="adj" fmla="val 40000"/>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9F956A-207E-4859-945D-D43DF1671FCE}">
      <dsp:nvSpPr>
        <dsp:cNvPr id="0" name=""/>
        <dsp:cNvSpPr/>
      </dsp:nvSpPr>
      <dsp:spPr>
        <a:xfrm>
          <a:off x="162644" y="3576267"/>
          <a:ext cx="2789690" cy="865535"/>
        </a:xfrm>
        <a:prstGeom prst="roundRect">
          <a:avLst>
            <a:gd name="adj" fmla="val 10000"/>
          </a:avLst>
        </a:prstGeom>
        <a:solidFill>
          <a:schemeClr val="lt1">
            <a:alpha val="90000"/>
            <a:hueOff val="0"/>
            <a:satOff val="0"/>
            <a:lumOff val="0"/>
            <a:alphaOff val="0"/>
          </a:schemeClr>
        </a:solidFill>
        <a:ln w="25400" cap="flat" cmpd="sng" algn="ctr">
          <a:solidFill>
            <a:schemeClr val="accent2">
              <a:lumMod val="60000"/>
              <a:lum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bg-BG" sz="2400" kern="1200" dirty="0">
              <a:latin typeface="Arial" pitchFamily="34" charset="0"/>
              <a:cs typeface="Arial" pitchFamily="34" charset="0"/>
            </a:rPr>
            <a:t>Без кръстосана проба</a:t>
          </a:r>
          <a:endParaRPr lang="en-US" sz="2400" kern="1200" dirty="0">
            <a:latin typeface="Arial" pitchFamily="34" charset="0"/>
            <a:cs typeface="Arial" pitchFamily="34" charset="0"/>
          </a:endParaRPr>
        </a:p>
      </dsp:txBody>
      <dsp:txXfrm>
        <a:off x="187995" y="3601618"/>
        <a:ext cx="2738988" cy="814833"/>
      </dsp:txXfrm>
    </dsp:sp>
    <dsp:sp modelId="{4DC660DC-3156-47A9-AA61-70C39E2007FC}">
      <dsp:nvSpPr>
        <dsp:cNvPr id="0" name=""/>
        <dsp:cNvSpPr/>
      </dsp:nvSpPr>
      <dsp:spPr>
        <a:xfrm>
          <a:off x="3158241" y="2510724"/>
          <a:ext cx="2242358" cy="1764335"/>
        </a:xfrm>
        <a:prstGeom prst="chevron">
          <a:avLst>
            <a:gd name="adj" fmla="val 40000"/>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5B03C3-6DB8-4216-804E-2A8176612A49}">
      <dsp:nvSpPr>
        <dsp:cNvPr id="0" name=""/>
        <dsp:cNvSpPr/>
      </dsp:nvSpPr>
      <dsp:spPr>
        <a:xfrm>
          <a:off x="3168352" y="3542768"/>
          <a:ext cx="2507143" cy="852388"/>
        </a:xfrm>
        <a:prstGeom prst="roundRect">
          <a:avLst>
            <a:gd name="adj" fmla="val 10000"/>
          </a:avLst>
        </a:prstGeom>
        <a:solidFill>
          <a:schemeClr val="lt1">
            <a:alpha val="90000"/>
            <a:hueOff val="0"/>
            <a:satOff val="0"/>
            <a:lumOff val="0"/>
            <a:alphaOff val="0"/>
          </a:schemeClr>
        </a:solidFill>
        <a:ln w="25400" cap="flat" cmpd="sng" algn="ctr">
          <a:solidFill>
            <a:schemeClr val="accent2">
              <a:lumMod val="60000"/>
              <a:lum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tabLst/>
          </a:pPr>
          <a:r>
            <a:rPr lang="bg-BG" sz="2400" kern="1200" dirty="0">
              <a:latin typeface="Arial" pitchFamily="34" charset="0"/>
              <a:cs typeface="Arial" pitchFamily="34" charset="0"/>
            </a:rPr>
            <a:t>Съвместима</a:t>
          </a:r>
          <a:endParaRPr lang="en-US" sz="2400" kern="1200" dirty="0">
            <a:latin typeface="Arial" pitchFamily="34" charset="0"/>
            <a:cs typeface="Arial" pitchFamily="34" charset="0"/>
          </a:endParaRPr>
        </a:p>
      </dsp:txBody>
      <dsp:txXfrm>
        <a:off x="3193318" y="3567734"/>
        <a:ext cx="2457211" cy="802456"/>
      </dsp:txXfrm>
    </dsp:sp>
    <dsp:sp modelId="{A8501F4A-14C1-4509-BF0F-4B12FAD83031}">
      <dsp:nvSpPr>
        <dsp:cNvPr id="0" name=""/>
        <dsp:cNvSpPr/>
      </dsp:nvSpPr>
      <dsp:spPr>
        <a:xfrm>
          <a:off x="5797737" y="2524961"/>
          <a:ext cx="2242358" cy="1735861"/>
        </a:xfrm>
        <a:prstGeom prst="chevron">
          <a:avLst>
            <a:gd name="adj" fmla="val 40000"/>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98D0BE-0582-4E5D-A4C5-1DB991B2D01C}">
      <dsp:nvSpPr>
        <dsp:cNvPr id="0" name=""/>
        <dsp:cNvSpPr/>
      </dsp:nvSpPr>
      <dsp:spPr>
        <a:xfrm>
          <a:off x="5871250" y="3601633"/>
          <a:ext cx="2483501" cy="781934"/>
        </a:xfrm>
        <a:prstGeom prst="roundRect">
          <a:avLst>
            <a:gd name="adj" fmla="val 10000"/>
          </a:avLst>
        </a:prstGeom>
        <a:solidFill>
          <a:schemeClr val="lt1">
            <a:alpha val="90000"/>
            <a:hueOff val="0"/>
            <a:satOff val="0"/>
            <a:lumOff val="0"/>
            <a:alphaOff val="0"/>
          </a:schemeClr>
        </a:solidFill>
        <a:ln w="25400" cap="flat" cmpd="sng" algn="ctr">
          <a:solidFill>
            <a:schemeClr val="accent2">
              <a:lumMod val="60000"/>
              <a:lum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bg-BG" sz="2400" kern="1200" dirty="0">
              <a:latin typeface="Arial" pitchFamily="34" charset="0"/>
              <a:cs typeface="Arial" pitchFamily="34" charset="0"/>
            </a:rPr>
            <a:t>С кръстосана проба</a:t>
          </a:r>
          <a:endParaRPr lang="en-US" sz="2400" kern="1200" dirty="0">
            <a:latin typeface="Arial" pitchFamily="34" charset="0"/>
            <a:cs typeface="Arial" pitchFamily="34" charset="0"/>
          </a:endParaRPr>
        </a:p>
      </dsp:txBody>
      <dsp:txXfrm>
        <a:off x="5894152" y="3624535"/>
        <a:ext cx="2437697" cy="7361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defRPr>
            </a:lvl1pPr>
          </a:lstStyle>
          <a:p>
            <a:pPr>
              <a:defRPr/>
            </a:pPr>
            <a:endParaRPr lang="bg-BG"/>
          </a:p>
        </p:txBody>
      </p:sp>
      <p:sp>
        <p:nvSpPr>
          <p:cNvPr id="49155" name="Rectangle 3"/>
          <p:cNvSpPr>
            <a:spLocks noGrp="1" noChangeArrowheads="1"/>
          </p:cNvSpPr>
          <p:nvPr>
            <p:ph type="dt" idx="1"/>
          </p:nvPr>
        </p:nvSpPr>
        <p:spPr bwMode="auto">
          <a:xfrm>
            <a:off x="388620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pPr>
              <a:defRPr/>
            </a:pPr>
            <a:endParaRPr lang="bg-BG"/>
          </a:p>
        </p:txBody>
      </p:sp>
      <p:sp>
        <p:nvSpPr>
          <p:cNvPr id="184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7" name="Rectangle 5"/>
          <p:cNvSpPr>
            <a:spLocks noGrp="1" noChangeArrowheads="1"/>
          </p:cNvSpPr>
          <p:nvPr>
            <p:ph type="body" sz="quarter" idx="3"/>
          </p:nvPr>
        </p:nvSpPr>
        <p:spPr bwMode="auto">
          <a:xfrm>
            <a:off x="914400" y="4343400"/>
            <a:ext cx="5029200" cy="41148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bg-BG" noProof="0"/>
              <a:t>Click to edit Master text styles</a:t>
            </a:r>
          </a:p>
          <a:p>
            <a:pPr lvl="0"/>
            <a:r>
              <a:rPr lang="bg-BG" noProof="0"/>
              <a:t>Second level</a:t>
            </a:r>
          </a:p>
          <a:p>
            <a:pPr lvl="0"/>
            <a:r>
              <a:rPr lang="bg-BG" noProof="0"/>
              <a:t>Third level</a:t>
            </a:r>
          </a:p>
          <a:p>
            <a:pPr lvl="0"/>
            <a:r>
              <a:rPr lang="bg-BG" noProof="0"/>
              <a:t>Fourth level</a:t>
            </a:r>
          </a:p>
          <a:p>
            <a:pPr lvl="0"/>
            <a:r>
              <a:rPr lang="bg-BG" noProof="0"/>
              <a:t>Fifth level</a:t>
            </a:r>
          </a:p>
        </p:txBody>
      </p:sp>
      <p:sp>
        <p:nvSpPr>
          <p:cNvPr id="49158" name="Rectangle 6"/>
          <p:cNvSpPr>
            <a:spLocks noGrp="1" noChangeArrowheads="1"/>
          </p:cNvSpPr>
          <p:nvPr>
            <p:ph type="ftr" sz="quarter" idx="4"/>
          </p:nvPr>
        </p:nvSpPr>
        <p:spPr bwMode="auto">
          <a:xfrm>
            <a:off x="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defRPr>
            </a:lvl1pPr>
          </a:lstStyle>
          <a:p>
            <a:pPr>
              <a:defRPr/>
            </a:pPr>
            <a:endParaRPr lang="bg-BG"/>
          </a:p>
        </p:txBody>
      </p:sp>
      <p:sp>
        <p:nvSpPr>
          <p:cNvPr id="49159" name="Rectangle 7"/>
          <p:cNvSpPr>
            <a:spLocks noGrp="1" noChangeArrowheads="1"/>
          </p:cNvSpPr>
          <p:nvPr>
            <p:ph type="sldNum" sz="quarter" idx="5"/>
          </p:nvPr>
        </p:nvSpPr>
        <p:spPr bwMode="auto">
          <a:xfrm>
            <a:off x="388620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defRPr>
            </a:lvl1pPr>
          </a:lstStyle>
          <a:p>
            <a:pPr>
              <a:defRPr/>
            </a:pPr>
            <a:fld id="{840B48EE-8F7F-4117-988C-458A12A0C5B7}" type="slidenum">
              <a:rPr lang="bg-BG"/>
              <a:pPr>
                <a:defRPr/>
              </a:pPr>
              <a:t>‹#›</a:t>
            </a:fld>
            <a:endParaRPr lang="bg-BG"/>
          </a:p>
        </p:txBody>
      </p:sp>
    </p:spTree>
    <p:extLst>
      <p:ext uri="{BB962C8B-B14F-4D97-AF65-F5344CB8AC3E}">
        <p14:creationId xmlns:p14="http://schemas.microsoft.com/office/powerpoint/2010/main" val="11616428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pPr>
              <a:defRPr/>
            </a:pPr>
            <a:fld id="{840B48EE-8F7F-4117-988C-458A12A0C5B7}" type="slidenum">
              <a:rPr lang="bg-BG" smtClean="0"/>
              <a:pPr>
                <a:defRPr/>
              </a:pPr>
              <a:t>1</a:t>
            </a:fld>
            <a:endParaRPr lang="bg-BG"/>
          </a:p>
        </p:txBody>
      </p:sp>
    </p:spTree>
    <p:extLst>
      <p:ext uri="{BB962C8B-B14F-4D97-AF65-F5344CB8AC3E}">
        <p14:creationId xmlns:p14="http://schemas.microsoft.com/office/powerpoint/2010/main" val="5938142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3B5965B-02DB-49F4-90EC-D10F87754E7E}" type="slidenum">
              <a:rPr lang="bg-BG" altLang="bg-BG" smtClean="0">
                <a:latin typeface="Times New Roman" pitchFamily="18" charset="0"/>
              </a:rPr>
              <a:pPr/>
              <a:t>10</a:t>
            </a:fld>
            <a:endParaRPr lang="bg-BG" altLang="bg-BG">
              <a:latin typeface="Times New Roman" pitchFamily="18" charset="0"/>
            </a:endParaRPr>
          </a:p>
        </p:txBody>
      </p:sp>
      <p:sp>
        <p:nvSpPr>
          <p:cNvPr id="22531" name="Rectangle 2"/>
          <p:cNvSpPr>
            <a:spLocks noGrp="1" noRot="1" noChangeAspect="1" noChangeArrowheads="1" noTextEdit="1"/>
          </p:cNvSpPr>
          <p:nvPr>
            <p:ph type="sldImg"/>
          </p:nvPr>
        </p:nvSpPr>
        <p:spPr>
          <a:xfrm>
            <a:off x="2857500" y="514350"/>
            <a:ext cx="3429000" cy="2571750"/>
          </a:xfrm>
          <a:prstGeom prst="rect">
            <a:avLst/>
          </a:prstGeom>
          <a:ln/>
        </p:spPr>
      </p:sp>
      <p:sp>
        <p:nvSpPr>
          <p:cNvPr id="22532" name="Rectangle 3"/>
          <p:cNvSpPr>
            <a:spLocks noGrp="1" noChangeArrowheads="1"/>
          </p:cNvSpPr>
          <p:nvPr>
            <p:ph type="body" idx="1"/>
          </p:nvPr>
        </p:nvSpPr>
        <p:spPr>
          <a:xfrm>
            <a:off x="1219200" y="3257550"/>
            <a:ext cx="6705600" cy="3086100"/>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algn="just"/>
            <a:r>
              <a:rPr lang="bg-BG" altLang="bg-BG" dirty="0"/>
              <a:t>При  директна травма на сърцето и вторично на базата на нарушената коронарна перфузия или отделянето на миокард</a:t>
            </a:r>
            <a:r>
              <a:rPr lang="en-US" altLang="bg-BG" dirty="0"/>
              <a:t>-</a:t>
            </a:r>
            <a:r>
              <a:rPr lang="bg-BG" altLang="bg-BG" dirty="0"/>
              <a:t>депримиращ фактор, може да настъпи помпена недостатъчност с характеристиката на кардиогенен шок. </a:t>
            </a:r>
          </a:p>
          <a:p>
            <a:pPr algn="just"/>
            <a:r>
              <a:rPr lang="bg-BG" altLang="bg-BG" dirty="0"/>
              <a:t>Травмата на ЦНС и на мозъчния ствол води до подтискане на вазомоторните центрове и вазодилатация с последици вазогенен шок. Това може да настъпи и при травма на гръбначния мозък, нарушена инервация на съдовете и спинален шок.</a:t>
            </a:r>
          </a:p>
        </p:txBody>
      </p:sp>
    </p:spTree>
    <p:extLst>
      <p:ext uri="{BB962C8B-B14F-4D97-AF65-F5344CB8AC3E}">
        <p14:creationId xmlns:p14="http://schemas.microsoft.com/office/powerpoint/2010/main" val="29495660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92578AF-4DAC-471F-BA74-BB346BF328E4}" type="slidenum">
              <a:rPr lang="bg-BG" altLang="bg-BG" smtClean="0">
                <a:latin typeface="Times New Roman" pitchFamily="18" charset="0"/>
              </a:rPr>
              <a:pPr/>
              <a:t>11</a:t>
            </a:fld>
            <a:endParaRPr lang="bg-BG" altLang="bg-BG">
              <a:latin typeface="Times New Roman" pitchFamily="18" charset="0"/>
            </a:endParaRPr>
          </a:p>
        </p:txBody>
      </p:sp>
      <p:sp>
        <p:nvSpPr>
          <p:cNvPr id="23555" name="Rectangle 2"/>
          <p:cNvSpPr>
            <a:spLocks noGrp="1" noRot="1" noChangeAspect="1" noChangeArrowheads="1" noTextEdit="1"/>
          </p:cNvSpPr>
          <p:nvPr>
            <p:ph type="sldImg"/>
          </p:nvPr>
        </p:nvSpPr>
        <p:spPr>
          <a:xfrm>
            <a:off x="2857500" y="514350"/>
            <a:ext cx="3429000" cy="2571750"/>
          </a:xfrm>
          <a:prstGeom prst="rect">
            <a:avLst/>
          </a:prstGeom>
          <a:ln/>
        </p:spPr>
      </p:sp>
      <p:sp>
        <p:nvSpPr>
          <p:cNvPr id="23556" name="Rectangle 3"/>
          <p:cNvSpPr>
            <a:spLocks noGrp="1" noChangeArrowheads="1"/>
          </p:cNvSpPr>
          <p:nvPr>
            <p:ph type="body" idx="1"/>
          </p:nvPr>
        </p:nvSpPr>
        <p:spPr>
          <a:xfrm>
            <a:off x="1219200" y="3257550"/>
            <a:ext cx="6705600" cy="3086100"/>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algn="just"/>
            <a:r>
              <a:rPr lang="bg-BG" altLang="bg-BG" dirty="0"/>
              <a:t>Клиничната картина не е ясно изявена при всяка отделна компонента, а става наслояване на симптоматиката.</a:t>
            </a:r>
          </a:p>
        </p:txBody>
      </p:sp>
    </p:spTree>
    <p:extLst>
      <p:ext uri="{BB962C8B-B14F-4D97-AF65-F5344CB8AC3E}">
        <p14:creationId xmlns:p14="http://schemas.microsoft.com/office/powerpoint/2010/main" val="38024619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F9915BF-C206-4DDB-9261-FDE6732E892A}" type="slidenum">
              <a:rPr lang="bg-BG" altLang="bg-BG" smtClean="0">
                <a:latin typeface="Times New Roman" pitchFamily="18" charset="0"/>
              </a:rPr>
              <a:pPr/>
              <a:t>12</a:t>
            </a:fld>
            <a:endParaRPr lang="bg-BG" altLang="bg-BG">
              <a:latin typeface="Times New Roman" pitchFamily="18" charset="0"/>
            </a:endParaRPr>
          </a:p>
        </p:txBody>
      </p:sp>
      <p:sp>
        <p:nvSpPr>
          <p:cNvPr id="24579" name="Rectangle 2"/>
          <p:cNvSpPr>
            <a:spLocks noGrp="1" noRot="1" noChangeAspect="1" noChangeArrowheads="1" noTextEdit="1"/>
          </p:cNvSpPr>
          <p:nvPr>
            <p:ph type="sldImg"/>
          </p:nvPr>
        </p:nvSpPr>
        <p:spPr>
          <a:xfrm>
            <a:off x="2857500" y="514350"/>
            <a:ext cx="3429000" cy="2571750"/>
          </a:xfrm>
          <a:prstGeom prst="rect">
            <a:avLst/>
          </a:prstGeom>
          <a:ln/>
        </p:spPr>
      </p:sp>
      <p:sp>
        <p:nvSpPr>
          <p:cNvPr id="24580" name="Rectangle 3"/>
          <p:cNvSpPr>
            <a:spLocks noGrp="1" noChangeArrowheads="1"/>
          </p:cNvSpPr>
          <p:nvPr>
            <p:ph type="body" idx="1"/>
          </p:nvPr>
        </p:nvSpPr>
        <p:spPr>
          <a:xfrm>
            <a:off x="1219200" y="3257550"/>
            <a:ext cx="6705600" cy="3086100"/>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bg-BG" altLang="bg-BG"/>
              <a:t>Има някои особености в отделните фази на развитие на травматичния шок.</a:t>
            </a:r>
          </a:p>
        </p:txBody>
      </p:sp>
    </p:spTree>
    <p:extLst>
      <p:ext uri="{BB962C8B-B14F-4D97-AF65-F5344CB8AC3E}">
        <p14:creationId xmlns:p14="http://schemas.microsoft.com/office/powerpoint/2010/main" val="40216924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xfrm>
            <a:off x="2857500" y="514350"/>
            <a:ext cx="3429000" cy="2571750"/>
          </a:xfrm>
          <a:prstGeom prst="rect">
            <a:avLst/>
          </a:prstGeom>
          <a:ln/>
        </p:spPr>
      </p:sp>
      <p:sp>
        <p:nvSpPr>
          <p:cNvPr id="100355" name="Notes Placeholder 2"/>
          <p:cNvSpPr>
            <a:spLocks noGrp="1"/>
          </p:cNvSpPr>
          <p:nvPr>
            <p:ph type="body" idx="1"/>
          </p:nvPr>
        </p:nvSpPr>
        <p:spPr>
          <a:xfrm>
            <a:off x="1219200" y="3257550"/>
            <a:ext cx="6705600" cy="3086100"/>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algn="just"/>
            <a:r>
              <a:rPr lang="bg-BG" altLang="bg-BG" dirty="0"/>
              <a:t>Кислородната доставка е функция на минутния обем на сърцето (СО), кислородното съдържание в артериалната кръв (СаСО</a:t>
            </a:r>
            <a:r>
              <a:rPr lang="bg-BG" altLang="bg-BG" baseline="-25000" dirty="0"/>
              <a:t>2</a:t>
            </a:r>
            <a:r>
              <a:rPr lang="bg-BG" altLang="bg-BG" dirty="0"/>
              <a:t>).</a:t>
            </a:r>
          </a:p>
          <a:p>
            <a:pPr algn="just"/>
            <a:r>
              <a:rPr lang="bg-BG" altLang="bg-BG" dirty="0"/>
              <a:t>Кислородната консумация зависи от минутния обем на сърцето (СО) и артерио-венозната разлика в съдържанието на кислорода</a:t>
            </a:r>
            <a:r>
              <a:rPr lang="en-US" altLang="bg-BG" dirty="0"/>
              <a:t> (CaO</a:t>
            </a:r>
            <a:r>
              <a:rPr lang="en-US" altLang="bg-BG" baseline="-25000" dirty="0"/>
              <a:t>2</a:t>
            </a:r>
            <a:r>
              <a:rPr lang="en-US" altLang="bg-BG" dirty="0"/>
              <a:t> – CvO</a:t>
            </a:r>
            <a:r>
              <a:rPr lang="en-US" altLang="bg-BG" baseline="-25000" dirty="0"/>
              <a:t>2</a:t>
            </a:r>
            <a:r>
              <a:rPr lang="en-US" altLang="bg-BG" dirty="0"/>
              <a:t>)</a:t>
            </a:r>
            <a:r>
              <a:rPr lang="bg-BG" altLang="bg-BG" dirty="0"/>
              <a:t>.</a:t>
            </a:r>
          </a:p>
          <a:p>
            <a:pPr algn="just"/>
            <a:r>
              <a:rPr lang="bg-BG" altLang="bg-BG" dirty="0"/>
              <a:t>Сърдечният индекс (С</a:t>
            </a:r>
            <a:r>
              <a:rPr lang="en-US" altLang="bg-BG" dirty="0"/>
              <a:t>I</a:t>
            </a:r>
            <a:r>
              <a:rPr lang="bg-BG" altLang="bg-BG" dirty="0"/>
              <a:t>)</a:t>
            </a:r>
            <a:r>
              <a:rPr lang="en-US" altLang="bg-BG" dirty="0"/>
              <a:t> </a:t>
            </a:r>
            <a:r>
              <a:rPr lang="bg-BG" altLang="bg-BG" dirty="0"/>
              <a:t>зависи от сърдечната честота (</a:t>
            </a:r>
            <a:r>
              <a:rPr lang="en-US" altLang="bg-BG" dirty="0"/>
              <a:t>HR)</a:t>
            </a:r>
            <a:r>
              <a:rPr lang="bg-BG" altLang="bg-BG" dirty="0"/>
              <a:t> и ударния обем (</a:t>
            </a:r>
            <a:r>
              <a:rPr lang="en-US" altLang="bg-BG" dirty="0"/>
              <a:t>SV</a:t>
            </a:r>
            <a:r>
              <a:rPr lang="bg-BG" altLang="bg-BG" dirty="0"/>
              <a:t>).</a:t>
            </a:r>
          </a:p>
          <a:p>
            <a:pPr marL="0" marR="0" indent="0" algn="just" defTabSz="457200" rtl="0" eaLnBrk="1" fontAlgn="auto" latinLnBrk="0" hangingPunct="1">
              <a:lnSpc>
                <a:spcPct val="100000"/>
              </a:lnSpc>
              <a:spcBef>
                <a:spcPts val="0"/>
              </a:spcBef>
              <a:spcAft>
                <a:spcPts val="0"/>
              </a:spcAft>
              <a:buClrTx/>
              <a:buSzTx/>
              <a:buFontTx/>
              <a:buNone/>
              <a:tabLst/>
              <a:defRPr/>
            </a:pPr>
            <a:r>
              <a:rPr lang="bg-BG" altLang="bg-BG" dirty="0"/>
              <a:t>Съдържанието на кислород в артериалната кръв (СаО</a:t>
            </a:r>
            <a:r>
              <a:rPr lang="bg-BG" altLang="bg-BG" baseline="-25000" dirty="0"/>
              <a:t>2</a:t>
            </a:r>
            <a:r>
              <a:rPr lang="bg-BG" altLang="bg-BG" dirty="0"/>
              <a:t>) се определя от количеството кислород, което свързва 1 </a:t>
            </a:r>
            <a:r>
              <a:rPr lang="en-US" altLang="bg-BG" dirty="0"/>
              <a:t>g</a:t>
            </a:r>
            <a:r>
              <a:rPr lang="bg-BG" altLang="bg-BG" dirty="0"/>
              <a:t> хемоглобин (1.34), количеството на хемоглобина (Нв) и насищането на хемоглобина (сатурацията</a:t>
            </a:r>
            <a:r>
              <a:rPr lang="en-US" altLang="bg-BG" dirty="0"/>
              <a:t> SaO</a:t>
            </a:r>
            <a:r>
              <a:rPr lang="en-US" altLang="bg-BG" baseline="-25000" dirty="0"/>
              <a:t>2</a:t>
            </a:r>
            <a:r>
              <a:rPr lang="bg-BG" altLang="bg-BG" dirty="0"/>
              <a:t>). Към това се добавя и разтворения в плазмата кислород (парциалното налягане на кислорода х 0.0031</a:t>
            </a:r>
            <a:r>
              <a:rPr lang="en-US" altLang="bg-BG" dirty="0"/>
              <a:t> - PaO</a:t>
            </a:r>
            <a:r>
              <a:rPr lang="en-US" altLang="bg-BG" baseline="-25000" dirty="0"/>
              <a:t>2</a:t>
            </a:r>
            <a:r>
              <a:rPr lang="bg-BG" altLang="bg-BG" dirty="0"/>
              <a:t>). Така артерио-венозната разлика в съдържанието на кислорода</a:t>
            </a:r>
            <a:r>
              <a:rPr lang="en-US" altLang="bg-BG" dirty="0"/>
              <a:t> (AvDO</a:t>
            </a:r>
            <a:r>
              <a:rPr lang="en-US" altLang="bg-BG" baseline="-25000" dirty="0"/>
              <a:t>2</a:t>
            </a:r>
            <a:r>
              <a:rPr lang="en-US" altLang="bg-BG" dirty="0"/>
              <a:t>)</a:t>
            </a:r>
            <a:r>
              <a:rPr lang="bg-BG" altLang="bg-BG" dirty="0"/>
              <a:t> е 3-5 </a:t>
            </a:r>
            <a:r>
              <a:rPr lang="en-US" altLang="bg-BG" dirty="0" err="1"/>
              <a:t>vol</a:t>
            </a:r>
            <a:r>
              <a:rPr lang="bg-BG" altLang="bg-BG" dirty="0"/>
              <a:t>%. Особено важен за организма е коефициента на кислородна екстракция – каква част от доставения кислород</a:t>
            </a:r>
            <a:r>
              <a:rPr lang="en-US" altLang="bg-BG" dirty="0"/>
              <a:t>,</a:t>
            </a:r>
            <a:r>
              <a:rPr lang="bg-BG" altLang="bg-BG" dirty="0"/>
              <a:t> организмът използва.</a:t>
            </a:r>
            <a:r>
              <a:rPr lang="en-US" altLang="bg-BG" dirty="0"/>
              <a:t> </a:t>
            </a:r>
            <a:r>
              <a:rPr lang="bg-BG" altLang="bg-BG" dirty="0"/>
              <a:t>Пациентът</a:t>
            </a:r>
            <a:r>
              <a:rPr lang="bg-BG" altLang="bg-BG" baseline="0" dirty="0"/>
              <a:t> използва само около 22-30% от доставения кислород – коефициент на екстракция на кислорода - </a:t>
            </a:r>
            <a:r>
              <a:rPr lang="en-US" altLang="bg-BG" dirty="0"/>
              <a:t>O</a:t>
            </a:r>
            <a:r>
              <a:rPr lang="en-US" altLang="bg-BG" baseline="-25000" dirty="0"/>
              <a:t>2</a:t>
            </a:r>
            <a:r>
              <a:rPr lang="en-US" altLang="bg-BG" dirty="0"/>
              <a:t>ER = VO</a:t>
            </a:r>
            <a:r>
              <a:rPr lang="en-US" altLang="bg-BG" baseline="-25000" dirty="0"/>
              <a:t>2</a:t>
            </a:r>
            <a:r>
              <a:rPr lang="en-US" altLang="bg-BG" dirty="0"/>
              <a:t> /DO</a:t>
            </a:r>
            <a:r>
              <a:rPr lang="en-US" altLang="bg-BG" baseline="-25000" dirty="0"/>
              <a:t>2</a:t>
            </a:r>
            <a:r>
              <a:rPr lang="bg-BG" altLang="bg-BG" baseline="0" dirty="0"/>
              <a:t>.</a:t>
            </a:r>
            <a:endParaRPr lang="bg-BG" altLang="bg-BG" dirty="0"/>
          </a:p>
        </p:txBody>
      </p:sp>
      <p:sp>
        <p:nvSpPr>
          <p:cNvPr id="100356"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48FA217-67CD-4BCE-BAE7-A3C954E39DFB}" type="slidenum">
              <a:rPr lang="bg-BG" altLang="bg-BG" smtClean="0">
                <a:latin typeface="Times New Roman" pitchFamily="18" charset="0"/>
              </a:rPr>
              <a:pPr/>
              <a:t>13</a:t>
            </a:fld>
            <a:endParaRPr lang="bg-BG" altLang="bg-BG">
              <a:latin typeface="Times New Roman" pitchFamily="18" charset="0"/>
            </a:endParaRPr>
          </a:p>
        </p:txBody>
      </p:sp>
    </p:spTree>
    <p:extLst>
      <p:ext uri="{BB962C8B-B14F-4D97-AF65-F5344CB8AC3E}">
        <p14:creationId xmlns:p14="http://schemas.microsoft.com/office/powerpoint/2010/main" val="4804267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xfrm>
            <a:off x="2857500" y="514350"/>
            <a:ext cx="3429000" cy="2571750"/>
          </a:xfrm>
          <a:prstGeom prst="rect">
            <a:avLst/>
          </a:prstGeom>
          <a:ln/>
        </p:spPr>
      </p:sp>
      <p:sp>
        <p:nvSpPr>
          <p:cNvPr id="101379" name="Notes Placeholder 2"/>
          <p:cNvSpPr>
            <a:spLocks noGrp="1"/>
          </p:cNvSpPr>
          <p:nvPr>
            <p:ph type="body" idx="1"/>
          </p:nvPr>
        </p:nvSpPr>
        <p:spPr>
          <a:xfrm>
            <a:off x="1219200" y="3257550"/>
            <a:ext cx="6705600" cy="3086100"/>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bg-BG" altLang="bg-BG"/>
              <a:t>Особено важно е да решим дали трябва и можем да увеличим кислородната доставка и по какъв точно начин да стане това?</a:t>
            </a:r>
          </a:p>
        </p:txBody>
      </p:sp>
      <p:sp>
        <p:nvSpPr>
          <p:cNvPr id="101380"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233B159-053D-46E3-AB90-298B8F676C96}" type="slidenum">
              <a:rPr lang="bg-BG" altLang="bg-BG" smtClean="0">
                <a:latin typeface="Times New Roman" pitchFamily="18" charset="0"/>
              </a:rPr>
              <a:pPr/>
              <a:t>15</a:t>
            </a:fld>
            <a:endParaRPr lang="bg-BG" altLang="bg-BG">
              <a:latin typeface="Times New Roman" pitchFamily="18" charset="0"/>
            </a:endParaRPr>
          </a:p>
        </p:txBody>
      </p:sp>
    </p:spTree>
    <p:extLst>
      <p:ext uri="{BB962C8B-B14F-4D97-AF65-F5344CB8AC3E}">
        <p14:creationId xmlns:p14="http://schemas.microsoft.com/office/powerpoint/2010/main" val="23245998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1B4E305-E59A-4BA2-8E2C-FAE631AC7197}" type="slidenum">
              <a:rPr lang="bg-BG" altLang="bg-BG" smtClean="0">
                <a:latin typeface="Times New Roman" pitchFamily="18" charset="0"/>
              </a:rPr>
              <a:pPr/>
              <a:t>16</a:t>
            </a:fld>
            <a:endParaRPr lang="bg-BG" altLang="bg-BG">
              <a:latin typeface="Times New Roman" pitchFamily="18" charset="0"/>
            </a:endParaRPr>
          </a:p>
        </p:txBody>
      </p:sp>
      <p:sp>
        <p:nvSpPr>
          <p:cNvPr id="26627" name="Rectangle 2"/>
          <p:cNvSpPr>
            <a:spLocks noGrp="1" noRot="1" noChangeAspect="1" noChangeArrowheads="1" noTextEdit="1"/>
          </p:cNvSpPr>
          <p:nvPr>
            <p:ph type="sldImg"/>
          </p:nvPr>
        </p:nvSpPr>
        <p:spPr>
          <a:xfrm>
            <a:off x="2857500" y="514350"/>
            <a:ext cx="3429000" cy="2571750"/>
          </a:xfrm>
          <a:prstGeom prst="rect">
            <a:avLst/>
          </a:prstGeom>
          <a:ln/>
        </p:spPr>
      </p:sp>
      <p:sp>
        <p:nvSpPr>
          <p:cNvPr id="26628" name="Rectangle 3"/>
          <p:cNvSpPr>
            <a:spLocks noGrp="1" noChangeArrowheads="1"/>
          </p:cNvSpPr>
          <p:nvPr>
            <p:ph type="body" idx="1"/>
          </p:nvPr>
        </p:nvSpPr>
        <p:spPr>
          <a:xfrm>
            <a:off x="1219200" y="3257550"/>
            <a:ext cx="6705600" cy="3086100"/>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algn="just"/>
            <a:r>
              <a:rPr lang="bg-BG" altLang="bg-BG" dirty="0"/>
              <a:t>Кислородното снабдяване намалява </a:t>
            </a:r>
            <a:r>
              <a:rPr lang="bg-BG" altLang="bg-BG" dirty="0" err="1"/>
              <a:t>мултифакторно</a:t>
            </a:r>
            <a:r>
              <a:rPr lang="bg-BG" altLang="bg-BG" dirty="0"/>
              <a:t>, но в основата са намален ОЦК, анемия, помпена недостатъчност и нарушено разпределение на кръвотока. Отначало съотношението намалява поради намаленото кислородно снабдяване.</a:t>
            </a:r>
          </a:p>
          <a:p>
            <a:pPr algn="just"/>
            <a:endParaRPr lang="bg-BG" altLang="bg-BG" dirty="0"/>
          </a:p>
        </p:txBody>
      </p:sp>
    </p:spTree>
    <p:extLst>
      <p:ext uri="{BB962C8B-B14F-4D97-AF65-F5344CB8AC3E}">
        <p14:creationId xmlns:p14="http://schemas.microsoft.com/office/powerpoint/2010/main" val="1406551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5EBD190-F33E-4566-9A91-D6541E7CF09D}" type="slidenum">
              <a:rPr lang="bg-BG" altLang="bg-BG" smtClean="0">
                <a:latin typeface="Times New Roman" pitchFamily="18" charset="0"/>
              </a:rPr>
              <a:pPr/>
              <a:t>17</a:t>
            </a:fld>
            <a:endParaRPr lang="bg-BG" altLang="bg-BG">
              <a:latin typeface="Times New Roman" pitchFamily="18" charset="0"/>
            </a:endParaRPr>
          </a:p>
        </p:txBody>
      </p:sp>
      <p:sp>
        <p:nvSpPr>
          <p:cNvPr id="27651" name="Rectangle 2"/>
          <p:cNvSpPr>
            <a:spLocks noGrp="1" noRot="1" noChangeAspect="1" noChangeArrowheads="1" noTextEdit="1"/>
          </p:cNvSpPr>
          <p:nvPr>
            <p:ph type="sldImg"/>
          </p:nvPr>
        </p:nvSpPr>
        <p:spPr>
          <a:xfrm>
            <a:off x="2857500" y="514350"/>
            <a:ext cx="3429000" cy="2571750"/>
          </a:xfrm>
          <a:prstGeom prst="rect">
            <a:avLst/>
          </a:prstGeom>
          <a:ln/>
        </p:spPr>
      </p:sp>
      <p:sp>
        <p:nvSpPr>
          <p:cNvPr id="27652" name="Rectangle 3"/>
          <p:cNvSpPr>
            <a:spLocks noGrp="1" noChangeArrowheads="1"/>
          </p:cNvSpPr>
          <p:nvPr>
            <p:ph type="body" idx="1"/>
          </p:nvPr>
        </p:nvSpPr>
        <p:spPr>
          <a:xfrm>
            <a:off x="1219200" y="3257550"/>
            <a:ext cx="6705600" cy="3086100"/>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algn="just"/>
            <a:r>
              <a:rPr lang="bg-BG" altLang="bg-BG"/>
              <a:t>Компенсаторните механизми на организма са изчерпани, което води до намален коефициент на кислородна екстракция. Продължават тежките нарушения в перфузията, които задълбочават пораженията.</a:t>
            </a:r>
          </a:p>
          <a:p>
            <a:pPr algn="just"/>
            <a:endParaRPr lang="bg-BG" altLang="bg-BG"/>
          </a:p>
        </p:txBody>
      </p:sp>
    </p:spTree>
    <p:extLst>
      <p:ext uri="{BB962C8B-B14F-4D97-AF65-F5344CB8AC3E}">
        <p14:creationId xmlns:p14="http://schemas.microsoft.com/office/powerpoint/2010/main" val="18517096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8554519-2CBB-4986-8FCB-E58877561C8E}" type="slidenum">
              <a:rPr lang="bg-BG" altLang="bg-BG" smtClean="0">
                <a:latin typeface="Times New Roman" pitchFamily="18" charset="0"/>
              </a:rPr>
              <a:pPr/>
              <a:t>18</a:t>
            </a:fld>
            <a:endParaRPr lang="bg-BG" altLang="bg-BG">
              <a:latin typeface="Times New Roman" pitchFamily="18" charset="0"/>
            </a:endParaRPr>
          </a:p>
        </p:txBody>
      </p:sp>
      <p:sp>
        <p:nvSpPr>
          <p:cNvPr id="28675" name="Rectangle 2"/>
          <p:cNvSpPr>
            <a:spLocks noGrp="1" noRot="1" noChangeAspect="1" noChangeArrowheads="1" noTextEdit="1"/>
          </p:cNvSpPr>
          <p:nvPr>
            <p:ph type="sldImg"/>
          </p:nvPr>
        </p:nvSpPr>
        <p:spPr>
          <a:xfrm>
            <a:off x="2857500" y="514350"/>
            <a:ext cx="3429000" cy="2571750"/>
          </a:xfrm>
          <a:prstGeom prst="rect">
            <a:avLst/>
          </a:prstGeom>
          <a:ln/>
        </p:spPr>
      </p:sp>
      <p:sp>
        <p:nvSpPr>
          <p:cNvPr id="28676" name="Rectangle 3"/>
          <p:cNvSpPr>
            <a:spLocks noGrp="1" noChangeArrowheads="1"/>
          </p:cNvSpPr>
          <p:nvPr>
            <p:ph type="body" idx="1"/>
          </p:nvPr>
        </p:nvSpPr>
        <p:spPr>
          <a:xfrm>
            <a:off x="1219200" y="3257550"/>
            <a:ext cx="6705600" cy="3086100"/>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algn="just"/>
            <a:r>
              <a:rPr lang="bg-BG" altLang="bg-BG"/>
              <a:t>Тук има дори подобрение на коефициента на кислородна екстракция. Включването на възпалителната каскада води до необратими поражения.</a:t>
            </a:r>
          </a:p>
        </p:txBody>
      </p:sp>
    </p:spTree>
    <p:extLst>
      <p:ext uri="{BB962C8B-B14F-4D97-AF65-F5344CB8AC3E}">
        <p14:creationId xmlns:p14="http://schemas.microsoft.com/office/powerpoint/2010/main" val="38462429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6A0603B-5DA8-4A4E-8F20-36D562A75398}" type="slidenum">
              <a:rPr lang="bg-BG" altLang="bg-BG" smtClean="0">
                <a:latin typeface="Times New Roman" pitchFamily="18" charset="0"/>
              </a:rPr>
              <a:pPr/>
              <a:t>19</a:t>
            </a:fld>
            <a:endParaRPr lang="bg-BG" altLang="bg-BG">
              <a:latin typeface="Times New Roman" pitchFamily="18" charset="0"/>
            </a:endParaRPr>
          </a:p>
        </p:txBody>
      </p:sp>
      <p:sp>
        <p:nvSpPr>
          <p:cNvPr id="29699" name="Rectangle 2"/>
          <p:cNvSpPr>
            <a:spLocks noGrp="1" noRot="1" noChangeAspect="1" noChangeArrowheads="1" noTextEdit="1"/>
          </p:cNvSpPr>
          <p:nvPr>
            <p:ph type="sldImg"/>
          </p:nvPr>
        </p:nvSpPr>
        <p:spPr>
          <a:xfrm>
            <a:off x="2857500" y="514350"/>
            <a:ext cx="3429000" cy="2571750"/>
          </a:xfrm>
          <a:prstGeom prst="rect">
            <a:avLst/>
          </a:prstGeom>
          <a:ln/>
        </p:spPr>
      </p:sp>
      <p:sp>
        <p:nvSpPr>
          <p:cNvPr id="29700" name="Rectangle 3"/>
          <p:cNvSpPr>
            <a:spLocks noGrp="1" noChangeArrowheads="1"/>
          </p:cNvSpPr>
          <p:nvPr>
            <p:ph type="body" idx="1"/>
          </p:nvPr>
        </p:nvSpPr>
        <p:spPr>
          <a:xfrm>
            <a:off x="1219200" y="3257550"/>
            <a:ext cx="6705600" cy="3086100"/>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bg-BG" altLang="bg-BG" dirty="0"/>
              <a:t>Нарушенията на клетъчно ниво са тежки и необратими.</a:t>
            </a:r>
          </a:p>
        </p:txBody>
      </p:sp>
    </p:spTree>
    <p:extLst>
      <p:ext uri="{BB962C8B-B14F-4D97-AF65-F5344CB8AC3E}">
        <p14:creationId xmlns:p14="http://schemas.microsoft.com/office/powerpoint/2010/main" val="438711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C012C2F-8364-4E8C-9898-B604E5BECCDA}" type="slidenum">
              <a:rPr lang="bg-BG" altLang="bg-BG" smtClean="0">
                <a:latin typeface="Times New Roman" pitchFamily="18" charset="0"/>
              </a:rPr>
              <a:pPr/>
              <a:t>20</a:t>
            </a:fld>
            <a:endParaRPr lang="bg-BG" altLang="bg-BG">
              <a:latin typeface="Times New Roman" pitchFamily="18" charset="0"/>
            </a:endParaRPr>
          </a:p>
        </p:txBody>
      </p:sp>
      <p:sp>
        <p:nvSpPr>
          <p:cNvPr id="30723" name="Rectangle 2"/>
          <p:cNvSpPr>
            <a:spLocks noGrp="1" noRot="1" noChangeAspect="1" noChangeArrowheads="1" noTextEdit="1"/>
          </p:cNvSpPr>
          <p:nvPr>
            <p:ph type="sldImg"/>
          </p:nvPr>
        </p:nvSpPr>
        <p:spPr>
          <a:xfrm>
            <a:off x="2857500" y="514350"/>
            <a:ext cx="3429000" cy="2571750"/>
          </a:xfrm>
          <a:prstGeom prst="rect">
            <a:avLst/>
          </a:prstGeom>
          <a:ln/>
        </p:spPr>
      </p:sp>
      <p:sp>
        <p:nvSpPr>
          <p:cNvPr id="30724" name="Rectangle 3"/>
          <p:cNvSpPr>
            <a:spLocks noGrp="1" noChangeArrowheads="1"/>
          </p:cNvSpPr>
          <p:nvPr>
            <p:ph type="body" idx="1"/>
          </p:nvPr>
        </p:nvSpPr>
        <p:spPr>
          <a:xfrm>
            <a:off x="1219200" y="3257550"/>
            <a:ext cx="6705600" cy="3086100"/>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bg-BG" altLang="bg-BG"/>
              <a:t>Малкият пик се дължи на реперфузията, но тя няма ползотворен ефект.</a:t>
            </a:r>
          </a:p>
        </p:txBody>
      </p:sp>
    </p:spTree>
    <p:extLst>
      <p:ext uri="{BB962C8B-B14F-4D97-AF65-F5344CB8AC3E}">
        <p14:creationId xmlns:p14="http://schemas.microsoft.com/office/powerpoint/2010/main" val="1230221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a:prstGeom prst="rect">
            <a:avLst/>
          </a:prstGeom>
        </p:spPr>
      </p:sp>
      <p:sp>
        <p:nvSpPr>
          <p:cNvPr id="3" name="Notes Placeholder 2"/>
          <p:cNvSpPr>
            <a:spLocks noGrp="1"/>
          </p:cNvSpPr>
          <p:nvPr>
            <p:ph type="body" idx="1"/>
          </p:nvPr>
        </p:nvSpPr>
        <p:spPr>
          <a:xfrm>
            <a:off x="1219200" y="3257550"/>
            <a:ext cx="6705600" cy="3086100"/>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F7A6658E-8A36-4535-A5CB-82B9239115A0}" type="slidenum">
              <a:rPr lang="en-US" smtClean="0"/>
              <a:pPr/>
              <a:t>2</a:t>
            </a:fld>
            <a:endParaRPr lang="en-US" dirty="0"/>
          </a:p>
        </p:txBody>
      </p:sp>
      <p:sp>
        <p:nvSpPr>
          <p:cNvPr id="5" name="Footer Placeholder 4"/>
          <p:cNvSpPr>
            <a:spLocks noGrp="1"/>
          </p:cNvSpPr>
          <p:nvPr>
            <p:ph type="ftr" sz="quarter" idx="11"/>
          </p:nvPr>
        </p:nvSpPr>
        <p:spPr>
          <a:xfrm>
            <a:off x="0" y="6515100"/>
            <a:ext cx="3962400" cy="342900"/>
          </a:xfrm>
          <a:prstGeom prst="rect">
            <a:avLst/>
          </a:prstGeom>
        </p:spPr>
        <p:txBody>
          <a:bodyPr/>
          <a:lstStyle/>
          <a:p>
            <a:r>
              <a:rPr lang="en-US"/>
              <a:t>STN E-Library 2012</a:t>
            </a:r>
            <a:endParaRPr lang="en-US" dirty="0"/>
          </a:p>
        </p:txBody>
      </p:sp>
      <p:sp>
        <p:nvSpPr>
          <p:cNvPr id="6" name="Header Placeholder 5"/>
          <p:cNvSpPr>
            <a:spLocks noGrp="1"/>
          </p:cNvSpPr>
          <p:nvPr>
            <p:ph type="hdr" sz="quarter" idx="12"/>
          </p:nvPr>
        </p:nvSpPr>
        <p:spPr>
          <a:xfrm>
            <a:off x="0" y="0"/>
            <a:ext cx="3962400" cy="342900"/>
          </a:xfrm>
          <a:prstGeom prst="rect">
            <a:avLst/>
          </a:prstGeom>
        </p:spPr>
        <p:txBody>
          <a:bodyPr/>
          <a:lstStyle/>
          <a:p>
            <a:r>
              <a:rPr lang="en-US"/>
              <a:t>4_Hemorrhagic Shock</a:t>
            </a:r>
            <a:endParaRPr lang="en-US" dirty="0"/>
          </a:p>
        </p:txBody>
      </p:sp>
    </p:spTree>
    <p:extLst>
      <p:ext uri="{BB962C8B-B14F-4D97-AF65-F5344CB8AC3E}">
        <p14:creationId xmlns:p14="http://schemas.microsoft.com/office/powerpoint/2010/main" val="7366691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25208C3-9AD7-435F-953A-CF7147360E20}" type="slidenum">
              <a:rPr lang="bg-BG" altLang="bg-BG" smtClean="0">
                <a:latin typeface="Times New Roman" pitchFamily="18" charset="0"/>
              </a:rPr>
              <a:pPr/>
              <a:t>21</a:t>
            </a:fld>
            <a:endParaRPr lang="bg-BG" altLang="bg-BG">
              <a:latin typeface="Times New Roman" pitchFamily="18" charset="0"/>
            </a:endParaRPr>
          </a:p>
        </p:txBody>
      </p:sp>
      <p:sp>
        <p:nvSpPr>
          <p:cNvPr id="31747" name="Rectangle 2"/>
          <p:cNvSpPr>
            <a:spLocks noGrp="1" noRot="1" noChangeAspect="1" noChangeArrowheads="1" noTextEdit="1"/>
          </p:cNvSpPr>
          <p:nvPr>
            <p:ph type="sldImg"/>
          </p:nvPr>
        </p:nvSpPr>
        <p:spPr>
          <a:xfrm>
            <a:off x="2857500" y="514350"/>
            <a:ext cx="3429000" cy="2571750"/>
          </a:xfrm>
          <a:prstGeom prst="rect">
            <a:avLst/>
          </a:prstGeom>
          <a:ln/>
        </p:spPr>
      </p:sp>
      <p:sp>
        <p:nvSpPr>
          <p:cNvPr id="31748" name="Rectangle 3"/>
          <p:cNvSpPr>
            <a:spLocks noGrp="1" noChangeArrowheads="1"/>
          </p:cNvSpPr>
          <p:nvPr>
            <p:ph type="body" idx="1"/>
          </p:nvPr>
        </p:nvSpPr>
        <p:spPr>
          <a:xfrm>
            <a:off x="1219200" y="3257550"/>
            <a:ext cx="6705600" cy="3086100"/>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bg-BG" altLang="bg-BG"/>
              <a:t>Всички усложнения са на базата на попадане на токсините от неадекватно перфузираните тъкани в съдовото русло и техните ефекти.</a:t>
            </a:r>
          </a:p>
        </p:txBody>
      </p:sp>
    </p:spTree>
    <p:extLst>
      <p:ext uri="{BB962C8B-B14F-4D97-AF65-F5344CB8AC3E}">
        <p14:creationId xmlns:p14="http://schemas.microsoft.com/office/powerpoint/2010/main" val="41039466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4B3D62D-FDFA-4EDE-B487-993B96075EB6}" type="slidenum">
              <a:rPr lang="bg-BG" altLang="bg-BG" smtClean="0">
                <a:latin typeface="Times New Roman" pitchFamily="18" charset="0"/>
              </a:rPr>
              <a:pPr/>
              <a:t>22</a:t>
            </a:fld>
            <a:endParaRPr lang="bg-BG" altLang="bg-BG">
              <a:latin typeface="Times New Roman" pitchFamily="18" charset="0"/>
            </a:endParaRPr>
          </a:p>
        </p:txBody>
      </p:sp>
      <p:sp>
        <p:nvSpPr>
          <p:cNvPr id="32771" name="Rectangle 2"/>
          <p:cNvSpPr>
            <a:spLocks noGrp="1" noRot="1" noChangeAspect="1" noChangeArrowheads="1" noTextEdit="1"/>
          </p:cNvSpPr>
          <p:nvPr>
            <p:ph type="sldImg"/>
          </p:nvPr>
        </p:nvSpPr>
        <p:spPr>
          <a:xfrm>
            <a:off x="2857500" y="514350"/>
            <a:ext cx="3429000" cy="2571750"/>
          </a:xfrm>
          <a:prstGeom prst="rect">
            <a:avLst/>
          </a:prstGeom>
          <a:ln/>
        </p:spPr>
      </p:sp>
      <p:sp>
        <p:nvSpPr>
          <p:cNvPr id="32772" name="Rectangle 3"/>
          <p:cNvSpPr>
            <a:spLocks noGrp="1" noChangeArrowheads="1"/>
          </p:cNvSpPr>
          <p:nvPr>
            <p:ph type="body" idx="1"/>
          </p:nvPr>
        </p:nvSpPr>
        <p:spPr>
          <a:xfrm>
            <a:off x="1219200" y="3257550"/>
            <a:ext cx="6705600" cy="3086100"/>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bg-BG" altLang="bg-BG" dirty="0"/>
              <a:t>Промените са късни и вече необратими, тъй като са настъпили необратими поражения в клетките и тъканите в резултат на продължителната хипоперфузия.</a:t>
            </a:r>
          </a:p>
        </p:txBody>
      </p:sp>
    </p:spTree>
    <p:extLst>
      <p:ext uri="{BB962C8B-B14F-4D97-AF65-F5344CB8AC3E}">
        <p14:creationId xmlns:p14="http://schemas.microsoft.com/office/powerpoint/2010/main" val="39428136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E26275B-202D-4B0D-B006-F7E5AB7E34CD}" type="slidenum">
              <a:rPr lang="bg-BG" altLang="bg-BG" smtClean="0">
                <a:latin typeface="Times New Roman" pitchFamily="18" charset="0"/>
              </a:rPr>
              <a:pPr/>
              <a:t>23</a:t>
            </a:fld>
            <a:endParaRPr lang="bg-BG" altLang="bg-BG">
              <a:latin typeface="Times New Roman" pitchFamily="18" charset="0"/>
            </a:endParaRPr>
          </a:p>
        </p:txBody>
      </p:sp>
      <p:sp>
        <p:nvSpPr>
          <p:cNvPr id="33795" name="Rectangle 2"/>
          <p:cNvSpPr>
            <a:spLocks noGrp="1" noRot="1" noChangeAspect="1" noChangeArrowheads="1" noTextEdit="1"/>
          </p:cNvSpPr>
          <p:nvPr>
            <p:ph type="sldImg"/>
          </p:nvPr>
        </p:nvSpPr>
        <p:spPr>
          <a:xfrm>
            <a:off x="2857500" y="514350"/>
            <a:ext cx="3429000" cy="2571750"/>
          </a:xfrm>
          <a:prstGeom prst="rect">
            <a:avLst/>
          </a:prstGeom>
          <a:ln/>
        </p:spPr>
      </p:sp>
      <p:sp>
        <p:nvSpPr>
          <p:cNvPr id="33796" name="Rectangle 3"/>
          <p:cNvSpPr>
            <a:spLocks noGrp="1" noChangeArrowheads="1"/>
          </p:cNvSpPr>
          <p:nvPr>
            <p:ph type="body" idx="1"/>
          </p:nvPr>
        </p:nvSpPr>
        <p:spPr>
          <a:xfrm>
            <a:off x="1219200" y="3257550"/>
            <a:ext cx="6705600" cy="3086100"/>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algn="just"/>
            <a:r>
              <a:rPr lang="bg-BG" altLang="bg-BG" dirty="0"/>
              <a:t>Налице са много ниски възможности за адекватна доставка на кислород до клетките, при високи изисквания и тежки нарушения в кислородната екстракция.</a:t>
            </a:r>
          </a:p>
        </p:txBody>
      </p:sp>
    </p:spTree>
    <p:extLst>
      <p:ext uri="{BB962C8B-B14F-4D97-AF65-F5344CB8AC3E}">
        <p14:creationId xmlns:p14="http://schemas.microsoft.com/office/powerpoint/2010/main" val="33685028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a:prstGeom prst="rect">
            <a:avLst/>
          </a:prstGeom>
        </p:spPr>
      </p:sp>
      <p:sp>
        <p:nvSpPr>
          <p:cNvPr id="3" name="Notes Placeholder 2"/>
          <p:cNvSpPr>
            <a:spLocks noGrp="1"/>
          </p:cNvSpPr>
          <p:nvPr>
            <p:ph type="body" idx="1"/>
          </p:nvPr>
        </p:nvSpPr>
        <p:spPr>
          <a:xfrm>
            <a:off x="1219200" y="3257550"/>
            <a:ext cx="6705600" cy="3086100"/>
          </a:xfrm>
          <a:prstGeom prst="rect">
            <a:avLst/>
          </a:prstGeom>
        </p:spPr>
        <p:txBody>
          <a:bodyPr/>
          <a:lstStyle/>
          <a:p>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F7A6658E-8A36-4535-A5CB-82B9239115A0}" type="slidenum">
              <a:rPr lang="en-US" smtClean="0"/>
              <a:pPr/>
              <a:t>24</a:t>
            </a:fld>
            <a:endParaRPr lang="en-US" dirty="0"/>
          </a:p>
        </p:txBody>
      </p:sp>
      <p:sp>
        <p:nvSpPr>
          <p:cNvPr id="5" name="Footer Placeholder 4"/>
          <p:cNvSpPr>
            <a:spLocks noGrp="1"/>
          </p:cNvSpPr>
          <p:nvPr>
            <p:ph type="ftr" sz="quarter" idx="11"/>
          </p:nvPr>
        </p:nvSpPr>
        <p:spPr>
          <a:xfrm>
            <a:off x="0" y="6515100"/>
            <a:ext cx="3962400" cy="342900"/>
          </a:xfrm>
          <a:prstGeom prst="rect">
            <a:avLst/>
          </a:prstGeom>
        </p:spPr>
        <p:txBody>
          <a:bodyPr/>
          <a:lstStyle/>
          <a:p>
            <a:r>
              <a:rPr lang="en-US"/>
              <a:t>STN E-Library 2012</a:t>
            </a:r>
            <a:endParaRPr lang="en-US" dirty="0"/>
          </a:p>
        </p:txBody>
      </p:sp>
      <p:sp>
        <p:nvSpPr>
          <p:cNvPr id="6" name="Header Placeholder 5"/>
          <p:cNvSpPr>
            <a:spLocks noGrp="1"/>
          </p:cNvSpPr>
          <p:nvPr>
            <p:ph type="hdr" sz="quarter" idx="12"/>
          </p:nvPr>
        </p:nvSpPr>
        <p:spPr>
          <a:xfrm>
            <a:off x="0" y="0"/>
            <a:ext cx="3962400" cy="342900"/>
          </a:xfrm>
          <a:prstGeom prst="rect">
            <a:avLst/>
          </a:prstGeom>
        </p:spPr>
        <p:txBody>
          <a:bodyPr/>
          <a:lstStyle/>
          <a:p>
            <a:r>
              <a:rPr lang="en-US"/>
              <a:t>4_Hemorrhagic Shock</a:t>
            </a:r>
            <a:endParaRPr lang="en-US" dirty="0"/>
          </a:p>
        </p:txBody>
      </p:sp>
    </p:spTree>
    <p:extLst>
      <p:ext uri="{BB962C8B-B14F-4D97-AF65-F5344CB8AC3E}">
        <p14:creationId xmlns:p14="http://schemas.microsoft.com/office/powerpoint/2010/main" val="12886263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a:prstGeom prst="rect">
            <a:avLst/>
          </a:prstGeom>
        </p:spPr>
      </p:sp>
      <p:sp>
        <p:nvSpPr>
          <p:cNvPr id="3" name="Notes Placeholder 2"/>
          <p:cNvSpPr>
            <a:spLocks noGrp="1"/>
          </p:cNvSpPr>
          <p:nvPr>
            <p:ph type="body" idx="1"/>
          </p:nvPr>
        </p:nvSpPr>
        <p:spPr>
          <a:xfrm>
            <a:off x="1219200" y="3257550"/>
            <a:ext cx="6705600" cy="3086100"/>
          </a:xfrm>
          <a:prstGeom prst="rect">
            <a:avLst/>
          </a:prstGeom>
        </p:spPr>
        <p:txBody>
          <a:bodyPr/>
          <a:lstStyle/>
          <a:p>
            <a:r>
              <a:rPr lang="en-US" dirty="0"/>
              <a:t>ATLS –Advanced Trauma Life Support</a:t>
            </a:r>
            <a:endParaRPr lang="bg-BG" dirty="0"/>
          </a:p>
          <a:p>
            <a:r>
              <a:rPr lang="bg-BG" dirty="0"/>
              <a:t>СЧ – Сърдечна честота</a:t>
            </a:r>
          </a:p>
          <a:p>
            <a:r>
              <a:rPr lang="bg-BG" dirty="0"/>
              <a:t>АКН – Артериално Кръвно Налягане</a:t>
            </a:r>
          </a:p>
          <a:p>
            <a:r>
              <a:rPr lang="bg-BG" dirty="0"/>
              <a:t>ПАН – Пулсово Артериално Налягане</a:t>
            </a:r>
          </a:p>
          <a:p>
            <a:r>
              <a:rPr lang="bg-BG" dirty="0"/>
              <a:t>ДЧ – Дихателна честота</a:t>
            </a:r>
          </a:p>
          <a:p>
            <a:r>
              <a:rPr lang="bg-BG" dirty="0"/>
              <a:t>ЦНС – Централна Нервна Система</a:t>
            </a:r>
            <a:endParaRPr lang="en-US" dirty="0"/>
          </a:p>
        </p:txBody>
      </p:sp>
      <p:sp>
        <p:nvSpPr>
          <p:cNvPr id="4" name="Slide Number Placeholder 3"/>
          <p:cNvSpPr>
            <a:spLocks noGrp="1"/>
          </p:cNvSpPr>
          <p:nvPr>
            <p:ph type="sldNum" sz="quarter" idx="10"/>
          </p:nvPr>
        </p:nvSpPr>
        <p:spPr/>
        <p:txBody>
          <a:bodyPr/>
          <a:lstStyle/>
          <a:p>
            <a:fld id="{F7A6658E-8A36-4535-A5CB-82B9239115A0}" type="slidenum">
              <a:rPr lang="en-US" smtClean="0"/>
              <a:pPr/>
              <a:t>26</a:t>
            </a:fld>
            <a:endParaRPr lang="en-US" dirty="0"/>
          </a:p>
        </p:txBody>
      </p:sp>
      <p:sp>
        <p:nvSpPr>
          <p:cNvPr id="5" name="Footer Placeholder 4"/>
          <p:cNvSpPr>
            <a:spLocks noGrp="1"/>
          </p:cNvSpPr>
          <p:nvPr>
            <p:ph type="ftr" sz="quarter" idx="11"/>
          </p:nvPr>
        </p:nvSpPr>
        <p:spPr>
          <a:xfrm>
            <a:off x="0" y="6515100"/>
            <a:ext cx="3962400" cy="342900"/>
          </a:xfrm>
          <a:prstGeom prst="rect">
            <a:avLst/>
          </a:prstGeom>
        </p:spPr>
        <p:txBody>
          <a:bodyPr/>
          <a:lstStyle/>
          <a:p>
            <a:r>
              <a:rPr lang="en-US"/>
              <a:t>STN E-Library 2012</a:t>
            </a:r>
            <a:endParaRPr lang="en-US" dirty="0"/>
          </a:p>
        </p:txBody>
      </p:sp>
      <p:sp>
        <p:nvSpPr>
          <p:cNvPr id="6" name="Header Placeholder 5"/>
          <p:cNvSpPr>
            <a:spLocks noGrp="1"/>
          </p:cNvSpPr>
          <p:nvPr>
            <p:ph type="hdr" sz="quarter" idx="12"/>
          </p:nvPr>
        </p:nvSpPr>
        <p:spPr>
          <a:xfrm>
            <a:off x="0" y="0"/>
            <a:ext cx="3962400" cy="342900"/>
          </a:xfrm>
          <a:prstGeom prst="rect">
            <a:avLst/>
          </a:prstGeom>
        </p:spPr>
        <p:txBody>
          <a:bodyPr/>
          <a:lstStyle/>
          <a:p>
            <a:r>
              <a:rPr lang="en-US"/>
              <a:t>4_Hemorrhagic Shock</a:t>
            </a:r>
            <a:endParaRPr lang="en-US" dirty="0"/>
          </a:p>
        </p:txBody>
      </p:sp>
    </p:spTree>
    <p:extLst>
      <p:ext uri="{BB962C8B-B14F-4D97-AF65-F5344CB8AC3E}">
        <p14:creationId xmlns:p14="http://schemas.microsoft.com/office/powerpoint/2010/main" val="33396212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a:prstGeom prst="rect">
            <a:avLst/>
          </a:prstGeom>
        </p:spPr>
      </p:sp>
      <p:sp>
        <p:nvSpPr>
          <p:cNvPr id="3" name="Notes Placeholder 2"/>
          <p:cNvSpPr>
            <a:spLocks noGrp="1"/>
          </p:cNvSpPr>
          <p:nvPr>
            <p:ph type="body" idx="1"/>
          </p:nvPr>
        </p:nvSpPr>
        <p:spPr>
          <a:xfrm>
            <a:off x="1219200" y="3257550"/>
            <a:ext cx="6705600" cy="3086100"/>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F7A6658E-8A36-4535-A5CB-82B9239115A0}" type="slidenum">
              <a:rPr lang="en-US" smtClean="0"/>
              <a:pPr/>
              <a:t>27</a:t>
            </a:fld>
            <a:endParaRPr lang="en-US" dirty="0"/>
          </a:p>
        </p:txBody>
      </p:sp>
      <p:sp>
        <p:nvSpPr>
          <p:cNvPr id="5" name="Footer Placeholder 4"/>
          <p:cNvSpPr>
            <a:spLocks noGrp="1"/>
          </p:cNvSpPr>
          <p:nvPr>
            <p:ph type="ftr" sz="quarter" idx="11"/>
          </p:nvPr>
        </p:nvSpPr>
        <p:spPr>
          <a:xfrm>
            <a:off x="0" y="6515100"/>
            <a:ext cx="3962400" cy="342900"/>
          </a:xfrm>
          <a:prstGeom prst="rect">
            <a:avLst/>
          </a:prstGeom>
        </p:spPr>
        <p:txBody>
          <a:bodyPr/>
          <a:lstStyle/>
          <a:p>
            <a:r>
              <a:rPr lang="en-US"/>
              <a:t>STN E-Library 2012</a:t>
            </a:r>
            <a:endParaRPr lang="en-US" dirty="0"/>
          </a:p>
        </p:txBody>
      </p:sp>
      <p:sp>
        <p:nvSpPr>
          <p:cNvPr id="6" name="Header Placeholder 5"/>
          <p:cNvSpPr>
            <a:spLocks noGrp="1"/>
          </p:cNvSpPr>
          <p:nvPr>
            <p:ph type="hdr" sz="quarter" idx="12"/>
          </p:nvPr>
        </p:nvSpPr>
        <p:spPr>
          <a:xfrm>
            <a:off x="0" y="0"/>
            <a:ext cx="3962400" cy="342900"/>
          </a:xfrm>
          <a:prstGeom prst="rect">
            <a:avLst/>
          </a:prstGeom>
        </p:spPr>
        <p:txBody>
          <a:bodyPr/>
          <a:lstStyle/>
          <a:p>
            <a:r>
              <a:rPr lang="en-US"/>
              <a:t>4_Hemorrhagic Shock</a:t>
            </a:r>
            <a:endParaRPr lang="en-US" dirty="0"/>
          </a:p>
        </p:txBody>
      </p:sp>
    </p:spTree>
    <p:extLst>
      <p:ext uri="{BB962C8B-B14F-4D97-AF65-F5344CB8AC3E}">
        <p14:creationId xmlns:p14="http://schemas.microsoft.com/office/powerpoint/2010/main" val="18455843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a:prstGeom prst="rect">
            <a:avLst/>
          </a:prstGeom>
        </p:spPr>
      </p:sp>
      <p:sp>
        <p:nvSpPr>
          <p:cNvPr id="3" name="Notes Placeholder 2"/>
          <p:cNvSpPr>
            <a:spLocks noGrp="1"/>
          </p:cNvSpPr>
          <p:nvPr>
            <p:ph type="body" idx="1"/>
          </p:nvPr>
        </p:nvSpPr>
        <p:spPr>
          <a:xfrm>
            <a:off x="1219200" y="3257550"/>
            <a:ext cx="6705600" cy="3086100"/>
          </a:xfrm>
          <a:prstGeom prst="rect">
            <a:avLst/>
          </a:prstGeom>
        </p:spPr>
        <p:txBody>
          <a:bodyPr/>
          <a:lstStyle/>
          <a:p>
            <a:endParaRPr lang="en-US" baseline="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F7A6658E-8A36-4535-A5CB-82B9239115A0}" type="slidenum">
              <a:rPr lang="en-US" smtClean="0"/>
              <a:pPr/>
              <a:t>29</a:t>
            </a:fld>
            <a:endParaRPr lang="en-US" dirty="0"/>
          </a:p>
        </p:txBody>
      </p:sp>
      <p:sp>
        <p:nvSpPr>
          <p:cNvPr id="5" name="Footer Placeholder 4"/>
          <p:cNvSpPr>
            <a:spLocks noGrp="1"/>
          </p:cNvSpPr>
          <p:nvPr>
            <p:ph type="ftr" sz="quarter" idx="11"/>
          </p:nvPr>
        </p:nvSpPr>
        <p:spPr>
          <a:xfrm>
            <a:off x="0" y="6515100"/>
            <a:ext cx="3962400" cy="342900"/>
          </a:xfrm>
          <a:prstGeom prst="rect">
            <a:avLst/>
          </a:prstGeom>
        </p:spPr>
        <p:txBody>
          <a:bodyPr/>
          <a:lstStyle/>
          <a:p>
            <a:r>
              <a:rPr lang="en-US"/>
              <a:t>STN E-Library 2012</a:t>
            </a:r>
            <a:endParaRPr lang="en-US" dirty="0"/>
          </a:p>
        </p:txBody>
      </p:sp>
      <p:sp>
        <p:nvSpPr>
          <p:cNvPr id="6" name="Header Placeholder 5"/>
          <p:cNvSpPr>
            <a:spLocks noGrp="1"/>
          </p:cNvSpPr>
          <p:nvPr>
            <p:ph type="hdr" sz="quarter" idx="12"/>
          </p:nvPr>
        </p:nvSpPr>
        <p:spPr>
          <a:xfrm>
            <a:off x="0" y="0"/>
            <a:ext cx="3962400" cy="342900"/>
          </a:xfrm>
          <a:prstGeom prst="rect">
            <a:avLst/>
          </a:prstGeom>
        </p:spPr>
        <p:txBody>
          <a:bodyPr/>
          <a:lstStyle/>
          <a:p>
            <a:r>
              <a:rPr lang="en-US"/>
              <a:t>4_Hemorrhagic Shock</a:t>
            </a:r>
            <a:endParaRPr lang="en-US" dirty="0"/>
          </a:p>
        </p:txBody>
      </p:sp>
    </p:spTree>
    <p:extLst>
      <p:ext uri="{BB962C8B-B14F-4D97-AF65-F5344CB8AC3E}">
        <p14:creationId xmlns:p14="http://schemas.microsoft.com/office/powerpoint/2010/main" val="33415767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a:prstGeom prst="rect">
            <a:avLst/>
          </a:prstGeom>
        </p:spPr>
      </p:sp>
      <p:sp>
        <p:nvSpPr>
          <p:cNvPr id="3" name="Notes Placeholder 2"/>
          <p:cNvSpPr>
            <a:spLocks noGrp="1"/>
          </p:cNvSpPr>
          <p:nvPr>
            <p:ph type="body" idx="1"/>
          </p:nvPr>
        </p:nvSpPr>
        <p:spPr>
          <a:xfrm>
            <a:off x="1219200" y="3257550"/>
            <a:ext cx="6705600" cy="3086100"/>
          </a:xfrm>
          <a:prstGeom prst="rect">
            <a:avLst/>
          </a:prstGeom>
        </p:spPr>
        <p:txBody>
          <a:bodyPr/>
          <a:lstStyle/>
          <a:p>
            <a:endParaRPr lang="en-US" b="1"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F7A6658E-8A36-4535-A5CB-82B9239115A0}" type="slidenum">
              <a:rPr lang="en-US" smtClean="0"/>
              <a:pPr/>
              <a:t>30</a:t>
            </a:fld>
            <a:endParaRPr lang="en-US" dirty="0"/>
          </a:p>
        </p:txBody>
      </p:sp>
      <p:sp>
        <p:nvSpPr>
          <p:cNvPr id="5" name="Footer Placeholder 4"/>
          <p:cNvSpPr>
            <a:spLocks noGrp="1"/>
          </p:cNvSpPr>
          <p:nvPr>
            <p:ph type="ftr" sz="quarter" idx="11"/>
          </p:nvPr>
        </p:nvSpPr>
        <p:spPr>
          <a:xfrm>
            <a:off x="0" y="6515100"/>
            <a:ext cx="3962400" cy="342900"/>
          </a:xfrm>
          <a:prstGeom prst="rect">
            <a:avLst/>
          </a:prstGeom>
        </p:spPr>
        <p:txBody>
          <a:bodyPr/>
          <a:lstStyle/>
          <a:p>
            <a:r>
              <a:rPr lang="en-US"/>
              <a:t>STN E-Library 2012</a:t>
            </a:r>
            <a:endParaRPr lang="en-US" dirty="0"/>
          </a:p>
        </p:txBody>
      </p:sp>
      <p:sp>
        <p:nvSpPr>
          <p:cNvPr id="6" name="Header Placeholder 5"/>
          <p:cNvSpPr>
            <a:spLocks noGrp="1"/>
          </p:cNvSpPr>
          <p:nvPr>
            <p:ph type="hdr" sz="quarter" idx="12"/>
          </p:nvPr>
        </p:nvSpPr>
        <p:spPr>
          <a:xfrm>
            <a:off x="0" y="0"/>
            <a:ext cx="3962400" cy="342900"/>
          </a:xfrm>
          <a:prstGeom prst="rect">
            <a:avLst/>
          </a:prstGeom>
        </p:spPr>
        <p:txBody>
          <a:bodyPr/>
          <a:lstStyle/>
          <a:p>
            <a:r>
              <a:rPr lang="en-US"/>
              <a:t>4_Hemorrhagic Shock</a:t>
            </a:r>
            <a:endParaRPr lang="en-US" dirty="0"/>
          </a:p>
        </p:txBody>
      </p:sp>
    </p:spTree>
    <p:extLst>
      <p:ext uri="{BB962C8B-B14F-4D97-AF65-F5344CB8AC3E}">
        <p14:creationId xmlns:p14="http://schemas.microsoft.com/office/powerpoint/2010/main" val="8740707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a:prstGeom prst="rect">
            <a:avLst/>
          </a:prstGeom>
        </p:spPr>
      </p:sp>
      <p:sp>
        <p:nvSpPr>
          <p:cNvPr id="3" name="Notes Placeholder 2"/>
          <p:cNvSpPr>
            <a:spLocks noGrp="1"/>
          </p:cNvSpPr>
          <p:nvPr>
            <p:ph type="body" idx="1"/>
          </p:nvPr>
        </p:nvSpPr>
        <p:spPr>
          <a:xfrm>
            <a:off x="1219200" y="3257550"/>
            <a:ext cx="6705600" cy="3086100"/>
          </a:xfrm>
          <a:prstGeom prst="rect">
            <a:avLst/>
          </a:prstGeom>
        </p:spPr>
        <p:txBody>
          <a:bodyPr/>
          <a:lstStyle/>
          <a:p>
            <a:endParaRPr lang="en-US" baseline="0" dirty="0">
              <a:latin typeface="Arial" pitchFamily="34" charset="0"/>
              <a:cs typeface="Arial" pitchFamily="34" charset="0"/>
            </a:endParaRPr>
          </a:p>
          <a:p>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F7A6658E-8A36-4535-A5CB-82B9239115A0}" type="slidenum">
              <a:rPr lang="en-US" smtClean="0"/>
              <a:pPr/>
              <a:t>31</a:t>
            </a:fld>
            <a:endParaRPr lang="en-US" dirty="0"/>
          </a:p>
        </p:txBody>
      </p:sp>
      <p:sp>
        <p:nvSpPr>
          <p:cNvPr id="5" name="Footer Placeholder 4"/>
          <p:cNvSpPr>
            <a:spLocks noGrp="1"/>
          </p:cNvSpPr>
          <p:nvPr>
            <p:ph type="ftr" sz="quarter" idx="11"/>
          </p:nvPr>
        </p:nvSpPr>
        <p:spPr>
          <a:xfrm>
            <a:off x="0" y="6515100"/>
            <a:ext cx="3962400" cy="342900"/>
          </a:xfrm>
          <a:prstGeom prst="rect">
            <a:avLst/>
          </a:prstGeom>
        </p:spPr>
        <p:txBody>
          <a:bodyPr/>
          <a:lstStyle/>
          <a:p>
            <a:r>
              <a:rPr lang="en-US"/>
              <a:t>STN E-Library 2012</a:t>
            </a:r>
            <a:endParaRPr lang="en-US" dirty="0"/>
          </a:p>
        </p:txBody>
      </p:sp>
      <p:sp>
        <p:nvSpPr>
          <p:cNvPr id="6" name="Header Placeholder 5"/>
          <p:cNvSpPr>
            <a:spLocks noGrp="1"/>
          </p:cNvSpPr>
          <p:nvPr>
            <p:ph type="hdr" sz="quarter" idx="12"/>
          </p:nvPr>
        </p:nvSpPr>
        <p:spPr>
          <a:xfrm>
            <a:off x="0" y="0"/>
            <a:ext cx="3962400" cy="342900"/>
          </a:xfrm>
          <a:prstGeom prst="rect">
            <a:avLst/>
          </a:prstGeom>
        </p:spPr>
        <p:txBody>
          <a:bodyPr/>
          <a:lstStyle/>
          <a:p>
            <a:r>
              <a:rPr lang="en-US"/>
              <a:t>4_Hemorrhagic Shock</a:t>
            </a:r>
            <a:endParaRPr lang="en-US" dirty="0"/>
          </a:p>
        </p:txBody>
      </p:sp>
    </p:spTree>
    <p:extLst>
      <p:ext uri="{BB962C8B-B14F-4D97-AF65-F5344CB8AC3E}">
        <p14:creationId xmlns:p14="http://schemas.microsoft.com/office/powerpoint/2010/main" val="25109431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a:prstGeom prst="rect">
            <a:avLst/>
          </a:prstGeom>
        </p:spPr>
      </p:sp>
      <p:sp>
        <p:nvSpPr>
          <p:cNvPr id="3" name="Notes Placeholder 2"/>
          <p:cNvSpPr>
            <a:spLocks noGrp="1"/>
          </p:cNvSpPr>
          <p:nvPr>
            <p:ph type="body" idx="1"/>
          </p:nvPr>
        </p:nvSpPr>
        <p:spPr>
          <a:xfrm>
            <a:off x="1219200" y="3257550"/>
            <a:ext cx="6705600" cy="3086100"/>
          </a:xfrm>
          <a:prstGeom prst="rect">
            <a:avLst/>
          </a:prstGeom>
        </p:spPr>
        <p:txBody>
          <a:bodyPr/>
          <a:lstStyle/>
          <a:p>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F7A6658E-8A36-4535-A5CB-82B9239115A0}" type="slidenum">
              <a:rPr lang="en-US" smtClean="0"/>
              <a:pPr/>
              <a:t>32</a:t>
            </a:fld>
            <a:endParaRPr lang="en-US" dirty="0"/>
          </a:p>
        </p:txBody>
      </p:sp>
      <p:sp>
        <p:nvSpPr>
          <p:cNvPr id="5" name="Footer Placeholder 4"/>
          <p:cNvSpPr>
            <a:spLocks noGrp="1"/>
          </p:cNvSpPr>
          <p:nvPr>
            <p:ph type="ftr" sz="quarter" idx="11"/>
          </p:nvPr>
        </p:nvSpPr>
        <p:spPr>
          <a:xfrm>
            <a:off x="0" y="6515100"/>
            <a:ext cx="3962400" cy="342900"/>
          </a:xfrm>
          <a:prstGeom prst="rect">
            <a:avLst/>
          </a:prstGeom>
        </p:spPr>
        <p:txBody>
          <a:bodyPr/>
          <a:lstStyle/>
          <a:p>
            <a:r>
              <a:rPr lang="en-US"/>
              <a:t>STN E-Library 2012</a:t>
            </a:r>
            <a:endParaRPr lang="en-US" dirty="0"/>
          </a:p>
        </p:txBody>
      </p:sp>
      <p:sp>
        <p:nvSpPr>
          <p:cNvPr id="6" name="Header Placeholder 5"/>
          <p:cNvSpPr>
            <a:spLocks noGrp="1"/>
          </p:cNvSpPr>
          <p:nvPr>
            <p:ph type="hdr" sz="quarter" idx="12"/>
          </p:nvPr>
        </p:nvSpPr>
        <p:spPr>
          <a:xfrm>
            <a:off x="0" y="0"/>
            <a:ext cx="3962400" cy="342900"/>
          </a:xfrm>
          <a:prstGeom prst="rect">
            <a:avLst/>
          </a:prstGeom>
        </p:spPr>
        <p:txBody>
          <a:bodyPr/>
          <a:lstStyle/>
          <a:p>
            <a:r>
              <a:rPr lang="en-US"/>
              <a:t>4_Hemorrhagic Shock</a:t>
            </a:r>
            <a:endParaRPr lang="en-US" dirty="0"/>
          </a:p>
        </p:txBody>
      </p:sp>
    </p:spTree>
    <p:extLst>
      <p:ext uri="{BB962C8B-B14F-4D97-AF65-F5344CB8AC3E}">
        <p14:creationId xmlns:p14="http://schemas.microsoft.com/office/powerpoint/2010/main" val="3531423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F7992D3-FD93-40DB-A1FB-60590CB97789}" type="slidenum">
              <a:rPr lang="bg-BG" altLang="bg-BG" smtClean="0">
                <a:latin typeface="Times New Roman" pitchFamily="18" charset="0"/>
              </a:rPr>
              <a:pPr/>
              <a:t>3</a:t>
            </a:fld>
            <a:endParaRPr lang="bg-BG" altLang="bg-BG">
              <a:latin typeface="Times New Roman" pitchFamily="18" charset="0"/>
            </a:endParaRPr>
          </a:p>
        </p:txBody>
      </p:sp>
      <p:sp>
        <p:nvSpPr>
          <p:cNvPr id="19459" name="Rectangle 2"/>
          <p:cNvSpPr>
            <a:spLocks noGrp="1" noRot="1" noChangeAspect="1" noChangeArrowheads="1" noTextEdit="1"/>
          </p:cNvSpPr>
          <p:nvPr>
            <p:ph type="sldImg"/>
          </p:nvPr>
        </p:nvSpPr>
        <p:spPr>
          <a:xfrm>
            <a:off x="2857500" y="514350"/>
            <a:ext cx="3429000" cy="2571750"/>
          </a:xfrm>
          <a:prstGeom prst="rect">
            <a:avLst/>
          </a:prstGeom>
          <a:ln/>
        </p:spPr>
      </p:sp>
      <p:sp>
        <p:nvSpPr>
          <p:cNvPr id="19460" name="Rectangle 3"/>
          <p:cNvSpPr>
            <a:spLocks noGrp="1" noChangeArrowheads="1"/>
          </p:cNvSpPr>
          <p:nvPr>
            <p:ph type="body" idx="1"/>
          </p:nvPr>
        </p:nvSpPr>
        <p:spPr>
          <a:xfrm>
            <a:off x="1219200" y="3257550"/>
            <a:ext cx="6705600" cy="3086100"/>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algn="just"/>
            <a:r>
              <a:rPr lang="bg-BG" altLang="bg-BG" dirty="0"/>
              <a:t>Както при всички видове шок и тук страда метаболизмът на тъканите в резултат на нарушената тяхна перфузия.</a:t>
            </a:r>
          </a:p>
        </p:txBody>
      </p:sp>
    </p:spTree>
    <p:extLst>
      <p:ext uri="{BB962C8B-B14F-4D97-AF65-F5344CB8AC3E}">
        <p14:creationId xmlns:p14="http://schemas.microsoft.com/office/powerpoint/2010/main" val="15072994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a:prstGeom prst="rect">
            <a:avLst/>
          </a:prstGeom>
        </p:spPr>
      </p:sp>
      <p:sp>
        <p:nvSpPr>
          <p:cNvPr id="3" name="Notes Placeholder 2"/>
          <p:cNvSpPr>
            <a:spLocks noGrp="1"/>
          </p:cNvSpPr>
          <p:nvPr>
            <p:ph type="body" idx="1"/>
          </p:nvPr>
        </p:nvSpPr>
        <p:spPr>
          <a:xfrm>
            <a:off x="1219200" y="3257550"/>
            <a:ext cx="6705600" cy="3086100"/>
          </a:xfrm>
          <a:prstGeom prst="rect">
            <a:avLst/>
          </a:prstGeom>
        </p:spPr>
        <p:txBody>
          <a:bodyPr/>
          <a:lstStyle/>
          <a:p>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F7A6658E-8A36-4535-A5CB-82B9239115A0}" type="slidenum">
              <a:rPr lang="en-US" smtClean="0"/>
              <a:pPr/>
              <a:t>33</a:t>
            </a:fld>
            <a:endParaRPr lang="en-US" dirty="0"/>
          </a:p>
        </p:txBody>
      </p:sp>
      <p:sp>
        <p:nvSpPr>
          <p:cNvPr id="5" name="Footer Placeholder 4"/>
          <p:cNvSpPr>
            <a:spLocks noGrp="1"/>
          </p:cNvSpPr>
          <p:nvPr>
            <p:ph type="ftr" sz="quarter" idx="11"/>
          </p:nvPr>
        </p:nvSpPr>
        <p:spPr>
          <a:xfrm>
            <a:off x="0" y="6515100"/>
            <a:ext cx="3962400" cy="342900"/>
          </a:xfrm>
          <a:prstGeom prst="rect">
            <a:avLst/>
          </a:prstGeom>
        </p:spPr>
        <p:txBody>
          <a:bodyPr/>
          <a:lstStyle/>
          <a:p>
            <a:r>
              <a:rPr lang="en-US"/>
              <a:t>STN E-Library 2012</a:t>
            </a:r>
            <a:endParaRPr lang="en-US" dirty="0"/>
          </a:p>
        </p:txBody>
      </p:sp>
      <p:sp>
        <p:nvSpPr>
          <p:cNvPr id="6" name="Header Placeholder 5"/>
          <p:cNvSpPr>
            <a:spLocks noGrp="1"/>
          </p:cNvSpPr>
          <p:nvPr>
            <p:ph type="hdr" sz="quarter" idx="12"/>
          </p:nvPr>
        </p:nvSpPr>
        <p:spPr>
          <a:xfrm>
            <a:off x="0" y="0"/>
            <a:ext cx="3962400" cy="342900"/>
          </a:xfrm>
          <a:prstGeom prst="rect">
            <a:avLst/>
          </a:prstGeom>
        </p:spPr>
        <p:txBody>
          <a:bodyPr/>
          <a:lstStyle/>
          <a:p>
            <a:r>
              <a:rPr lang="en-US"/>
              <a:t>4_Hemorrhagic Shock</a:t>
            </a:r>
            <a:endParaRPr lang="en-US" dirty="0"/>
          </a:p>
        </p:txBody>
      </p:sp>
    </p:spTree>
    <p:extLst>
      <p:ext uri="{BB962C8B-B14F-4D97-AF65-F5344CB8AC3E}">
        <p14:creationId xmlns:p14="http://schemas.microsoft.com/office/powerpoint/2010/main" val="34998441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a:prstGeom prst="rect">
            <a:avLst/>
          </a:prstGeom>
        </p:spPr>
      </p:sp>
      <p:sp>
        <p:nvSpPr>
          <p:cNvPr id="3" name="Notes Placeholder 2"/>
          <p:cNvSpPr>
            <a:spLocks noGrp="1"/>
          </p:cNvSpPr>
          <p:nvPr>
            <p:ph type="body" idx="1"/>
          </p:nvPr>
        </p:nvSpPr>
        <p:spPr>
          <a:xfrm>
            <a:off x="1219200" y="3257550"/>
            <a:ext cx="6705600" cy="3086100"/>
          </a:xfrm>
          <a:prstGeom prst="rect">
            <a:avLst/>
          </a:prstGeom>
        </p:spPr>
        <p:txBody>
          <a:bodyPr/>
          <a:lstStyle/>
          <a:p>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F7A6658E-8A36-4535-A5CB-82B9239115A0}" type="slidenum">
              <a:rPr lang="en-US" smtClean="0"/>
              <a:pPr/>
              <a:t>34</a:t>
            </a:fld>
            <a:endParaRPr lang="en-US" dirty="0"/>
          </a:p>
        </p:txBody>
      </p:sp>
      <p:sp>
        <p:nvSpPr>
          <p:cNvPr id="5" name="Footer Placeholder 4"/>
          <p:cNvSpPr>
            <a:spLocks noGrp="1"/>
          </p:cNvSpPr>
          <p:nvPr>
            <p:ph type="ftr" sz="quarter" idx="11"/>
          </p:nvPr>
        </p:nvSpPr>
        <p:spPr>
          <a:xfrm>
            <a:off x="0" y="6515100"/>
            <a:ext cx="3962400" cy="342900"/>
          </a:xfrm>
          <a:prstGeom prst="rect">
            <a:avLst/>
          </a:prstGeom>
        </p:spPr>
        <p:txBody>
          <a:bodyPr/>
          <a:lstStyle/>
          <a:p>
            <a:r>
              <a:rPr lang="en-US"/>
              <a:t>STN E-Library 2012</a:t>
            </a:r>
            <a:endParaRPr lang="en-US" dirty="0"/>
          </a:p>
        </p:txBody>
      </p:sp>
      <p:sp>
        <p:nvSpPr>
          <p:cNvPr id="6" name="Header Placeholder 5"/>
          <p:cNvSpPr>
            <a:spLocks noGrp="1"/>
          </p:cNvSpPr>
          <p:nvPr>
            <p:ph type="hdr" sz="quarter" idx="12"/>
          </p:nvPr>
        </p:nvSpPr>
        <p:spPr>
          <a:xfrm>
            <a:off x="0" y="0"/>
            <a:ext cx="3962400" cy="342900"/>
          </a:xfrm>
          <a:prstGeom prst="rect">
            <a:avLst/>
          </a:prstGeom>
        </p:spPr>
        <p:txBody>
          <a:bodyPr/>
          <a:lstStyle/>
          <a:p>
            <a:r>
              <a:rPr lang="en-US"/>
              <a:t>4_Hemorrhagic Shock</a:t>
            </a:r>
            <a:endParaRPr lang="en-US" dirty="0"/>
          </a:p>
        </p:txBody>
      </p:sp>
    </p:spTree>
    <p:extLst>
      <p:ext uri="{BB962C8B-B14F-4D97-AF65-F5344CB8AC3E}">
        <p14:creationId xmlns:p14="http://schemas.microsoft.com/office/powerpoint/2010/main" val="7268869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a:prstGeom prst="rect">
            <a:avLst/>
          </a:prstGeom>
        </p:spPr>
      </p:sp>
      <p:sp>
        <p:nvSpPr>
          <p:cNvPr id="3" name="Notes Placeholder 2"/>
          <p:cNvSpPr>
            <a:spLocks noGrp="1"/>
          </p:cNvSpPr>
          <p:nvPr>
            <p:ph type="body" idx="1"/>
          </p:nvPr>
        </p:nvSpPr>
        <p:spPr>
          <a:xfrm>
            <a:off x="1219200" y="3257550"/>
            <a:ext cx="6705600" cy="3086100"/>
          </a:xfrm>
          <a:prstGeom prst="rect">
            <a:avLst/>
          </a:prstGeom>
        </p:spPr>
        <p:txBody>
          <a:bodyPr/>
          <a:lstStyle/>
          <a:p>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F7A6658E-8A36-4535-A5CB-82B9239115A0}" type="slidenum">
              <a:rPr lang="en-US" smtClean="0"/>
              <a:pPr/>
              <a:t>35</a:t>
            </a:fld>
            <a:endParaRPr lang="en-US" dirty="0"/>
          </a:p>
        </p:txBody>
      </p:sp>
      <p:sp>
        <p:nvSpPr>
          <p:cNvPr id="5" name="Footer Placeholder 4"/>
          <p:cNvSpPr>
            <a:spLocks noGrp="1"/>
          </p:cNvSpPr>
          <p:nvPr>
            <p:ph type="ftr" sz="quarter" idx="11"/>
          </p:nvPr>
        </p:nvSpPr>
        <p:spPr>
          <a:xfrm>
            <a:off x="0" y="6515100"/>
            <a:ext cx="3962400" cy="342900"/>
          </a:xfrm>
          <a:prstGeom prst="rect">
            <a:avLst/>
          </a:prstGeom>
        </p:spPr>
        <p:txBody>
          <a:bodyPr/>
          <a:lstStyle/>
          <a:p>
            <a:r>
              <a:rPr lang="en-US"/>
              <a:t>STN E-Library 2012</a:t>
            </a:r>
            <a:endParaRPr lang="en-US" dirty="0"/>
          </a:p>
        </p:txBody>
      </p:sp>
      <p:sp>
        <p:nvSpPr>
          <p:cNvPr id="6" name="Header Placeholder 5"/>
          <p:cNvSpPr>
            <a:spLocks noGrp="1"/>
          </p:cNvSpPr>
          <p:nvPr>
            <p:ph type="hdr" sz="quarter" idx="12"/>
          </p:nvPr>
        </p:nvSpPr>
        <p:spPr>
          <a:xfrm>
            <a:off x="0" y="0"/>
            <a:ext cx="3962400" cy="342900"/>
          </a:xfrm>
          <a:prstGeom prst="rect">
            <a:avLst/>
          </a:prstGeom>
        </p:spPr>
        <p:txBody>
          <a:bodyPr/>
          <a:lstStyle/>
          <a:p>
            <a:r>
              <a:rPr lang="en-US"/>
              <a:t>4_Hemorrhagic Shock</a:t>
            </a:r>
            <a:endParaRPr lang="en-US" dirty="0"/>
          </a:p>
        </p:txBody>
      </p:sp>
    </p:spTree>
    <p:extLst>
      <p:ext uri="{BB962C8B-B14F-4D97-AF65-F5344CB8AC3E}">
        <p14:creationId xmlns:p14="http://schemas.microsoft.com/office/powerpoint/2010/main" val="27440773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a:prstGeom prst="rect">
            <a:avLst/>
          </a:prstGeom>
        </p:spPr>
      </p:sp>
      <p:sp>
        <p:nvSpPr>
          <p:cNvPr id="3" name="Notes Placeholder 2"/>
          <p:cNvSpPr>
            <a:spLocks noGrp="1"/>
          </p:cNvSpPr>
          <p:nvPr>
            <p:ph type="body" idx="1"/>
          </p:nvPr>
        </p:nvSpPr>
        <p:spPr>
          <a:xfrm>
            <a:off x="1219200" y="3257550"/>
            <a:ext cx="6705600" cy="3086100"/>
          </a:xfrm>
          <a:prstGeom prst="rect">
            <a:avLst/>
          </a:prstGeom>
        </p:spPr>
        <p:txBody>
          <a:bodyPr/>
          <a:lstStyle/>
          <a:p>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F7A6658E-8A36-4535-A5CB-82B9239115A0}" type="slidenum">
              <a:rPr lang="en-US" smtClean="0"/>
              <a:pPr/>
              <a:t>36</a:t>
            </a:fld>
            <a:endParaRPr lang="en-US" dirty="0"/>
          </a:p>
        </p:txBody>
      </p:sp>
      <p:sp>
        <p:nvSpPr>
          <p:cNvPr id="5" name="Footer Placeholder 4"/>
          <p:cNvSpPr>
            <a:spLocks noGrp="1"/>
          </p:cNvSpPr>
          <p:nvPr>
            <p:ph type="ftr" sz="quarter" idx="11"/>
          </p:nvPr>
        </p:nvSpPr>
        <p:spPr>
          <a:xfrm>
            <a:off x="0" y="6515100"/>
            <a:ext cx="3962400" cy="342900"/>
          </a:xfrm>
          <a:prstGeom prst="rect">
            <a:avLst/>
          </a:prstGeom>
        </p:spPr>
        <p:txBody>
          <a:bodyPr/>
          <a:lstStyle/>
          <a:p>
            <a:r>
              <a:rPr lang="en-US"/>
              <a:t>STN E-Library 2012</a:t>
            </a:r>
            <a:endParaRPr lang="en-US" dirty="0"/>
          </a:p>
        </p:txBody>
      </p:sp>
      <p:sp>
        <p:nvSpPr>
          <p:cNvPr id="6" name="Header Placeholder 5"/>
          <p:cNvSpPr>
            <a:spLocks noGrp="1"/>
          </p:cNvSpPr>
          <p:nvPr>
            <p:ph type="hdr" sz="quarter" idx="12"/>
          </p:nvPr>
        </p:nvSpPr>
        <p:spPr>
          <a:xfrm>
            <a:off x="0" y="0"/>
            <a:ext cx="3962400" cy="342900"/>
          </a:xfrm>
          <a:prstGeom prst="rect">
            <a:avLst/>
          </a:prstGeom>
        </p:spPr>
        <p:txBody>
          <a:bodyPr/>
          <a:lstStyle/>
          <a:p>
            <a:r>
              <a:rPr lang="en-US"/>
              <a:t>4_Hemorrhagic Shock</a:t>
            </a:r>
            <a:endParaRPr lang="en-US" dirty="0"/>
          </a:p>
        </p:txBody>
      </p:sp>
    </p:spTree>
    <p:extLst>
      <p:ext uri="{BB962C8B-B14F-4D97-AF65-F5344CB8AC3E}">
        <p14:creationId xmlns:p14="http://schemas.microsoft.com/office/powerpoint/2010/main" val="22251799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a:prstGeom prst="rect">
            <a:avLst/>
          </a:prstGeom>
        </p:spPr>
      </p:sp>
      <p:sp>
        <p:nvSpPr>
          <p:cNvPr id="3" name="Notes Placeholder 2"/>
          <p:cNvSpPr>
            <a:spLocks noGrp="1"/>
          </p:cNvSpPr>
          <p:nvPr>
            <p:ph type="body" idx="1"/>
          </p:nvPr>
        </p:nvSpPr>
        <p:spPr>
          <a:xfrm>
            <a:off x="1219200" y="3257550"/>
            <a:ext cx="6705600" cy="3086100"/>
          </a:xfrm>
          <a:prstGeom prst="rect">
            <a:avLst/>
          </a:prstGeom>
        </p:spPr>
        <p:txBody>
          <a:bodyPr/>
          <a:lstStyle/>
          <a:p>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F7A6658E-8A36-4535-A5CB-82B9239115A0}" type="slidenum">
              <a:rPr lang="en-US" smtClean="0"/>
              <a:pPr/>
              <a:t>37</a:t>
            </a:fld>
            <a:endParaRPr lang="en-US" dirty="0"/>
          </a:p>
        </p:txBody>
      </p:sp>
      <p:sp>
        <p:nvSpPr>
          <p:cNvPr id="5" name="Footer Placeholder 4"/>
          <p:cNvSpPr>
            <a:spLocks noGrp="1"/>
          </p:cNvSpPr>
          <p:nvPr>
            <p:ph type="ftr" sz="quarter" idx="11"/>
          </p:nvPr>
        </p:nvSpPr>
        <p:spPr>
          <a:xfrm>
            <a:off x="0" y="6515100"/>
            <a:ext cx="3962400" cy="342900"/>
          </a:xfrm>
          <a:prstGeom prst="rect">
            <a:avLst/>
          </a:prstGeom>
        </p:spPr>
        <p:txBody>
          <a:bodyPr/>
          <a:lstStyle/>
          <a:p>
            <a:r>
              <a:rPr lang="en-US"/>
              <a:t>STN E-Library 2012</a:t>
            </a:r>
            <a:endParaRPr lang="en-US" dirty="0"/>
          </a:p>
        </p:txBody>
      </p:sp>
      <p:sp>
        <p:nvSpPr>
          <p:cNvPr id="6" name="Header Placeholder 5"/>
          <p:cNvSpPr>
            <a:spLocks noGrp="1"/>
          </p:cNvSpPr>
          <p:nvPr>
            <p:ph type="hdr" sz="quarter" idx="12"/>
          </p:nvPr>
        </p:nvSpPr>
        <p:spPr>
          <a:xfrm>
            <a:off x="0" y="0"/>
            <a:ext cx="3962400" cy="342900"/>
          </a:xfrm>
          <a:prstGeom prst="rect">
            <a:avLst/>
          </a:prstGeom>
        </p:spPr>
        <p:txBody>
          <a:bodyPr/>
          <a:lstStyle/>
          <a:p>
            <a:r>
              <a:rPr lang="en-US"/>
              <a:t>4_Hemorrhagic Shock</a:t>
            </a:r>
            <a:endParaRPr lang="en-US" dirty="0"/>
          </a:p>
        </p:txBody>
      </p:sp>
    </p:spTree>
    <p:extLst>
      <p:ext uri="{BB962C8B-B14F-4D97-AF65-F5344CB8AC3E}">
        <p14:creationId xmlns:p14="http://schemas.microsoft.com/office/powerpoint/2010/main" val="36825566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a:prstGeom prst="rect">
            <a:avLst/>
          </a:prstGeom>
        </p:spPr>
      </p:sp>
      <p:sp>
        <p:nvSpPr>
          <p:cNvPr id="3" name="Notes Placeholder 2"/>
          <p:cNvSpPr>
            <a:spLocks noGrp="1"/>
          </p:cNvSpPr>
          <p:nvPr>
            <p:ph type="body" idx="1"/>
          </p:nvPr>
        </p:nvSpPr>
        <p:spPr>
          <a:xfrm>
            <a:off x="1219200" y="3257550"/>
            <a:ext cx="6705600" cy="3086100"/>
          </a:xfrm>
          <a:prstGeom prst="rect">
            <a:avLst/>
          </a:prstGeom>
        </p:spPr>
        <p:txBody>
          <a:bodyPr/>
          <a:lstStyle/>
          <a:p>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F7A6658E-8A36-4535-A5CB-82B9239115A0}" type="slidenum">
              <a:rPr lang="en-US" smtClean="0"/>
              <a:pPr/>
              <a:t>38</a:t>
            </a:fld>
            <a:endParaRPr lang="en-US" dirty="0"/>
          </a:p>
        </p:txBody>
      </p:sp>
      <p:sp>
        <p:nvSpPr>
          <p:cNvPr id="5" name="Footer Placeholder 4"/>
          <p:cNvSpPr>
            <a:spLocks noGrp="1"/>
          </p:cNvSpPr>
          <p:nvPr>
            <p:ph type="ftr" sz="quarter" idx="11"/>
          </p:nvPr>
        </p:nvSpPr>
        <p:spPr>
          <a:xfrm>
            <a:off x="0" y="6515100"/>
            <a:ext cx="3962400" cy="342900"/>
          </a:xfrm>
          <a:prstGeom prst="rect">
            <a:avLst/>
          </a:prstGeom>
        </p:spPr>
        <p:txBody>
          <a:bodyPr/>
          <a:lstStyle/>
          <a:p>
            <a:r>
              <a:rPr lang="en-US"/>
              <a:t>STN E-Library 2012</a:t>
            </a:r>
            <a:endParaRPr lang="en-US" dirty="0"/>
          </a:p>
        </p:txBody>
      </p:sp>
      <p:sp>
        <p:nvSpPr>
          <p:cNvPr id="6" name="Header Placeholder 5"/>
          <p:cNvSpPr>
            <a:spLocks noGrp="1"/>
          </p:cNvSpPr>
          <p:nvPr>
            <p:ph type="hdr" sz="quarter" idx="12"/>
          </p:nvPr>
        </p:nvSpPr>
        <p:spPr>
          <a:xfrm>
            <a:off x="0" y="0"/>
            <a:ext cx="3962400" cy="342900"/>
          </a:xfrm>
          <a:prstGeom prst="rect">
            <a:avLst/>
          </a:prstGeom>
        </p:spPr>
        <p:txBody>
          <a:bodyPr/>
          <a:lstStyle/>
          <a:p>
            <a:r>
              <a:rPr lang="en-US"/>
              <a:t>4_Hemorrhagic Shock</a:t>
            </a:r>
            <a:endParaRPr lang="en-US" dirty="0"/>
          </a:p>
        </p:txBody>
      </p:sp>
    </p:spTree>
    <p:extLst>
      <p:ext uri="{BB962C8B-B14F-4D97-AF65-F5344CB8AC3E}">
        <p14:creationId xmlns:p14="http://schemas.microsoft.com/office/powerpoint/2010/main" val="36142701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a:prstGeom prst="rect">
            <a:avLst/>
          </a:prstGeom>
        </p:spPr>
      </p:sp>
      <p:sp>
        <p:nvSpPr>
          <p:cNvPr id="3" name="Notes Placeholder 2"/>
          <p:cNvSpPr>
            <a:spLocks noGrp="1"/>
          </p:cNvSpPr>
          <p:nvPr>
            <p:ph type="body" idx="1"/>
          </p:nvPr>
        </p:nvSpPr>
        <p:spPr>
          <a:xfrm>
            <a:off x="1219200" y="3257550"/>
            <a:ext cx="6705600" cy="3086100"/>
          </a:xfrm>
          <a:prstGeom prst="rect">
            <a:avLst/>
          </a:prstGeom>
        </p:spPr>
        <p:txBody>
          <a:bodyPr/>
          <a:lstStyle/>
          <a:p>
            <a:r>
              <a:rPr lang="en-US" dirty="0">
                <a:latin typeface="Arial" pitchFamily="34" charset="0"/>
                <a:cs typeface="Arial" pitchFamily="34" charset="0"/>
              </a:rPr>
              <a:t>L</a:t>
            </a:r>
            <a:endParaRPr lang="en-US" baseline="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F7A6658E-8A36-4535-A5CB-82B9239115A0}" type="slidenum">
              <a:rPr lang="en-US" smtClean="0"/>
              <a:pPr/>
              <a:t>39</a:t>
            </a:fld>
            <a:endParaRPr lang="en-US" dirty="0"/>
          </a:p>
        </p:txBody>
      </p:sp>
      <p:sp>
        <p:nvSpPr>
          <p:cNvPr id="5" name="Footer Placeholder 4"/>
          <p:cNvSpPr>
            <a:spLocks noGrp="1"/>
          </p:cNvSpPr>
          <p:nvPr>
            <p:ph type="ftr" sz="quarter" idx="11"/>
          </p:nvPr>
        </p:nvSpPr>
        <p:spPr>
          <a:xfrm>
            <a:off x="0" y="6515100"/>
            <a:ext cx="3962400" cy="342900"/>
          </a:xfrm>
          <a:prstGeom prst="rect">
            <a:avLst/>
          </a:prstGeom>
        </p:spPr>
        <p:txBody>
          <a:bodyPr/>
          <a:lstStyle/>
          <a:p>
            <a:r>
              <a:rPr lang="en-US"/>
              <a:t>STN E-Library 2012</a:t>
            </a:r>
            <a:endParaRPr lang="en-US" dirty="0"/>
          </a:p>
        </p:txBody>
      </p:sp>
      <p:sp>
        <p:nvSpPr>
          <p:cNvPr id="6" name="Header Placeholder 5"/>
          <p:cNvSpPr>
            <a:spLocks noGrp="1"/>
          </p:cNvSpPr>
          <p:nvPr>
            <p:ph type="hdr" sz="quarter" idx="12"/>
          </p:nvPr>
        </p:nvSpPr>
        <p:spPr>
          <a:xfrm>
            <a:off x="0" y="0"/>
            <a:ext cx="3962400" cy="342900"/>
          </a:xfrm>
          <a:prstGeom prst="rect">
            <a:avLst/>
          </a:prstGeom>
        </p:spPr>
        <p:txBody>
          <a:bodyPr/>
          <a:lstStyle/>
          <a:p>
            <a:r>
              <a:rPr lang="en-US"/>
              <a:t>4_Hemorrhagic Shock</a:t>
            </a:r>
            <a:endParaRPr lang="en-US" dirty="0"/>
          </a:p>
        </p:txBody>
      </p:sp>
    </p:spTree>
    <p:extLst>
      <p:ext uri="{BB962C8B-B14F-4D97-AF65-F5344CB8AC3E}">
        <p14:creationId xmlns:p14="http://schemas.microsoft.com/office/powerpoint/2010/main" val="3585789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a:prstGeom prst="rect">
            <a:avLst/>
          </a:prstGeom>
        </p:spPr>
      </p:sp>
      <p:sp>
        <p:nvSpPr>
          <p:cNvPr id="3" name="Notes Placeholder 2"/>
          <p:cNvSpPr>
            <a:spLocks noGrp="1"/>
          </p:cNvSpPr>
          <p:nvPr>
            <p:ph type="body" idx="1"/>
          </p:nvPr>
        </p:nvSpPr>
        <p:spPr>
          <a:xfrm>
            <a:off x="1219200" y="3257550"/>
            <a:ext cx="6705600" cy="3086100"/>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F7A6658E-8A36-4535-A5CB-82B9239115A0}" type="slidenum">
              <a:rPr lang="en-US" smtClean="0"/>
              <a:pPr/>
              <a:t>40</a:t>
            </a:fld>
            <a:endParaRPr lang="en-US" dirty="0"/>
          </a:p>
        </p:txBody>
      </p:sp>
      <p:sp>
        <p:nvSpPr>
          <p:cNvPr id="5" name="Footer Placeholder 4"/>
          <p:cNvSpPr>
            <a:spLocks noGrp="1"/>
          </p:cNvSpPr>
          <p:nvPr>
            <p:ph type="ftr" sz="quarter" idx="11"/>
          </p:nvPr>
        </p:nvSpPr>
        <p:spPr>
          <a:xfrm>
            <a:off x="0" y="6515100"/>
            <a:ext cx="3962400" cy="342900"/>
          </a:xfrm>
          <a:prstGeom prst="rect">
            <a:avLst/>
          </a:prstGeom>
        </p:spPr>
        <p:txBody>
          <a:bodyPr/>
          <a:lstStyle/>
          <a:p>
            <a:r>
              <a:rPr lang="en-US"/>
              <a:t>STN E-Library 2012</a:t>
            </a:r>
            <a:endParaRPr lang="en-US" dirty="0"/>
          </a:p>
        </p:txBody>
      </p:sp>
      <p:sp>
        <p:nvSpPr>
          <p:cNvPr id="6" name="Header Placeholder 5"/>
          <p:cNvSpPr>
            <a:spLocks noGrp="1"/>
          </p:cNvSpPr>
          <p:nvPr>
            <p:ph type="hdr" sz="quarter" idx="12"/>
          </p:nvPr>
        </p:nvSpPr>
        <p:spPr>
          <a:xfrm>
            <a:off x="0" y="0"/>
            <a:ext cx="3962400" cy="342900"/>
          </a:xfrm>
          <a:prstGeom prst="rect">
            <a:avLst/>
          </a:prstGeom>
        </p:spPr>
        <p:txBody>
          <a:bodyPr/>
          <a:lstStyle/>
          <a:p>
            <a:r>
              <a:rPr lang="en-US"/>
              <a:t>4_Hemorrhagic Shock</a:t>
            </a:r>
            <a:endParaRPr lang="en-US" dirty="0"/>
          </a:p>
        </p:txBody>
      </p:sp>
    </p:spTree>
    <p:extLst>
      <p:ext uri="{BB962C8B-B14F-4D97-AF65-F5344CB8AC3E}">
        <p14:creationId xmlns:p14="http://schemas.microsoft.com/office/powerpoint/2010/main" val="36388179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a:prstGeom prst="rect">
            <a:avLst/>
          </a:prstGeom>
        </p:spPr>
      </p:sp>
      <p:sp>
        <p:nvSpPr>
          <p:cNvPr id="3" name="Notes Placeholder 2"/>
          <p:cNvSpPr>
            <a:spLocks noGrp="1"/>
          </p:cNvSpPr>
          <p:nvPr>
            <p:ph type="body" idx="1"/>
          </p:nvPr>
        </p:nvSpPr>
        <p:spPr>
          <a:xfrm>
            <a:off x="1219200" y="3257550"/>
            <a:ext cx="6705600" cy="3086100"/>
          </a:xfrm>
          <a:prstGeom prst="rect">
            <a:avLst/>
          </a:prstGeom>
        </p:spPr>
        <p:txBody>
          <a:bodyPr/>
          <a:lstStyle/>
          <a:p>
            <a:endParaRPr lang="en-US" b="1"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F7A6658E-8A36-4535-A5CB-82B9239115A0}" type="slidenum">
              <a:rPr lang="en-US" smtClean="0"/>
              <a:pPr/>
              <a:t>41</a:t>
            </a:fld>
            <a:endParaRPr lang="en-US" dirty="0"/>
          </a:p>
        </p:txBody>
      </p:sp>
      <p:sp>
        <p:nvSpPr>
          <p:cNvPr id="5" name="Footer Placeholder 4"/>
          <p:cNvSpPr>
            <a:spLocks noGrp="1"/>
          </p:cNvSpPr>
          <p:nvPr>
            <p:ph type="ftr" sz="quarter" idx="11"/>
          </p:nvPr>
        </p:nvSpPr>
        <p:spPr>
          <a:xfrm>
            <a:off x="0" y="6515100"/>
            <a:ext cx="3962400" cy="342900"/>
          </a:xfrm>
          <a:prstGeom prst="rect">
            <a:avLst/>
          </a:prstGeom>
        </p:spPr>
        <p:txBody>
          <a:bodyPr/>
          <a:lstStyle/>
          <a:p>
            <a:r>
              <a:rPr lang="en-US"/>
              <a:t>STN E-Library 2012</a:t>
            </a:r>
            <a:endParaRPr lang="en-US" dirty="0"/>
          </a:p>
        </p:txBody>
      </p:sp>
      <p:sp>
        <p:nvSpPr>
          <p:cNvPr id="6" name="Header Placeholder 5"/>
          <p:cNvSpPr>
            <a:spLocks noGrp="1"/>
          </p:cNvSpPr>
          <p:nvPr>
            <p:ph type="hdr" sz="quarter" idx="12"/>
          </p:nvPr>
        </p:nvSpPr>
        <p:spPr>
          <a:xfrm>
            <a:off x="0" y="0"/>
            <a:ext cx="3962400" cy="342900"/>
          </a:xfrm>
          <a:prstGeom prst="rect">
            <a:avLst/>
          </a:prstGeom>
        </p:spPr>
        <p:txBody>
          <a:bodyPr/>
          <a:lstStyle/>
          <a:p>
            <a:r>
              <a:rPr lang="en-US"/>
              <a:t>4_Hemorrhagic Shock</a:t>
            </a:r>
            <a:endParaRPr lang="en-US" dirty="0"/>
          </a:p>
        </p:txBody>
      </p:sp>
    </p:spTree>
    <p:extLst>
      <p:ext uri="{BB962C8B-B14F-4D97-AF65-F5344CB8AC3E}">
        <p14:creationId xmlns:p14="http://schemas.microsoft.com/office/powerpoint/2010/main" val="15624779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a:prstGeom prst="rect">
            <a:avLst/>
          </a:prstGeom>
        </p:spPr>
      </p:sp>
      <p:sp>
        <p:nvSpPr>
          <p:cNvPr id="3" name="Notes Placeholder 2"/>
          <p:cNvSpPr>
            <a:spLocks noGrp="1"/>
          </p:cNvSpPr>
          <p:nvPr>
            <p:ph type="body" idx="1"/>
          </p:nvPr>
        </p:nvSpPr>
        <p:spPr>
          <a:xfrm>
            <a:off x="1219200" y="3257550"/>
            <a:ext cx="6705600" cy="3086100"/>
          </a:xfrm>
          <a:prstGeom prst="rect">
            <a:avLst/>
          </a:prstGeom>
        </p:spPr>
        <p:txBody>
          <a:bodyPr/>
          <a:lstStyle/>
          <a:p>
            <a:pPr algn="just"/>
            <a:r>
              <a:rPr lang="en-US" dirty="0">
                <a:latin typeface="Arial" pitchFamily="34" charset="0"/>
                <a:cs typeface="Arial" pitchFamily="34" charset="0"/>
              </a:rPr>
              <a:t>TEG </a:t>
            </a:r>
            <a:r>
              <a:rPr lang="bg-BG" dirty="0">
                <a:latin typeface="Arial" pitchFamily="34" charset="0"/>
                <a:cs typeface="Arial" pitchFamily="34" charset="0"/>
              </a:rPr>
              <a:t>има предимството пред традиционните лабораторни тестове, тъй като може да се направи бързо при леглото на пациента и да се интерпретира от клинициста.  
Пълните резултати от теста са известни в рамките на 30-40 </a:t>
            </a:r>
            <a:r>
              <a:rPr lang="en-US" dirty="0">
                <a:latin typeface="Arial" pitchFamily="34" charset="0"/>
                <a:cs typeface="Arial" pitchFamily="34" charset="0"/>
              </a:rPr>
              <a:t>min</a:t>
            </a:r>
            <a:r>
              <a:rPr lang="bg-BG" dirty="0">
                <a:latin typeface="Arial" pitchFamily="34" charset="0"/>
                <a:cs typeface="Arial" pitchFamily="34" charset="0"/>
              </a:rPr>
              <a:t>.  Въпреки това, в повечето случаи, ключовите точки от данни (форма на вълната) могат да се видят в рамките на 5-10 минути.
Счита се, че в бъдеще, проследяването на </a:t>
            </a:r>
            <a:r>
              <a:rPr lang="en-US" dirty="0">
                <a:latin typeface="Arial" pitchFamily="34" charset="0"/>
                <a:cs typeface="Arial" pitchFamily="34" charset="0"/>
              </a:rPr>
              <a:t>TEG </a:t>
            </a:r>
            <a:r>
              <a:rPr lang="bg-BG" dirty="0">
                <a:latin typeface="Arial" pitchFamily="34" charset="0"/>
                <a:cs typeface="Arial" pitchFamily="34" charset="0"/>
              </a:rPr>
              <a:t>до голяма степен ще замени традиционните лабораторни тестове, поради скоростта, необходима по време на интензивното лечение и възможностите за индивидуализирано управление на лечението и грижите за пациентите.</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F7A6658E-8A36-4535-A5CB-82B9239115A0}" type="slidenum">
              <a:rPr lang="en-US" smtClean="0"/>
              <a:pPr/>
              <a:t>42</a:t>
            </a:fld>
            <a:endParaRPr lang="en-US" dirty="0"/>
          </a:p>
        </p:txBody>
      </p:sp>
      <p:sp>
        <p:nvSpPr>
          <p:cNvPr id="5" name="Footer Placeholder 4"/>
          <p:cNvSpPr>
            <a:spLocks noGrp="1"/>
          </p:cNvSpPr>
          <p:nvPr>
            <p:ph type="ftr" sz="quarter" idx="11"/>
          </p:nvPr>
        </p:nvSpPr>
        <p:spPr>
          <a:xfrm>
            <a:off x="0" y="6515100"/>
            <a:ext cx="3962400" cy="342900"/>
          </a:xfrm>
          <a:prstGeom prst="rect">
            <a:avLst/>
          </a:prstGeom>
        </p:spPr>
        <p:txBody>
          <a:bodyPr/>
          <a:lstStyle/>
          <a:p>
            <a:r>
              <a:rPr lang="en-US"/>
              <a:t>STN E-Library 2012</a:t>
            </a:r>
            <a:endParaRPr lang="en-US" dirty="0"/>
          </a:p>
        </p:txBody>
      </p:sp>
      <p:sp>
        <p:nvSpPr>
          <p:cNvPr id="6" name="Header Placeholder 5"/>
          <p:cNvSpPr>
            <a:spLocks noGrp="1"/>
          </p:cNvSpPr>
          <p:nvPr>
            <p:ph type="hdr" sz="quarter" idx="12"/>
          </p:nvPr>
        </p:nvSpPr>
        <p:spPr>
          <a:xfrm>
            <a:off x="0" y="0"/>
            <a:ext cx="3962400" cy="342900"/>
          </a:xfrm>
          <a:prstGeom prst="rect">
            <a:avLst/>
          </a:prstGeom>
        </p:spPr>
        <p:txBody>
          <a:bodyPr/>
          <a:lstStyle/>
          <a:p>
            <a:r>
              <a:rPr lang="en-US"/>
              <a:t>4_Hemorrhagic Shock</a:t>
            </a:r>
            <a:endParaRPr lang="en-US" dirty="0"/>
          </a:p>
        </p:txBody>
      </p:sp>
    </p:spTree>
    <p:extLst>
      <p:ext uri="{BB962C8B-B14F-4D97-AF65-F5344CB8AC3E}">
        <p14:creationId xmlns:p14="http://schemas.microsoft.com/office/powerpoint/2010/main" val="2541092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a:prstGeom prst="rect">
            <a:avLst/>
          </a:prstGeom>
        </p:spPr>
      </p:sp>
      <p:sp>
        <p:nvSpPr>
          <p:cNvPr id="3" name="Notes Placeholder 2"/>
          <p:cNvSpPr>
            <a:spLocks noGrp="1"/>
          </p:cNvSpPr>
          <p:nvPr>
            <p:ph type="body" idx="1"/>
          </p:nvPr>
        </p:nvSpPr>
        <p:spPr>
          <a:xfrm>
            <a:off x="1219200" y="3257550"/>
            <a:ext cx="6705600" cy="3086100"/>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F7A6658E-8A36-4535-A5CB-82B9239115A0}" type="slidenum">
              <a:rPr lang="en-US" smtClean="0"/>
              <a:pPr/>
              <a:t>4</a:t>
            </a:fld>
            <a:endParaRPr lang="en-US" dirty="0"/>
          </a:p>
        </p:txBody>
      </p:sp>
      <p:sp>
        <p:nvSpPr>
          <p:cNvPr id="5" name="Footer Placeholder 4"/>
          <p:cNvSpPr>
            <a:spLocks noGrp="1"/>
          </p:cNvSpPr>
          <p:nvPr>
            <p:ph type="ftr" sz="quarter" idx="11"/>
          </p:nvPr>
        </p:nvSpPr>
        <p:spPr>
          <a:xfrm>
            <a:off x="0" y="6515100"/>
            <a:ext cx="3962400" cy="342900"/>
          </a:xfrm>
          <a:prstGeom prst="rect">
            <a:avLst/>
          </a:prstGeom>
        </p:spPr>
        <p:txBody>
          <a:bodyPr/>
          <a:lstStyle/>
          <a:p>
            <a:r>
              <a:rPr lang="en-US"/>
              <a:t>STN E-Library 2012</a:t>
            </a:r>
            <a:endParaRPr lang="en-US" dirty="0"/>
          </a:p>
        </p:txBody>
      </p:sp>
      <p:sp>
        <p:nvSpPr>
          <p:cNvPr id="6" name="Header Placeholder 5"/>
          <p:cNvSpPr>
            <a:spLocks noGrp="1"/>
          </p:cNvSpPr>
          <p:nvPr>
            <p:ph type="hdr" sz="quarter" idx="12"/>
          </p:nvPr>
        </p:nvSpPr>
        <p:spPr>
          <a:xfrm>
            <a:off x="0" y="0"/>
            <a:ext cx="3962400" cy="342900"/>
          </a:xfrm>
          <a:prstGeom prst="rect">
            <a:avLst/>
          </a:prstGeom>
        </p:spPr>
        <p:txBody>
          <a:bodyPr/>
          <a:lstStyle/>
          <a:p>
            <a:r>
              <a:rPr lang="en-US"/>
              <a:t>4_Hemorrhagic Shock</a:t>
            </a:r>
            <a:endParaRPr lang="en-US" dirty="0"/>
          </a:p>
        </p:txBody>
      </p:sp>
    </p:spTree>
    <p:extLst>
      <p:ext uri="{BB962C8B-B14F-4D97-AF65-F5344CB8AC3E}">
        <p14:creationId xmlns:p14="http://schemas.microsoft.com/office/powerpoint/2010/main" val="24315813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a:prstGeom prst="rect">
            <a:avLst/>
          </a:prstGeom>
        </p:spPr>
      </p:sp>
      <p:sp>
        <p:nvSpPr>
          <p:cNvPr id="3" name="Notes Placeholder 2"/>
          <p:cNvSpPr>
            <a:spLocks noGrp="1"/>
          </p:cNvSpPr>
          <p:nvPr>
            <p:ph type="body" idx="1"/>
          </p:nvPr>
        </p:nvSpPr>
        <p:spPr>
          <a:xfrm>
            <a:off x="1219200" y="3257550"/>
            <a:ext cx="6705600" cy="3086100"/>
          </a:xfrm>
          <a:prstGeom prst="rect">
            <a:avLst/>
          </a:prstGeom>
        </p:spPr>
        <p:txBody>
          <a:bodyPr/>
          <a:lstStyle/>
          <a:p>
            <a:pPr algn="just"/>
            <a:r>
              <a:rPr lang="bg-BG" b="0" dirty="0">
                <a:latin typeface="Arial" pitchFamily="34" charset="0"/>
                <a:cs typeface="Arial" pitchFamily="34" charset="0"/>
              </a:rPr>
              <a:t>Тазовите фрактури са значителна причина за смъртност след закрити травми.  Ранният контрол на кръвоизлива е свързан с подобрени резултати. Турникети
</a:t>
            </a:r>
            <a:r>
              <a:rPr lang="bg-BG" b="0" dirty="0" err="1">
                <a:latin typeface="Arial" pitchFamily="34" charset="0"/>
                <a:cs typeface="Arial" pitchFamily="34" charset="0"/>
              </a:rPr>
              <a:t>Хеморагията</a:t>
            </a:r>
            <a:r>
              <a:rPr lang="bg-BG" b="0" dirty="0">
                <a:latin typeface="Arial" pitchFamily="34" charset="0"/>
                <a:cs typeface="Arial" pitchFamily="34" charset="0"/>
              </a:rPr>
              <a:t> от артериалните наранявания, включващи крайниците е трудно да се контролира.  Турникетите са безопасни и ефективни.  Използването им позволявана пациентите да пристигнат в болницата с овладяно масивно кървене.  Употребата на турникети не е свързана с повишени </a:t>
            </a:r>
            <a:r>
              <a:rPr lang="bg-BG" b="0" dirty="0" err="1">
                <a:latin typeface="Arial" pitchFamily="34" charset="0"/>
                <a:cs typeface="Arial" pitchFamily="34" charset="0"/>
              </a:rPr>
              <a:t>ампутационни</a:t>
            </a:r>
            <a:r>
              <a:rPr lang="bg-BG" b="0" dirty="0">
                <a:latin typeface="Arial" pitchFamily="34" charset="0"/>
                <a:cs typeface="Arial" pitchFamily="34" charset="0"/>
              </a:rPr>
              <a:t> проценти или развитие на </a:t>
            </a:r>
            <a:r>
              <a:rPr lang="bg-BG" b="0" dirty="0" err="1">
                <a:latin typeface="Arial" pitchFamily="34" charset="0"/>
                <a:cs typeface="Arial" pitchFamily="34" charset="0"/>
              </a:rPr>
              <a:t>компартман</a:t>
            </a:r>
            <a:r>
              <a:rPr lang="bg-BG" b="0" dirty="0">
                <a:latin typeface="Arial" pitchFamily="34" charset="0"/>
                <a:cs typeface="Arial" pitchFamily="34" charset="0"/>
              </a:rPr>
              <a:t> синдром.  
</a:t>
            </a:r>
            <a:endParaRPr lang="en-US" b="0" baseline="0" dirty="0"/>
          </a:p>
        </p:txBody>
      </p:sp>
      <p:sp>
        <p:nvSpPr>
          <p:cNvPr id="4" name="Slide Number Placeholder 3"/>
          <p:cNvSpPr>
            <a:spLocks noGrp="1"/>
          </p:cNvSpPr>
          <p:nvPr>
            <p:ph type="sldNum" sz="quarter" idx="10"/>
          </p:nvPr>
        </p:nvSpPr>
        <p:spPr/>
        <p:txBody>
          <a:bodyPr/>
          <a:lstStyle/>
          <a:p>
            <a:fld id="{F7A6658E-8A36-4535-A5CB-82B9239115A0}" type="slidenum">
              <a:rPr lang="en-US" smtClean="0"/>
              <a:pPr/>
              <a:t>43</a:t>
            </a:fld>
            <a:endParaRPr lang="en-US" dirty="0"/>
          </a:p>
        </p:txBody>
      </p:sp>
      <p:sp>
        <p:nvSpPr>
          <p:cNvPr id="5" name="Footer Placeholder 4"/>
          <p:cNvSpPr>
            <a:spLocks noGrp="1"/>
          </p:cNvSpPr>
          <p:nvPr>
            <p:ph type="ftr" sz="quarter" idx="11"/>
          </p:nvPr>
        </p:nvSpPr>
        <p:spPr>
          <a:xfrm>
            <a:off x="0" y="6515100"/>
            <a:ext cx="3962400" cy="342900"/>
          </a:xfrm>
          <a:prstGeom prst="rect">
            <a:avLst/>
          </a:prstGeom>
        </p:spPr>
        <p:txBody>
          <a:bodyPr/>
          <a:lstStyle/>
          <a:p>
            <a:r>
              <a:rPr lang="en-US"/>
              <a:t>STN E-Library 2012</a:t>
            </a:r>
            <a:endParaRPr lang="en-US" dirty="0"/>
          </a:p>
        </p:txBody>
      </p:sp>
      <p:sp>
        <p:nvSpPr>
          <p:cNvPr id="6" name="Header Placeholder 5"/>
          <p:cNvSpPr>
            <a:spLocks noGrp="1"/>
          </p:cNvSpPr>
          <p:nvPr>
            <p:ph type="hdr" sz="quarter" idx="12"/>
          </p:nvPr>
        </p:nvSpPr>
        <p:spPr>
          <a:xfrm>
            <a:off x="0" y="0"/>
            <a:ext cx="3962400" cy="342900"/>
          </a:xfrm>
          <a:prstGeom prst="rect">
            <a:avLst/>
          </a:prstGeom>
        </p:spPr>
        <p:txBody>
          <a:bodyPr/>
          <a:lstStyle/>
          <a:p>
            <a:r>
              <a:rPr lang="en-US"/>
              <a:t>4_Hemorrhagic Shock</a:t>
            </a:r>
            <a:endParaRPr lang="en-US" dirty="0"/>
          </a:p>
        </p:txBody>
      </p:sp>
    </p:spTree>
    <p:extLst>
      <p:ext uri="{BB962C8B-B14F-4D97-AF65-F5344CB8AC3E}">
        <p14:creationId xmlns:p14="http://schemas.microsoft.com/office/powerpoint/2010/main" val="38579563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a:prstGeom prst="rect">
            <a:avLst/>
          </a:prstGeom>
        </p:spPr>
      </p:sp>
      <p:sp>
        <p:nvSpPr>
          <p:cNvPr id="3" name="Notes Placeholder 2"/>
          <p:cNvSpPr>
            <a:spLocks noGrp="1"/>
          </p:cNvSpPr>
          <p:nvPr>
            <p:ph type="body" idx="1"/>
          </p:nvPr>
        </p:nvSpPr>
        <p:spPr>
          <a:xfrm>
            <a:off x="1219200" y="3257550"/>
            <a:ext cx="6705600" cy="3086100"/>
          </a:xfrm>
          <a:prstGeom prst="rect">
            <a:avLst/>
          </a:prstGeom>
        </p:spPr>
        <p:txBody>
          <a:bodyPr/>
          <a:lstStyle/>
          <a:p>
            <a:pPr algn="just"/>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F7A6658E-8A36-4535-A5CB-82B9239115A0}" type="slidenum">
              <a:rPr lang="en-US" smtClean="0"/>
              <a:pPr/>
              <a:t>44</a:t>
            </a:fld>
            <a:endParaRPr lang="en-US" dirty="0"/>
          </a:p>
        </p:txBody>
      </p:sp>
      <p:sp>
        <p:nvSpPr>
          <p:cNvPr id="5" name="Footer Placeholder 4"/>
          <p:cNvSpPr>
            <a:spLocks noGrp="1"/>
          </p:cNvSpPr>
          <p:nvPr>
            <p:ph type="ftr" sz="quarter" idx="11"/>
          </p:nvPr>
        </p:nvSpPr>
        <p:spPr>
          <a:xfrm>
            <a:off x="0" y="6515100"/>
            <a:ext cx="3962400" cy="342900"/>
          </a:xfrm>
          <a:prstGeom prst="rect">
            <a:avLst/>
          </a:prstGeom>
        </p:spPr>
        <p:txBody>
          <a:bodyPr/>
          <a:lstStyle/>
          <a:p>
            <a:r>
              <a:rPr lang="en-US"/>
              <a:t>STN E-Library 2012</a:t>
            </a:r>
            <a:endParaRPr lang="en-US" dirty="0"/>
          </a:p>
        </p:txBody>
      </p:sp>
      <p:sp>
        <p:nvSpPr>
          <p:cNvPr id="6" name="Header Placeholder 5"/>
          <p:cNvSpPr>
            <a:spLocks noGrp="1"/>
          </p:cNvSpPr>
          <p:nvPr>
            <p:ph type="hdr" sz="quarter" idx="12"/>
          </p:nvPr>
        </p:nvSpPr>
        <p:spPr>
          <a:xfrm>
            <a:off x="0" y="0"/>
            <a:ext cx="3962400" cy="342900"/>
          </a:xfrm>
          <a:prstGeom prst="rect">
            <a:avLst/>
          </a:prstGeom>
        </p:spPr>
        <p:txBody>
          <a:bodyPr/>
          <a:lstStyle/>
          <a:p>
            <a:r>
              <a:rPr lang="en-US"/>
              <a:t>4_Hemorrhagic Shock</a:t>
            </a:r>
            <a:endParaRPr lang="en-US" dirty="0"/>
          </a:p>
        </p:txBody>
      </p:sp>
    </p:spTree>
    <p:extLst>
      <p:ext uri="{BB962C8B-B14F-4D97-AF65-F5344CB8AC3E}">
        <p14:creationId xmlns:p14="http://schemas.microsoft.com/office/powerpoint/2010/main" val="36828215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a:prstGeom prst="rect">
            <a:avLst/>
          </a:prstGeom>
        </p:spPr>
      </p:sp>
      <p:sp>
        <p:nvSpPr>
          <p:cNvPr id="3" name="Notes Placeholder 2"/>
          <p:cNvSpPr>
            <a:spLocks noGrp="1"/>
          </p:cNvSpPr>
          <p:nvPr>
            <p:ph type="body" idx="1"/>
          </p:nvPr>
        </p:nvSpPr>
        <p:spPr>
          <a:xfrm>
            <a:off x="1219200" y="3257550"/>
            <a:ext cx="6705600" cy="3086100"/>
          </a:xfrm>
          <a:prstGeom prst="rect">
            <a:avLst/>
          </a:prstGeom>
        </p:spPr>
        <p:txBody>
          <a:bodyPr/>
          <a:lstStyle/>
          <a:p>
            <a:pPr algn="just"/>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F7A6658E-8A36-4535-A5CB-82B9239115A0}" type="slidenum">
              <a:rPr lang="en-US" smtClean="0"/>
              <a:pPr/>
              <a:t>45</a:t>
            </a:fld>
            <a:endParaRPr lang="en-US" dirty="0"/>
          </a:p>
        </p:txBody>
      </p:sp>
      <p:sp>
        <p:nvSpPr>
          <p:cNvPr id="5" name="Footer Placeholder 4"/>
          <p:cNvSpPr>
            <a:spLocks noGrp="1"/>
          </p:cNvSpPr>
          <p:nvPr>
            <p:ph type="ftr" sz="quarter" idx="11"/>
          </p:nvPr>
        </p:nvSpPr>
        <p:spPr>
          <a:xfrm>
            <a:off x="0" y="6515100"/>
            <a:ext cx="3962400" cy="342900"/>
          </a:xfrm>
          <a:prstGeom prst="rect">
            <a:avLst/>
          </a:prstGeom>
        </p:spPr>
        <p:txBody>
          <a:bodyPr/>
          <a:lstStyle/>
          <a:p>
            <a:r>
              <a:rPr lang="en-US"/>
              <a:t>STN E-Library 2012</a:t>
            </a:r>
            <a:endParaRPr lang="en-US" dirty="0"/>
          </a:p>
        </p:txBody>
      </p:sp>
      <p:sp>
        <p:nvSpPr>
          <p:cNvPr id="6" name="Header Placeholder 5"/>
          <p:cNvSpPr>
            <a:spLocks noGrp="1"/>
          </p:cNvSpPr>
          <p:nvPr>
            <p:ph type="hdr" sz="quarter" idx="12"/>
          </p:nvPr>
        </p:nvSpPr>
        <p:spPr>
          <a:xfrm>
            <a:off x="0" y="0"/>
            <a:ext cx="3962400" cy="342900"/>
          </a:xfrm>
          <a:prstGeom prst="rect">
            <a:avLst/>
          </a:prstGeom>
        </p:spPr>
        <p:txBody>
          <a:bodyPr/>
          <a:lstStyle/>
          <a:p>
            <a:r>
              <a:rPr lang="en-US"/>
              <a:t>4_Hemorrhagic Shock</a:t>
            </a:r>
            <a:endParaRPr lang="en-US" dirty="0"/>
          </a:p>
        </p:txBody>
      </p:sp>
    </p:spTree>
    <p:extLst>
      <p:ext uri="{BB962C8B-B14F-4D97-AF65-F5344CB8AC3E}">
        <p14:creationId xmlns:p14="http://schemas.microsoft.com/office/powerpoint/2010/main" val="23234056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a:prstGeom prst="rect">
            <a:avLst/>
          </a:prstGeom>
        </p:spPr>
      </p:sp>
      <p:sp>
        <p:nvSpPr>
          <p:cNvPr id="3" name="Notes Placeholder 2"/>
          <p:cNvSpPr>
            <a:spLocks noGrp="1"/>
          </p:cNvSpPr>
          <p:nvPr>
            <p:ph type="body" idx="1"/>
          </p:nvPr>
        </p:nvSpPr>
        <p:spPr>
          <a:xfrm>
            <a:off x="1219200" y="3257550"/>
            <a:ext cx="6705600" cy="3086100"/>
          </a:xfrm>
          <a:prstGeom prst="rect">
            <a:avLst/>
          </a:prstGeom>
        </p:spPr>
        <p:txBody>
          <a:bodyPr/>
          <a:lstStyle/>
          <a:p>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F7A6658E-8A36-4535-A5CB-82B9239115A0}" type="slidenum">
              <a:rPr lang="en-US" smtClean="0"/>
              <a:pPr/>
              <a:t>46</a:t>
            </a:fld>
            <a:endParaRPr lang="en-US" dirty="0"/>
          </a:p>
        </p:txBody>
      </p:sp>
      <p:sp>
        <p:nvSpPr>
          <p:cNvPr id="5" name="Footer Placeholder 4"/>
          <p:cNvSpPr>
            <a:spLocks noGrp="1"/>
          </p:cNvSpPr>
          <p:nvPr>
            <p:ph type="ftr" sz="quarter" idx="11"/>
          </p:nvPr>
        </p:nvSpPr>
        <p:spPr>
          <a:xfrm>
            <a:off x="0" y="6515100"/>
            <a:ext cx="3962400" cy="342900"/>
          </a:xfrm>
          <a:prstGeom prst="rect">
            <a:avLst/>
          </a:prstGeom>
        </p:spPr>
        <p:txBody>
          <a:bodyPr/>
          <a:lstStyle/>
          <a:p>
            <a:r>
              <a:rPr lang="en-US"/>
              <a:t>STN E-Library 2012</a:t>
            </a:r>
            <a:endParaRPr lang="en-US" dirty="0"/>
          </a:p>
        </p:txBody>
      </p:sp>
      <p:sp>
        <p:nvSpPr>
          <p:cNvPr id="6" name="Header Placeholder 5"/>
          <p:cNvSpPr>
            <a:spLocks noGrp="1"/>
          </p:cNvSpPr>
          <p:nvPr>
            <p:ph type="hdr" sz="quarter" idx="12"/>
          </p:nvPr>
        </p:nvSpPr>
        <p:spPr>
          <a:xfrm>
            <a:off x="0" y="0"/>
            <a:ext cx="3962400" cy="342900"/>
          </a:xfrm>
          <a:prstGeom prst="rect">
            <a:avLst/>
          </a:prstGeom>
        </p:spPr>
        <p:txBody>
          <a:bodyPr/>
          <a:lstStyle/>
          <a:p>
            <a:r>
              <a:rPr lang="en-US"/>
              <a:t>4_Hemorrhagic Shock</a:t>
            </a:r>
            <a:endParaRPr lang="en-US" dirty="0"/>
          </a:p>
        </p:txBody>
      </p:sp>
    </p:spTree>
    <p:extLst>
      <p:ext uri="{BB962C8B-B14F-4D97-AF65-F5344CB8AC3E}">
        <p14:creationId xmlns:p14="http://schemas.microsoft.com/office/powerpoint/2010/main" val="40894923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a:prstGeom prst="rect">
            <a:avLst/>
          </a:prstGeom>
        </p:spPr>
      </p:sp>
      <p:sp>
        <p:nvSpPr>
          <p:cNvPr id="3" name="Notes Placeholder 2"/>
          <p:cNvSpPr>
            <a:spLocks noGrp="1"/>
          </p:cNvSpPr>
          <p:nvPr>
            <p:ph type="body" idx="1"/>
          </p:nvPr>
        </p:nvSpPr>
        <p:spPr>
          <a:xfrm>
            <a:off x="1219200" y="3257550"/>
            <a:ext cx="6705600" cy="3086100"/>
          </a:xfrm>
          <a:prstGeom prst="rect">
            <a:avLst/>
          </a:prstGeom>
        </p:spPr>
        <p:txBody>
          <a:bodyPr/>
          <a:lstStyle/>
          <a:p>
            <a:pPr algn="just"/>
            <a:r>
              <a:rPr lang="bg-BG" sz="1200" b="0" i="0" u="none" strike="noStrike" kern="1200" dirty="0">
                <a:solidFill>
                  <a:schemeClr val="tx1"/>
                </a:solidFill>
                <a:effectLst/>
                <a:latin typeface="Times New Roman" pitchFamily="18" charset="0"/>
                <a:ea typeface="+mn-ea"/>
                <a:cs typeface="+mn-cs"/>
              </a:rPr>
              <a:t>Когато се</a:t>
            </a:r>
            <a:r>
              <a:rPr lang="en-US" sz="1200" b="0" i="0" u="none" strike="noStrike" kern="1200" dirty="0">
                <a:solidFill>
                  <a:schemeClr val="tx1"/>
                </a:solidFill>
                <a:effectLst/>
                <a:latin typeface="Times New Roman" pitchFamily="18" charset="0"/>
                <a:ea typeface="+mn-ea"/>
                <a:cs typeface="+mn-cs"/>
              </a:rPr>
              <a:t> </a:t>
            </a:r>
            <a:r>
              <a:rPr lang="bg-BG" sz="1200" b="0" i="0" u="none" strike="noStrike" kern="1200" dirty="0">
                <a:solidFill>
                  <a:schemeClr val="tx1"/>
                </a:solidFill>
                <a:effectLst/>
                <a:latin typeface="Times New Roman" pitchFamily="18" charset="0"/>
                <a:ea typeface="+mn-ea"/>
                <a:cs typeface="+mn-cs"/>
              </a:rPr>
              <a:t>инфузира кристалоид, той претърпява експоненциално отклонение във вътресъдово пространство с период на полуразпад от само 17 </a:t>
            </a:r>
            <a:r>
              <a:rPr lang="en-GB" sz="1200" b="0" i="0" u="none" strike="noStrike" kern="1200" dirty="0">
                <a:solidFill>
                  <a:schemeClr val="tx1"/>
                </a:solidFill>
                <a:effectLst/>
                <a:latin typeface="Times New Roman" pitchFamily="18" charset="0"/>
                <a:ea typeface="+mn-ea"/>
                <a:cs typeface="+mn-cs"/>
              </a:rPr>
              <a:t>min, </a:t>
            </a:r>
            <a:r>
              <a:rPr lang="bg-BG" sz="1200" b="0" i="0" u="none" strike="noStrike" kern="1200" dirty="0">
                <a:solidFill>
                  <a:schemeClr val="tx1"/>
                </a:solidFill>
                <a:effectLst/>
                <a:latin typeface="Times New Roman" pitchFamily="18" charset="0"/>
                <a:ea typeface="+mn-ea"/>
                <a:cs typeface="+mn-cs"/>
              </a:rPr>
              <a:t>което дава евентуално преразпределение на вътресъдова до интерстициална течност между 1:3 и 1:10. Ето защо обикновено се вливат много по-голям обем кристалоиди от предполагаемата загуба на кръв, за да стабилизира СрАКН. Понастоящем концепцията е да се намали инфузията или да се прилага като болуси, а след това непрекъснат поток.</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F7A6658E-8A36-4535-A5CB-82B9239115A0}" type="slidenum">
              <a:rPr lang="en-US" smtClean="0"/>
              <a:pPr/>
              <a:t>47</a:t>
            </a:fld>
            <a:endParaRPr lang="en-US" dirty="0"/>
          </a:p>
        </p:txBody>
      </p:sp>
      <p:sp>
        <p:nvSpPr>
          <p:cNvPr id="5" name="Footer Placeholder 4"/>
          <p:cNvSpPr>
            <a:spLocks noGrp="1"/>
          </p:cNvSpPr>
          <p:nvPr>
            <p:ph type="ftr" sz="quarter" idx="11"/>
          </p:nvPr>
        </p:nvSpPr>
        <p:spPr>
          <a:xfrm>
            <a:off x="0" y="6515100"/>
            <a:ext cx="3962400" cy="342900"/>
          </a:xfrm>
          <a:prstGeom prst="rect">
            <a:avLst/>
          </a:prstGeom>
        </p:spPr>
        <p:txBody>
          <a:bodyPr/>
          <a:lstStyle/>
          <a:p>
            <a:r>
              <a:rPr lang="en-US"/>
              <a:t>STN E-Library 2012</a:t>
            </a:r>
            <a:endParaRPr lang="en-US" dirty="0"/>
          </a:p>
        </p:txBody>
      </p:sp>
      <p:sp>
        <p:nvSpPr>
          <p:cNvPr id="6" name="Header Placeholder 5"/>
          <p:cNvSpPr>
            <a:spLocks noGrp="1"/>
          </p:cNvSpPr>
          <p:nvPr>
            <p:ph type="hdr" sz="quarter" idx="12"/>
          </p:nvPr>
        </p:nvSpPr>
        <p:spPr>
          <a:xfrm>
            <a:off x="0" y="0"/>
            <a:ext cx="3962400" cy="342900"/>
          </a:xfrm>
          <a:prstGeom prst="rect">
            <a:avLst/>
          </a:prstGeom>
        </p:spPr>
        <p:txBody>
          <a:bodyPr/>
          <a:lstStyle/>
          <a:p>
            <a:r>
              <a:rPr lang="en-US"/>
              <a:t>4_Hemorrhagic Shock</a:t>
            </a:r>
            <a:endParaRPr lang="en-US" dirty="0"/>
          </a:p>
        </p:txBody>
      </p:sp>
    </p:spTree>
    <p:extLst>
      <p:ext uri="{BB962C8B-B14F-4D97-AF65-F5344CB8AC3E}">
        <p14:creationId xmlns:p14="http://schemas.microsoft.com/office/powerpoint/2010/main" val="37842627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a:prstGeom prst="rect">
            <a:avLst/>
          </a:prstGeom>
        </p:spPr>
      </p:sp>
      <p:sp>
        <p:nvSpPr>
          <p:cNvPr id="3" name="Notes Placeholder 2"/>
          <p:cNvSpPr>
            <a:spLocks noGrp="1"/>
          </p:cNvSpPr>
          <p:nvPr>
            <p:ph type="body" idx="1"/>
          </p:nvPr>
        </p:nvSpPr>
        <p:spPr>
          <a:xfrm>
            <a:off x="1219200" y="3257550"/>
            <a:ext cx="6705600" cy="3086100"/>
          </a:xfrm>
          <a:prstGeom prst="rect">
            <a:avLst/>
          </a:prstGeom>
        </p:spPr>
        <p:txBody>
          <a:bodyPr/>
          <a:lstStyle/>
          <a:p>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F7A6658E-8A36-4535-A5CB-82B9239115A0}" type="slidenum">
              <a:rPr lang="en-US" smtClean="0"/>
              <a:pPr/>
              <a:t>48</a:t>
            </a:fld>
            <a:endParaRPr lang="en-US" dirty="0"/>
          </a:p>
        </p:txBody>
      </p:sp>
      <p:sp>
        <p:nvSpPr>
          <p:cNvPr id="5" name="Footer Placeholder 4"/>
          <p:cNvSpPr>
            <a:spLocks noGrp="1"/>
          </p:cNvSpPr>
          <p:nvPr>
            <p:ph type="ftr" sz="quarter" idx="11"/>
          </p:nvPr>
        </p:nvSpPr>
        <p:spPr>
          <a:xfrm>
            <a:off x="0" y="6515100"/>
            <a:ext cx="3962400" cy="342900"/>
          </a:xfrm>
          <a:prstGeom prst="rect">
            <a:avLst/>
          </a:prstGeom>
        </p:spPr>
        <p:txBody>
          <a:bodyPr/>
          <a:lstStyle/>
          <a:p>
            <a:r>
              <a:rPr lang="en-US"/>
              <a:t>STN E-Library 2012</a:t>
            </a:r>
            <a:endParaRPr lang="en-US" dirty="0"/>
          </a:p>
        </p:txBody>
      </p:sp>
      <p:sp>
        <p:nvSpPr>
          <p:cNvPr id="6" name="Header Placeholder 5"/>
          <p:cNvSpPr>
            <a:spLocks noGrp="1"/>
          </p:cNvSpPr>
          <p:nvPr>
            <p:ph type="hdr" sz="quarter" idx="12"/>
          </p:nvPr>
        </p:nvSpPr>
        <p:spPr>
          <a:xfrm>
            <a:off x="0" y="0"/>
            <a:ext cx="3962400" cy="342900"/>
          </a:xfrm>
          <a:prstGeom prst="rect">
            <a:avLst/>
          </a:prstGeom>
        </p:spPr>
        <p:txBody>
          <a:bodyPr/>
          <a:lstStyle/>
          <a:p>
            <a:r>
              <a:rPr lang="en-US"/>
              <a:t>4_Hemorrhagic Shock</a:t>
            </a:r>
            <a:endParaRPr lang="en-US" dirty="0"/>
          </a:p>
        </p:txBody>
      </p:sp>
    </p:spTree>
    <p:extLst>
      <p:ext uri="{BB962C8B-B14F-4D97-AF65-F5344CB8AC3E}">
        <p14:creationId xmlns:p14="http://schemas.microsoft.com/office/powerpoint/2010/main" val="20993603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a:prstGeom prst="rect">
            <a:avLst/>
          </a:prstGeom>
        </p:spPr>
      </p:sp>
      <p:sp>
        <p:nvSpPr>
          <p:cNvPr id="3" name="Notes Placeholder 2"/>
          <p:cNvSpPr>
            <a:spLocks noGrp="1"/>
          </p:cNvSpPr>
          <p:nvPr>
            <p:ph type="body" idx="1"/>
          </p:nvPr>
        </p:nvSpPr>
        <p:spPr>
          <a:xfrm>
            <a:off x="1219200" y="3257550"/>
            <a:ext cx="6705600" cy="3086100"/>
          </a:xfrm>
          <a:prstGeom prst="rect">
            <a:avLst/>
          </a:prstGeom>
        </p:spPr>
        <p:txBody>
          <a:bodyPr/>
          <a:lstStyle/>
          <a:p>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F7A6658E-8A36-4535-A5CB-82B9239115A0}" type="slidenum">
              <a:rPr lang="en-US" smtClean="0"/>
              <a:pPr/>
              <a:t>49</a:t>
            </a:fld>
            <a:endParaRPr lang="en-US" dirty="0"/>
          </a:p>
        </p:txBody>
      </p:sp>
      <p:sp>
        <p:nvSpPr>
          <p:cNvPr id="5" name="Footer Placeholder 4"/>
          <p:cNvSpPr>
            <a:spLocks noGrp="1"/>
          </p:cNvSpPr>
          <p:nvPr>
            <p:ph type="ftr" sz="quarter" idx="11"/>
          </p:nvPr>
        </p:nvSpPr>
        <p:spPr>
          <a:xfrm>
            <a:off x="0" y="6515100"/>
            <a:ext cx="3962400" cy="342900"/>
          </a:xfrm>
          <a:prstGeom prst="rect">
            <a:avLst/>
          </a:prstGeom>
        </p:spPr>
        <p:txBody>
          <a:bodyPr/>
          <a:lstStyle/>
          <a:p>
            <a:r>
              <a:rPr lang="en-US"/>
              <a:t>STN E-Library 2012</a:t>
            </a:r>
            <a:endParaRPr lang="en-US" dirty="0"/>
          </a:p>
        </p:txBody>
      </p:sp>
      <p:sp>
        <p:nvSpPr>
          <p:cNvPr id="6" name="Header Placeholder 5"/>
          <p:cNvSpPr>
            <a:spLocks noGrp="1"/>
          </p:cNvSpPr>
          <p:nvPr>
            <p:ph type="hdr" sz="quarter" idx="12"/>
          </p:nvPr>
        </p:nvSpPr>
        <p:spPr>
          <a:xfrm>
            <a:off x="0" y="0"/>
            <a:ext cx="3962400" cy="342900"/>
          </a:xfrm>
          <a:prstGeom prst="rect">
            <a:avLst/>
          </a:prstGeom>
        </p:spPr>
        <p:txBody>
          <a:bodyPr/>
          <a:lstStyle/>
          <a:p>
            <a:r>
              <a:rPr lang="en-US"/>
              <a:t>4_Hemorrhagic Shock</a:t>
            </a:r>
            <a:endParaRPr lang="en-US" dirty="0"/>
          </a:p>
        </p:txBody>
      </p:sp>
    </p:spTree>
    <p:extLst>
      <p:ext uri="{BB962C8B-B14F-4D97-AF65-F5344CB8AC3E}">
        <p14:creationId xmlns:p14="http://schemas.microsoft.com/office/powerpoint/2010/main" val="329192037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a:prstGeom prst="rect">
            <a:avLst/>
          </a:prstGeom>
        </p:spPr>
      </p:sp>
      <p:sp>
        <p:nvSpPr>
          <p:cNvPr id="3" name="Notes Placeholder 2"/>
          <p:cNvSpPr>
            <a:spLocks noGrp="1"/>
          </p:cNvSpPr>
          <p:nvPr>
            <p:ph type="body" idx="1"/>
          </p:nvPr>
        </p:nvSpPr>
        <p:spPr>
          <a:xfrm>
            <a:off x="1219200" y="3257550"/>
            <a:ext cx="6705600" cy="3086100"/>
          </a:xfrm>
          <a:prstGeom prst="rect">
            <a:avLst/>
          </a:prstGeom>
        </p:spPr>
        <p:txBody>
          <a:bodyPr/>
          <a:lstStyle/>
          <a:p>
            <a:endParaRPr lang="en-US" baseline="0" dirty="0"/>
          </a:p>
          <a:p>
            <a:endParaRPr lang="en-US" baseline="0" dirty="0"/>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F7A6658E-8A36-4535-A5CB-82B9239115A0}" type="slidenum">
              <a:rPr lang="en-US" smtClean="0"/>
              <a:pPr/>
              <a:t>50</a:t>
            </a:fld>
            <a:endParaRPr lang="en-US" dirty="0"/>
          </a:p>
        </p:txBody>
      </p:sp>
      <p:sp>
        <p:nvSpPr>
          <p:cNvPr id="5" name="Footer Placeholder 4"/>
          <p:cNvSpPr>
            <a:spLocks noGrp="1"/>
          </p:cNvSpPr>
          <p:nvPr>
            <p:ph type="ftr" sz="quarter" idx="11"/>
          </p:nvPr>
        </p:nvSpPr>
        <p:spPr>
          <a:xfrm>
            <a:off x="0" y="6515100"/>
            <a:ext cx="3962400" cy="342900"/>
          </a:xfrm>
          <a:prstGeom prst="rect">
            <a:avLst/>
          </a:prstGeom>
        </p:spPr>
        <p:txBody>
          <a:bodyPr/>
          <a:lstStyle/>
          <a:p>
            <a:r>
              <a:rPr lang="en-US"/>
              <a:t>STN E-Library 2012</a:t>
            </a:r>
            <a:endParaRPr lang="en-US" dirty="0"/>
          </a:p>
        </p:txBody>
      </p:sp>
      <p:sp>
        <p:nvSpPr>
          <p:cNvPr id="6" name="Header Placeholder 5"/>
          <p:cNvSpPr>
            <a:spLocks noGrp="1"/>
          </p:cNvSpPr>
          <p:nvPr>
            <p:ph type="hdr" sz="quarter" idx="12"/>
          </p:nvPr>
        </p:nvSpPr>
        <p:spPr>
          <a:xfrm>
            <a:off x="0" y="0"/>
            <a:ext cx="3962400" cy="342900"/>
          </a:xfrm>
          <a:prstGeom prst="rect">
            <a:avLst/>
          </a:prstGeom>
        </p:spPr>
        <p:txBody>
          <a:bodyPr/>
          <a:lstStyle/>
          <a:p>
            <a:r>
              <a:rPr lang="en-US"/>
              <a:t>4_Hemorrhagic Shock</a:t>
            </a:r>
            <a:endParaRPr lang="en-US" dirty="0"/>
          </a:p>
        </p:txBody>
      </p:sp>
    </p:spTree>
    <p:extLst>
      <p:ext uri="{BB962C8B-B14F-4D97-AF65-F5344CB8AC3E}">
        <p14:creationId xmlns:p14="http://schemas.microsoft.com/office/powerpoint/2010/main" val="208902661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a:prstGeom prst="rect">
            <a:avLst/>
          </a:prstGeom>
        </p:spPr>
      </p:sp>
      <p:sp>
        <p:nvSpPr>
          <p:cNvPr id="3" name="Notes Placeholder 2"/>
          <p:cNvSpPr>
            <a:spLocks noGrp="1"/>
          </p:cNvSpPr>
          <p:nvPr>
            <p:ph type="body" idx="1"/>
          </p:nvPr>
        </p:nvSpPr>
        <p:spPr>
          <a:xfrm>
            <a:off x="1219200" y="3257550"/>
            <a:ext cx="6705600" cy="3086100"/>
          </a:xfrm>
          <a:prstGeom prst="rect">
            <a:avLst/>
          </a:prstGeom>
        </p:spPr>
        <p:txBody>
          <a:bodyPr/>
          <a:lstStyle/>
          <a:p>
            <a:endParaRPr lang="en-US" baseline="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F7A6658E-8A36-4535-A5CB-82B9239115A0}" type="slidenum">
              <a:rPr lang="en-US" smtClean="0"/>
              <a:pPr/>
              <a:t>51</a:t>
            </a:fld>
            <a:endParaRPr lang="en-US" dirty="0"/>
          </a:p>
        </p:txBody>
      </p:sp>
      <p:sp>
        <p:nvSpPr>
          <p:cNvPr id="5" name="Footer Placeholder 4"/>
          <p:cNvSpPr>
            <a:spLocks noGrp="1"/>
          </p:cNvSpPr>
          <p:nvPr>
            <p:ph type="ftr" sz="quarter" idx="11"/>
          </p:nvPr>
        </p:nvSpPr>
        <p:spPr>
          <a:xfrm>
            <a:off x="0" y="6515100"/>
            <a:ext cx="3962400" cy="342900"/>
          </a:xfrm>
          <a:prstGeom prst="rect">
            <a:avLst/>
          </a:prstGeom>
        </p:spPr>
        <p:txBody>
          <a:bodyPr/>
          <a:lstStyle/>
          <a:p>
            <a:r>
              <a:rPr lang="en-US"/>
              <a:t>STN E-Library 2012</a:t>
            </a:r>
            <a:endParaRPr lang="en-US" dirty="0"/>
          </a:p>
        </p:txBody>
      </p:sp>
      <p:sp>
        <p:nvSpPr>
          <p:cNvPr id="6" name="Header Placeholder 5"/>
          <p:cNvSpPr>
            <a:spLocks noGrp="1"/>
          </p:cNvSpPr>
          <p:nvPr>
            <p:ph type="hdr" sz="quarter" idx="12"/>
          </p:nvPr>
        </p:nvSpPr>
        <p:spPr>
          <a:xfrm>
            <a:off x="0" y="0"/>
            <a:ext cx="3962400" cy="342900"/>
          </a:xfrm>
          <a:prstGeom prst="rect">
            <a:avLst/>
          </a:prstGeom>
        </p:spPr>
        <p:txBody>
          <a:bodyPr/>
          <a:lstStyle/>
          <a:p>
            <a:r>
              <a:rPr lang="en-US"/>
              <a:t>4_Hemorrhagic Shock</a:t>
            </a:r>
            <a:endParaRPr lang="en-US" dirty="0"/>
          </a:p>
        </p:txBody>
      </p:sp>
    </p:spTree>
    <p:extLst>
      <p:ext uri="{BB962C8B-B14F-4D97-AF65-F5344CB8AC3E}">
        <p14:creationId xmlns:p14="http://schemas.microsoft.com/office/powerpoint/2010/main" val="410877282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a:prstGeom prst="rect">
            <a:avLst/>
          </a:prstGeom>
        </p:spPr>
      </p:sp>
      <p:sp>
        <p:nvSpPr>
          <p:cNvPr id="3" name="Notes Placeholder 2"/>
          <p:cNvSpPr>
            <a:spLocks noGrp="1"/>
          </p:cNvSpPr>
          <p:nvPr>
            <p:ph type="body" idx="1"/>
          </p:nvPr>
        </p:nvSpPr>
        <p:spPr>
          <a:xfrm>
            <a:off x="1219200" y="3257550"/>
            <a:ext cx="6705600" cy="3086100"/>
          </a:xfrm>
          <a:prstGeom prst="rect">
            <a:avLst/>
          </a:prstGeom>
        </p:spPr>
        <p:txBody>
          <a:bodyPr/>
          <a:lstStyle/>
          <a:p>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F7A6658E-8A36-4535-A5CB-82B9239115A0}" type="slidenum">
              <a:rPr lang="en-US" smtClean="0"/>
              <a:pPr/>
              <a:t>52</a:t>
            </a:fld>
            <a:endParaRPr lang="en-US" dirty="0"/>
          </a:p>
        </p:txBody>
      </p:sp>
      <p:sp>
        <p:nvSpPr>
          <p:cNvPr id="5" name="Footer Placeholder 4"/>
          <p:cNvSpPr>
            <a:spLocks noGrp="1"/>
          </p:cNvSpPr>
          <p:nvPr>
            <p:ph type="ftr" sz="quarter" idx="11"/>
          </p:nvPr>
        </p:nvSpPr>
        <p:spPr>
          <a:xfrm>
            <a:off x="0" y="6515100"/>
            <a:ext cx="3962400" cy="342900"/>
          </a:xfrm>
          <a:prstGeom prst="rect">
            <a:avLst/>
          </a:prstGeom>
        </p:spPr>
        <p:txBody>
          <a:bodyPr/>
          <a:lstStyle/>
          <a:p>
            <a:r>
              <a:rPr lang="en-US"/>
              <a:t>STN E-Library 2012</a:t>
            </a:r>
            <a:endParaRPr lang="en-US" dirty="0"/>
          </a:p>
        </p:txBody>
      </p:sp>
      <p:sp>
        <p:nvSpPr>
          <p:cNvPr id="6" name="Header Placeholder 5"/>
          <p:cNvSpPr>
            <a:spLocks noGrp="1"/>
          </p:cNvSpPr>
          <p:nvPr>
            <p:ph type="hdr" sz="quarter" idx="12"/>
          </p:nvPr>
        </p:nvSpPr>
        <p:spPr>
          <a:xfrm>
            <a:off x="0" y="0"/>
            <a:ext cx="3962400" cy="342900"/>
          </a:xfrm>
          <a:prstGeom prst="rect">
            <a:avLst/>
          </a:prstGeom>
        </p:spPr>
        <p:txBody>
          <a:bodyPr/>
          <a:lstStyle/>
          <a:p>
            <a:r>
              <a:rPr lang="en-US"/>
              <a:t>4_Hemorrhagic Shock</a:t>
            </a:r>
            <a:endParaRPr lang="en-US" dirty="0"/>
          </a:p>
        </p:txBody>
      </p:sp>
    </p:spTree>
    <p:extLst>
      <p:ext uri="{BB962C8B-B14F-4D97-AF65-F5344CB8AC3E}">
        <p14:creationId xmlns:p14="http://schemas.microsoft.com/office/powerpoint/2010/main" val="608927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a:prstGeom prst="rect">
            <a:avLst/>
          </a:prstGeom>
        </p:spPr>
      </p:sp>
      <p:sp>
        <p:nvSpPr>
          <p:cNvPr id="3" name="Notes Placeholder 2"/>
          <p:cNvSpPr>
            <a:spLocks noGrp="1"/>
          </p:cNvSpPr>
          <p:nvPr>
            <p:ph type="body" idx="1"/>
          </p:nvPr>
        </p:nvSpPr>
        <p:spPr>
          <a:xfrm>
            <a:off x="1219200" y="3257550"/>
            <a:ext cx="6705600" cy="3086100"/>
          </a:xfrm>
          <a:prstGeom prst="rect">
            <a:avLst/>
          </a:prstGeom>
        </p:spPr>
        <p:txBody>
          <a:bodyPr/>
          <a:lstStyle/>
          <a:p>
            <a:pPr algn="just" rtl="0"/>
            <a:r>
              <a:rPr lang="bg-BG" sz="1200" b="0" kern="1200" dirty="0">
                <a:solidFill>
                  <a:schemeClr val="tx1"/>
                </a:solidFill>
                <a:effectLst/>
                <a:latin typeface="Times New Roman" pitchFamily="18" charset="0"/>
                <a:ea typeface="+mn-ea"/>
                <a:cs typeface="+mn-cs"/>
              </a:rPr>
              <a:t>Незабавните смъртни случаи се случват в рамките на минути, като причина за това са големи разкъсвания на мозъка, мозъчната лента, аортата, гръбначния мозък, и сърцето. Това са неспасяеми наранявания, при които само превенцията на нараняванията може да повлияе на резултата. Ранните смъртни случаи са настъпили в рамките на първите няколко часа и се състоят от наранявания като епидурални и субдурални кръвоизливи, хемопневмоторакс, фрактури на таза, дълги костни фрактури и коремни наранявания. Късната смърт може да се появи до седмици по-късно в интензивното отделение и да включва смъртни случаи от сепсис и множествена органна недостатъчност.</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F7A6658E-8A36-4535-A5CB-82B9239115A0}" type="slidenum">
              <a:rPr lang="en-US" smtClean="0"/>
              <a:pPr/>
              <a:t>5</a:t>
            </a:fld>
            <a:endParaRPr lang="en-US" dirty="0"/>
          </a:p>
        </p:txBody>
      </p:sp>
      <p:sp>
        <p:nvSpPr>
          <p:cNvPr id="5" name="Footer Placeholder 4"/>
          <p:cNvSpPr>
            <a:spLocks noGrp="1"/>
          </p:cNvSpPr>
          <p:nvPr>
            <p:ph type="ftr" sz="quarter" idx="11"/>
          </p:nvPr>
        </p:nvSpPr>
        <p:spPr>
          <a:xfrm>
            <a:off x="0" y="6515100"/>
            <a:ext cx="3962400" cy="342900"/>
          </a:xfrm>
          <a:prstGeom prst="rect">
            <a:avLst/>
          </a:prstGeom>
        </p:spPr>
        <p:txBody>
          <a:bodyPr/>
          <a:lstStyle/>
          <a:p>
            <a:r>
              <a:rPr lang="en-US"/>
              <a:t>STN E-Library 2012</a:t>
            </a:r>
            <a:endParaRPr lang="en-US" dirty="0"/>
          </a:p>
        </p:txBody>
      </p:sp>
      <p:sp>
        <p:nvSpPr>
          <p:cNvPr id="6" name="Header Placeholder 5"/>
          <p:cNvSpPr>
            <a:spLocks noGrp="1"/>
          </p:cNvSpPr>
          <p:nvPr>
            <p:ph type="hdr" sz="quarter" idx="12"/>
          </p:nvPr>
        </p:nvSpPr>
        <p:spPr>
          <a:xfrm>
            <a:off x="0" y="0"/>
            <a:ext cx="3962400" cy="342900"/>
          </a:xfrm>
          <a:prstGeom prst="rect">
            <a:avLst/>
          </a:prstGeom>
        </p:spPr>
        <p:txBody>
          <a:bodyPr/>
          <a:lstStyle/>
          <a:p>
            <a:r>
              <a:rPr lang="en-US"/>
              <a:t>4_Hemorrhagic Shock</a:t>
            </a:r>
            <a:endParaRPr lang="en-US" dirty="0"/>
          </a:p>
        </p:txBody>
      </p:sp>
    </p:spTree>
    <p:extLst>
      <p:ext uri="{BB962C8B-B14F-4D97-AF65-F5344CB8AC3E}">
        <p14:creationId xmlns:p14="http://schemas.microsoft.com/office/powerpoint/2010/main" val="379409265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a:prstGeom prst="rect">
            <a:avLst/>
          </a:prstGeom>
        </p:spPr>
      </p:sp>
      <p:sp>
        <p:nvSpPr>
          <p:cNvPr id="3" name="Notes Placeholder 2"/>
          <p:cNvSpPr>
            <a:spLocks noGrp="1"/>
          </p:cNvSpPr>
          <p:nvPr>
            <p:ph type="body" idx="1"/>
          </p:nvPr>
        </p:nvSpPr>
        <p:spPr>
          <a:xfrm>
            <a:off x="1219200" y="3257550"/>
            <a:ext cx="6705600" cy="3086100"/>
          </a:xfrm>
          <a:prstGeom prst="rect">
            <a:avLst/>
          </a:prstGeom>
        </p:spPr>
        <p:txBody>
          <a:bodyPr/>
          <a:lstStyle/>
          <a:p>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F7A6658E-8A36-4535-A5CB-82B9239115A0}" type="slidenum">
              <a:rPr lang="en-US" smtClean="0"/>
              <a:pPr/>
              <a:t>53</a:t>
            </a:fld>
            <a:endParaRPr lang="en-US" dirty="0"/>
          </a:p>
        </p:txBody>
      </p:sp>
      <p:sp>
        <p:nvSpPr>
          <p:cNvPr id="5" name="Footer Placeholder 4"/>
          <p:cNvSpPr>
            <a:spLocks noGrp="1"/>
          </p:cNvSpPr>
          <p:nvPr>
            <p:ph type="ftr" sz="quarter" idx="11"/>
          </p:nvPr>
        </p:nvSpPr>
        <p:spPr>
          <a:xfrm>
            <a:off x="0" y="6515100"/>
            <a:ext cx="3962400" cy="342900"/>
          </a:xfrm>
          <a:prstGeom prst="rect">
            <a:avLst/>
          </a:prstGeom>
        </p:spPr>
        <p:txBody>
          <a:bodyPr/>
          <a:lstStyle/>
          <a:p>
            <a:r>
              <a:rPr lang="en-US"/>
              <a:t>STN E-Library 2012</a:t>
            </a:r>
            <a:endParaRPr lang="en-US" dirty="0"/>
          </a:p>
        </p:txBody>
      </p:sp>
      <p:sp>
        <p:nvSpPr>
          <p:cNvPr id="6" name="Header Placeholder 5"/>
          <p:cNvSpPr>
            <a:spLocks noGrp="1"/>
          </p:cNvSpPr>
          <p:nvPr>
            <p:ph type="hdr" sz="quarter" idx="12"/>
          </p:nvPr>
        </p:nvSpPr>
        <p:spPr>
          <a:xfrm>
            <a:off x="0" y="0"/>
            <a:ext cx="3962400" cy="342900"/>
          </a:xfrm>
          <a:prstGeom prst="rect">
            <a:avLst/>
          </a:prstGeom>
        </p:spPr>
        <p:txBody>
          <a:bodyPr/>
          <a:lstStyle/>
          <a:p>
            <a:r>
              <a:rPr lang="en-US"/>
              <a:t>4_Hemorrhagic Shock</a:t>
            </a:r>
            <a:endParaRPr lang="en-US" dirty="0"/>
          </a:p>
        </p:txBody>
      </p:sp>
    </p:spTree>
    <p:extLst>
      <p:ext uri="{BB962C8B-B14F-4D97-AF65-F5344CB8AC3E}">
        <p14:creationId xmlns:p14="http://schemas.microsoft.com/office/powerpoint/2010/main" val="404976376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a:prstGeom prst="rect">
            <a:avLst/>
          </a:prstGeom>
        </p:spPr>
      </p:sp>
      <p:sp>
        <p:nvSpPr>
          <p:cNvPr id="3" name="Notes Placeholder 2"/>
          <p:cNvSpPr>
            <a:spLocks noGrp="1"/>
          </p:cNvSpPr>
          <p:nvPr>
            <p:ph type="body" idx="1"/>
          </p:nvPr>
        </p:nvSpPr>
        <p:spPr>
          <a:xfrm>
            <a:off x="1219200" y="3257550"/>
            <a:ext cx="6705600" cy="3086100"/>
          </a:xfrm>
          <a:prstGeom prst="rect">
            <a:avLst/>
          </a:prstGeom>
        </p:spPr>
        <p:txBody>
          <a:bodyPr/>
          <a:lstStyle/>
          <a:p>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F7A6658E-8A36-4535-A5CB-82B9239115A0}" type="slidenum">
              <a:rPr lang="en-US" smtClean="0"/>
              <a:pPr/>
              <a:t>54</a:t>
            </a:fld>
            <a:endParaRPr lang="en-US" dirty="0"/>
          </a:p>
        </p:txBody>
      </p:sp>
      <p:sp>
        <p:nvSpPr>
          <p:cNvPr id="5" name="Footer Placeholder 4"/>
          <p:cNvSpPr>
            <a:spLocks noGrp="1"/>
          </p:cNvSpPr>
          <p:nvPr>
            <p:ph type="ftr" sz="quarter" idx="11"/>
          </p:nvPr>
        </p:nvSpPr>
        <p:spPr>
          <a:xfrm>
            <a:off x="0" y="6515100"/>
            <a:ext cx="3962400" cy="342900"/>
          </a:xfrm>
          <a:prstGeom prst="rect">
            <a:avLst/>
          </a:prstGeom>
        </p:spPr>
        <p:txBody>
          <a:bodyPr/>
          <a:lstStyle/>
          <a:p>
            <a:r>
              <a:rPr lang="en-US"/>
              <a:t>STN E-Library 2012</a:t>
            </a:r>
            <a:endParaRPr lang="en-US" dirty="0"/>
          </a:p>
        </p:txBody>
      </p:sp>
      <p:sp>
        <p:nvSpPr>
          <p:cNvPr id="6" name="Header Placeholder 5"/>
          <p:cNvSpPr>
            <a:spLocks noGrp="1"/>
          </p:cNvSpPr>
          <p:nvPr>
            <p:ph type="hdr" sz="quarter" idx="12"/>
          </p:nvPr>
        </p:nvSpPr>
        <p:spPr>
          <a:xfrm>
            <a:off x="0" y="0"/>
            <a:ext cx="3962400" cy="342900"/>
          </a:xfrm>
          <a:prstGeom prst="rect">
            <a:avLst/>
          </a:prstGeom>
        </p:spPr>
        <p:txBody>
          <a:bodyPr/>
          <a:lstStyle/>
          <a:p>
            <a:r>
              <a:rPr lang="en-US"/>
              <a:t>4_Hemorrhagic Shock</a:t>
            </a:r>
            <a:endParaRPr lang="en-US" dirty="0"/>
          </a:p>
        </p:txBody>
      </p:sp>
    </p:spTree>
    <p:extLst>
      <p:ext uri="{BB962C8B-B14F-4D97-AF65-F5344CB8AC3E}">
        <p14:creationId xmlns:p14="http://schemas.microsoft.com/office/powerpoint/2010/main" val="37351049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a:prstGeom prst="rect">
            <a:avLst/>
          </a:prstGeom>
        </p:spPr>
      </p:sp>
      <p:sp>
        <p:nvSpPr>
          <p:cNvPr id="3" name="Notes Placeholder 2"/>
          <p:cNvSpPr>
            <a:spLocks noGrp="1"/>
          </p:cNvSpPr>
          <p:nvPr>
            <p:ph type="body" idx="1"/>
          </p:nvPr>
        </p:nvSpPr>
        <p:spPr>
          <a:xfrm>
            <a:off x="1219200" y="3257550"/>
            <a:ext cx="6705600" cy="3086100"/>
          </a:xfrm>
          <a:prstGeom prst="rect">
            <a:avLst/>
          </a:prstGeom>
        </p:spPr>
        <p:txBody>
          <a:bodyPr/>
          <a:lstStyle/>
          <a:p>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F7A6658E-8A36-4535-A5CB-82B9239115A0}" type="slidenum">
              <a:rPr lang="en-US" smtClean="0"/>
              <a:pPr/>
              <a:t>55</a:t>
            </a:fld>
            <a:endParaRPr lang="en-US" dirty="0"/>
          </a:p>
        </p:txBody>
      </p:sp>
      <p:sp>
        <p:nvSpPr>
          <p:cNvPr id="5" name="Footer Placeholder 4"/>
          <p:cNvSpPr>
            <a:spLocks noGrp="1"/>
          </p:cNvSpPr>
          <p:nvPr>
            <p:ph type="ftr" sz="quarter" idx="11"/>
          </p:nvPr>
        </p:nvSpPr>
        <p:spPr>
          <a:xfrm>
            <a:off x="0" y="6515100"/>
            <a:ext cx="3962400" cy="342900"/>
          </a:xfrm>
          <a:prstGeom prst="rect">
            <a:avLst/>
          </a:prstGeom>
        </p:spPr>
        <p:txBody>
          <a:bodyPr/>
          <a:lstStyle/>
          <a:p>
            <a:r>
              <a:rPr lang="en-US"/>
              <a:t>STN E-Library 2012</a:t>
            </a:r>
            <a:endParaRPr lang="en-US" dirty="0"/>
          </a:p>
        </p:txBody>
      </p:sp>
      <p:sp>
        <p:nvSpPr>
          <p:cNvPr id="6" name="Header Placeholder 5"/>
          <p:cNvSpPr>
            <a:spLocks noGrp="1"/>
          </p:cNvSpPr>
          <p:nvPr>
            <p:ph type="hdr" sz="quarter" idx="12"/>
          </p:nvPr>
        </p:nvSpPr>
        <p:spPr>
          <a:xfrm>
            <a:off x="0" y="0"/>
            <a:ext cx="3962400" cy="342900"/>
          </a:xfrm>
          <a:prstGeom prst="rect">
            <a:avLst/>
          </a:prstGeom>
        </p:spPr>
        <p:txBody>
          <a:bodyPr/>
          <a:lstStyle/>
          <a:p>
            <a:r>
              <a:rPr lang="en-US"/>
              <a:t>4_Hemorrhagic Shock</a:t>
            </a:r>
            <a:endParaRPr lang="en-US" dirty="0"/>
          </a:p>
        </p:txBody>
      </p:sp>
    </p:spTree>
    <p:extLst>
      <p:ext uri="{BB962C8B-B14F-4D97-AF65-F5344CB8AC3E}">
        <p14:creationId xmlns:p14="http://schemas.microsoft.com/office/powerpoint/2010/main" val="321412548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a:prstGeom prst="rect">
            <a:avLst/>
          </a:prstGeom>
        </p:spPr>
      </p:sp>
      <p:sp>
        <p:nvSpPr>
          <p:cNvPr id="3" name="Notes Placeholder 2"/>
          <p:cNvSpPr>
            <a:spLocks noGrp="1"/>
          </p:cNvSpPr>
          <p:nvPr>
            <p:ph type="body" idx="1"/>
          </p:nvPr>
        </p:nvSpPr>
        <p:spPr>
          <a:xfrm>
            <a:off x="1219200" y="3257550"/>
            <a:ext cx="6705600" cy="3086100"/>
          </a:xfrm>
          <a:prstGeom prst="rect">
            <a:avLst/>
          </a:prstGeom>
        </p:spPr>
        <p:txBody>
          <a:bodyPr/>
          <a:lstStyle/>
          <a:p>
            <a:pPr algn="just"/>
            <a:r>
              <a:rPr lang="bg-BG" dirty="0">
                <a:latin typeface="Arial" pitchFamily="34" charset="0"/>
                <a:cs typeface="Arial" pitchFamily="34" charset="0"/>
              </a:rPr>
              <a:t>Съществуват доказателства, че появата на хипотермия, ацидоза и коагулопатия в травматологията води до повишаване на риска от смърт.
Трите условия споделят сложна връзка; като всеки фактор може да бъде във връзка с другите и ако цикълът е непрекъснат, това да резултира във висока смъртност. Тежките кръвоизливи при травма намаляват доставянето на кислород, причинявайки хипотермия. Това от своя страна може да спре коагулационната каскада и да доведе до предотвратяване на кръвосъсирването. При липса на кислород и хранителни вещества, свързани с кръвта (хипоперфузия), клетките на организма изгарят анаеробно глюкоза за енергия (лактатна ацидоза), което от своя страна повишава киселинността на кръвта, причинявайки метаболитна ацидоза. Такова повишаване на киселинността може да намали ефективността на работата на сърдечните мускули, което допълнително намалява доставянето на кислород.
</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F7A6658E-8A36-4535-A5CB-82B9239115A0}" type="slidenum">
              <a:rPr lang="en-US" smtClean="0"/>
              <a:pPr/>
              <a:t>56</a:t>
            </a:fld>
            <a:endParaRPr lang="en-US" dirty="0"/>
          </a:p>
        </p:txBody>
      </p:sp>
      <p:sp>
        <p:nvSpPr>
          <p:cNvPr id="5" name="Footer Placeholder 4"/>
          <p:cNvSpPr>
            <a:spLocks noGrp="1"/>
          </p:cNvSpPr>
          <p:nvPr>
            <p:ph type="ftr" sz="quarter" idx="11"/>
          </p:nvPr>
        </p:nvSpPr>
        <p:spPr>
          <a:xfrm>
            <a:off x="0" y="6515100"/>
            <a:ext cx="3962400" cy="342900"/>
          </a:xfrm>
          <a:prstGeom prst="rect">
            <a:avLst/>
          </a:prstGeom>
        </p:spPr>
        <p:txBody>
          <a:bodyPr/>
          <a:lstStyle/>
          <a:p>
            <a:r>
              <a:rPr lang="en-US"/>
              <a:t>STN E-Library 2012</a:t>
            </a:r>
            <a:endParaRPr lang="en-US" dirty="0"/>
          </a:p>
        </p:txBody>
      </p:sp>
      <p:sp>
        <p:nvSpPr>
          <p:cNvPr id="6" name="Header Placeholder 5"/>
          <p:cNvSpPr>
            <a:spLocks noGrp="1"/>
          </p:cNvSpPr>
          <p:nvPr>
            <p:ph type="hdr" sz="quarter" idx="12"/>
          </p:nvPr>
        </p:nvSpPr>
        <p:spPr>
          <a:xfrm>
            <a:off x="0" y="0"/>
            <a:ext cx="3962400" cy="342900"/>
          </a:xfrm>
          <a:prstGeom prst="rect">
            <a:avLst/>
          </a:prstGeom>
        </p:spPr>
        <p:txBody>
          <a:bodyPr/>
          <a:lstStyle/>
          <a:p>
            <a:r>
              <a:rPr lang="en-US"/>
              <a:t>4_Hemorrhagic Shock</a:t>
            </a:r>
            <a:endParaRPr lang="en-US" dirty="0"/>
          </a:p>
        </p:txBody>
      </p:sp>
    </p:spTree>
    <p:extLst>
      <p:ext uri="{BB962C8B-B14F-4D97-AF65-F5344CB8AC3E}">
        <p14:creationId xmlns:p14="http://schemas.microsoft.com/office/powerpoint/2010/main" val="349325352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a:prstGeom prst="rect">
            <a:avLst/>
          </a:prstGeom>
        </p:spPr>
      </p:sp>
      <p:sp>
        <p:nvSpPr>
          <p:cNvPr id="3" name="Notes Placeholder 2"/>
          <p:cNvSpPr>
            <a:spLocks noGrp="1"/>
          </p:cNvSpPr>
          <p:nvPr>
            <p:ph type="body" idx="1"/>
          </p:nvPr>
        </p:nvSpPr>
        <p:spPr>
          <a:xfrm>
            <a:off x="1219200" y="3257550"/>
            <a:ext cx="6705600" cy="3086100"/>
          </a:xfrm>
          <a:prstGeom prst="rect">
            <a:avLst/>
          </a:prstGeom>
        </p:spPr>
        <p:txBody>
          <a:bodyPr/>
          <a:lstStyle/>
          <a:p>
            <a:pPr marL="0" indent="0" algn="just">
              <a:buFontTx/>
              <a:buNone/>
            </a:pPr>
            <a:r>
              <a:rPr lang="bg-BG" sz="1100" dirty="0">
                <a:latin typeface="Arial" pitchFamily="34" charset="0"/>
                <a:cs typeface="Arial" pitchFamily="34" charset="0"/>
              </a:rPr>
              <a:t>Хипотермията се случва, когато загубата на топлина надвишава способността на организма да я генерира. Умерена до тежка хипотермия настъпва при 10% от пострадалите с травма.
Коагулацията намалява с 10% за всеки спад на температурата 10 градуса.  Но по-голямото негативно действие е ефектът върху функцията на тромбоцитите. 
Има много предразполагащи фактори: Околната среда,</a:t>
            </a:r>
            <a:r>
              <a:rPr lang="en-US" sz="1100" dirty="0">
                <a:latin typeface="Arial" pitchFamily="34" charset="0"/>
                <a:cs typeface="Arial" pitchFamily="34" charset="0"/>
              </a:rPr>
              <a:t> </a:t>
            </a:r>
            <a:r>
              <a:rPr lang="bg-BG" sz="1100" dirty="0">
                <a:latin typeface="Arial" pitchFamily="34" charset="0"/>
                <a:cs typeface="Arial" pitchFamily="34" charset="0"/>
              </a:rPr>
              <a:t>експозиция на кожата, мокро облекло, външна температура, движение на въздуха, възрастта, наранявани, изгаряния, открити рани, нараняване на главата, нараняване на гръбначния мозък, лекарства, алкохол, мускулни релаксанти, седативни хипнотици, анестетични средства, масивни инфузии и трансфузии, обездвижване.
</a:t>
            </a:r>
            <a:br>
              <a:rPr lang="bg-BG" sz="1100" dirty="0">
                <a:latin typeface="Arial" pitchFamily="34" charset="0"/>
                <a:cs typeface="Arial" pitchFamily="34" charset="0"/>
              </a:rPr>
            </a:br>
            <a:r>
              <a:rPr lang="bg-BG" sz="1100" dirty="0">
                <a:latin typeface="Arial" pitchFamily="34" charset="0"/>
                <a:cs typeface="Arial" pitchFamily="34" charset="0"/>
              </a:rPr>
              <a:t>
</a:t>
            </a:r>
            <a:endParaRPr lang="en-US" sz="11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F7A6658E-8A36-4535-A5CB-82B9239115A0}" type="slidenum">
              <a:rPr lang="en-US" smtClean="0"/>
              <a:pPr/>
              <a:t>57</a:t>
            </a:fld>
            <a:endParaRPr lang="en-US" dirty="0"/>
          </a:p>
        </p:txBody>
      </p:sp>
      <p:sp>
        <p:nvSpPr>
          <p:cNvPr id="5" name="Footer Placeholder 4"/>
          <p:cNvSpPr>
            <a:spLocks noGrp="1"/>
          </p:cNvSpPr>
          <p:nvPr>
            <p:ph type="ftr" sz="quarter" idx="11"/>
          </p:nvPr>
        </p:nvSpPr>
        <p:spPr>
          <a:xfrm>
            <a:off x="0" y="6515100"/>
            <a:ext cx="3962400" cy="342900"/>
          </a:xfrm>
          <a:prstGeom prst="rect">
            <a:avLst/>
          </a:prstGeom>
        </p:spPr>
        <p:txBody>
          <a:bodyPr/>
          <a:lstStyle/>
          <a:p>
            <a:r>
              <a:rPr lang="en-US"/>
              <a:t>STN E-Library 2012</a:t>
            </a:r>
            <a:endParaRPr lang="en-US" dirty="0"/>
          </a:p>
        </p:txBody>
      </p:sp>
      <p:sp>
        <p:nvSpPr>
          <p:cNvPr id="6" name="Header Placeholder 5"/>
          <p:cNvSpPr>
            <a:spLocks noGrp="1"/>
          </p:cNvSpPr>
          <p:nvPr>
            <p:ph type="hdr" sz="quarter" idx="12"/>
          </p:nvPr>
        </p:nvSpPr>
        <p:spPr>
          <a:xfrm>
            <a:off x="0" y="0"/>
            <a:ext cx="3962400" cy="342900"/>
          </a:xfrm>
          <a:prstGeom prst="rect">
            <a:avLst/>
          </a:prstGeom>
        </p:spPr>
        <p:txBody>
          <a:bodyPr/>
          <a:lstStyle/>
          <a:p>
            <a:r>
              <a:rPr lang="en-US"/>
              <a:t>4_Hemorrhagic Shock</a:t>
            </a:r>
            <a:endParaRPr lang="en-US" dirty="0"/>
          </a:p>
        </p:txBody>
      </p:sp>
    </p:spTree>
    <p:extLst>
      <p:ext uri="{BB962C8B-B14F-4D97-AF65-F5344CB8AC3E}">
        <p14:creationId xmlns:p14="http://schemas.microsoft.com/office/powerpoint/2010/main" val="420475443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a:prstGeom prst="rect">
            <a:avLst/>
          </a:prstGeom>
        </p:spPr>
      </p:sp>
      <p:sp>
        <p:nvSpPr>
          <p:cNvPr id="3" name="Notes Placeholder 2"/>
          <p:cNvSpPr>
            <a:spLocks noGrp="1"/>
          </p:cNvSpPr>
          <p:nvPr>
            <p:ph type="body" idx="1"/>
          </p:nvPr>
        </p:nvSpPr>
        <p:spPr>
          <a:xfrm>
            <a:off x="1219200" y="3257550"/>
            <a:ext cx="6705600" cy="3086100"/>
          </a:xfrm>
          <a:prstGeom prst="rect">
            <a:avLst/>
          </a:prstGeom>
        </p:spPr>
        <p:txBody>
          <a:bodyPr/>
          <a:lstStyle/>
          <a:p>
            <a:r>
              <a:rPr lang="bg-BG" dirty="0">
                <a:latin typeface="Arial" pitchFamily="34" charset="0"/>
                <a:cs typeface="Arial" pitchFamily="34" charset="0"/>
              </a:rPr>
              <a:t>Рефрактерната ацидоза е маркер на нарушения във физиологичния метаболизъм.
Спирането на кръвоизлива и коригирането на основното нараняване е оптималното лечение.
</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F7A6658E-8A36-4535-A5CB-82B9239115A0}" type="slidenum">
              <a:rPr lang="en-US" smtClean="0"/>
              <a:pPr/>
              <a:t>58</a:t>
            </a:fld>
            <a:endParaRPr lang="en-US" dirty="0"/>
          </a:p>
        </p:txBody>
      </p:sp>
      <p:sp>
        <p:nvSpPr>
          <p:cNvPr id="5" name="Footer Placeholder 4"/>
          <p:cNvSpPr>
            <a:spLocks noGrp="1"/>
          </p:cNvSpPr>
          <p:nvPr>
            <p:ph type="ftr" sz="quarter" idx="11"/>
          </p:nvPr>
        </p:nvSpPr>
        <p:spPr>
          <a:xfrm>
            <a:off x="0" y="6515100"/>
            <a:ext cx="3962400" cy="342900"/>
          </a:xfrm>
          <a:prstGeom prst="rect">
            <a:avLst/>
          </a:prstGeom>
        </p:spPr>
        <p:txBody>
          <a:bodyPr/>
          <a:lstStyle/>
          <a:p>
            <a:r>
              <a:rPr lang="en-US"/>
              <a:t>STN E-Library 2012</a:t>
            </a:r>
            <a:endParaRPr lang="en-US" dirty="0"/>
          </a:p>
        </p:txBody>
      </p:sp>
      <p:sp>
        <p:nvSpPr>
          <p:cNvPr id="6" name="Header Placeholder 5"/>
          <p:cNvSpPr>
            <a:spLocks noGrp="1"/>
          </p:cNvSpPr>
          <p:nvPr>
            <p:ph type="hdr" sz="quarter" idx="12"/>
          </p:nvPr>
        </p:nvSpPr>
        <p:spPr>
          <a:xfrm>
            <a:off x="0" y="0"/>
            <a:ext cx="3962400" cy="342900"/>
          </a:xfrm>
          <a:prstGeom prst="rect">
            <a:avLst/>
          </a:prstGeom>
        </p:spPr>
        <p:txBody>
          <a:bodyPr/>
          <a:lstStyle/>
          <a:p>
            <a:r>
              <a:rPr lang="en-US"/>
              <a:t>4_Hemorrhagic Shock</a:t>
            </a:r>
            <a:endParaRPr lang="en-US" dirty="0"/>
          </a:p>
        </p:txBody>
      </p:sp>
    </p:spTree>
    <p:extLst>
      <p:ext uri="{BB962C8B-B14F-4D97-AF65-F5344CB8AC3E}">
        <p14:creationId xmlns:p14="http://schemas.microsoft.com/office/powerpoint/2010/main" val="218565453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x-none" dirty="0"/>
          </a:p>
        </p:txBody>
      </p:sp>
      <p:sp>
        <p:nvSpPr>
          <p:cNvPr id="4" name="Slide Number Placeholder 3"/>
          <p:cNvSpPr>
            <a:spLocks noGrp="1"/>
          </p:cNvSpPr>
          <p:nvPr>
            <p:ph type="sldNum" sz="quarter" idx="5"/>
          </p:nvPr>
        </p:nvSpPr>
        <p:spPr/>
        <p:txBody>
          <a:bodyPr/>
          <a:lstStyle/>
          <a:p>
            <a:pPr>
              <a:defRPr/>
            </a:pPr>
            <a:fld id="{840B48EE-8F7F-4117-988C-458A12A0C5B7}" type="slidenum">
              <a:rPr lang="bg-BG" smtClean="0"/>
              <a:pPr>
                <a:defRPr/>
              </a:pPr>
              <a:t>59</a:t>
            </a:fld>
            <a:endParaRPr lang="bg-BG"/>
          </a:p>
        </p:txBody>
      </p:sp>
    </p:spTree>
    <p:extLst>
      <p:ext uri="{BB962C8B-B14F-4D97-AF65-F5344CB8AC3E}">
        <p14:creationId xmlns:p14="http://schemas.microsoft.com/office/powerpoint/2010/main" val="112687998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a:prstGeom prst="rect">
            <a:avLst/>
          </a:prstGeom>
        </p:spPr>
      </p:sp>
      <p:sp>
        <p:nvSpPr>
          <p:cNvPr id="3" name="Notes Placeholder 2"/>
          <p:cNvSpPr>
            <a:spLocks noGrp="1"/>
          </p:cNvSpPr>
          <p:nvPr>
            <p:ph type="body" idx="1"/>
          </p:nvPr>
        </p:nvSpPr>
        <p:spPr>
          <a:xfrm>
            <a:off x="1219200" y="3257550"/>
            <a:ext cx="6705600" cy="3086100"/>
          </a:xfrm>
          <a:prstGeom prst="rect">
            <a:avLst/>
          </a:prstGeom>
        </p:spPr>
        <p:txBody>
          <a:bodyPr/>
          <a:lstStyle/>
          <a:p>
            <a:endParaRPr lang="bg-BG"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F7A6658E-8A36-4535-A5CB-82B9239115A0}" type="slidenum">
              <a:rPr lang="en-US" smtClean="0"/>
              <a:pPr/>
              <a:t>60</a:t>
            </a:fld>
            <a:endParaRPr lang="en-US" dirty="0"/>
          </a:p>
        </p:txBody>
      </p:sp>
      <p:sp>
        <p:nvSpPr>
          <p:cNvPr id="5" name="Footer Placeholder 4"/>
          <p:cNvSpPr>
            <a:spLocks noGrp="1"/>
          </p:cNvSpPr>
          <p:nvPr>
            <p:ph type="ftr" sz="quarter" idx="11"/>
          </p:nvPr>
        </p:nvSpPr>
        <p:spPr>
          <a:xfrm>
            <a:off x="0" y="6515100"/>
            <a:ext cx="3962400" cy="342900"/>
          </a:xfrm>
          <a:prstGeom prst="rect">
            <a:avLst/>
          </a:prstGeom>
        </p:spPr>
        <p:txBody>
          <a:bodyPr/>
          <a:lstStyle/>
          <a:p>
            <a:r>
              <a:rPr lang="en-US"/>
              <a:t>STN E-Library 2012</a:t>
            </a:r>
            <a:endParaRPr lang="en-US" dirty="0"/>
          </a:p>
        </p:txBody>
      </p:sp>
      <p:sp>
        <p:nvSpPr>
          <p:cNvPr id="6" name="Header Placeholder 5"/>
          <p:cNvSpPr>
            <a:spLocks noGrp="1"/>
          </p:cNvSpPr>
          <p:nvPr>
            <p:ph type="hdr" sz="quarter" idx="12"/>
          </p:nvPr>
        </p:nvSpPr>
        <p:spPr>
          <a:xfrm>
            <a:off x="0" y="0"/>
            <a:ext cx="3962400" cy="342900"/>
          </a:xfrm>
          <a:prstGeom prst="rect">
            <a:avLst/>
          </a:prstGeom>
        </p:spPr>
        <p:txBody>
          <a:bodyPr/>
          <a:lstStyle/>
          <a:p>
            <a:r>
              <a:rPr lang="en-US"/>
              <a:t>4_Hemorrhagic Shock</a:t>
            </a:r>
            <a:endParaRPr lang="en-US" dirty="0"/>
          </a:p>
        </p:txBody>
      </p:sp>
    </p:spTree>
    <p:extLst>
      <p:ext uri="{BB962C8B-B14F-4D97-AF65-F5344CB8AC3E}">
        <p14:creationId xmlns:p14="http://schemas.microsoft.com/office/powerpoint/2010/main" val="13184274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a:prstGeom prst="rect">
            <a:avLst/>
          </a:prstGeom>
        </p:spPr>
      </p:sp>
      <p:sp>
        <p:nvSpPr>
          <p:cNvPr id="3" name="Notes Placeholder 2"/>
          <p:cNvSpPr>
            <a:spLocks noGrp="1"/>
          </p:cNvSpPr>
          <p:nvPr>
            <p:ph type="body" idx="1"/>
          </p:nvPr>
        </p:nvSpPr>
        <p:spPr>
          <a:xfrm>
            <a:off x="1219200" y="3257550"/>
            <a:ext cx="6705600" cy="3086100"/>
          </a:xfrm>
          <a:prstGeom prst="rect">
            <a:avLst/>
          </a:prstGeom>
        </p:spPr>
        <p:txBody>
          <a:bodyPr/>
          <a:lstStyle/>
          <a:p>
            <a:r>
              <a:rPr lang="bg-BG" b="0" dirty="0">
                <a:latin typeface="Arial" pitchFamily="34" charset="0"/>
                <a:cs typeface="Arial" pitchFamily="34" charset="0"/>
              </a:rPr>
              <a:t>Средното артериално кръвно налягане представлява средното артериално налягане през целия цикъл на сърцето, и е силата, която задвижва кръвта през съдовете. 
СрАКН</a:t>
            </a:r>
            <a:r>
              <a:rPr lang="en-US" b="0" dirty="0">
                <a:latin typeface="Arial" pitchFamily="34" charset="0"/>
                <a:cs typeface="Arial" pitchFamily="34" charset="0"/>
              </a:rPr>
              <a:t> </a:t>
            </a:r>
            <a:r>
              <a:rPr lang="bg-BG" b="0" dirty="0">
                <a:latin typeface="Arial" pitchFamily="34" charset="0"/>
                <a:cs typeface="Arial" pitchFamily="34" charset="0"/>
              </a:rPr>
              <a:t>може да бъде описано по различни начини, но всички означават едно и също нещо:
       СрАКН</a:t>
            </a:r>
            <a:r>
              <a:rPr lang="en-US" b="0" dirty="0">
                <a:latin typeface="Arial" pitchFamily="34" charset="0"/>
                <a:cs typeface="Arial" pitchFamily="34" charset="0"/>
              </a:rPr>
              <a:t> = 2/3 </a:t>
            </a:r>
            <a:r>
              <a:rPr lang="bg-BG" b="0" dirty="0">
                <a:latin typeface="Arial" pitchFamily="34" charset="0"/>
                <a:cs typeface="Arial" pitchFamily="34" charset="0"/>
              </a:rPr>
              <a:t>диастоличното налягане + 1/3 систоличното налягане  
       СрАКН</a:t>
            </a:r>
            <a:r>
              <a:rPr lang="en-US" b="0" dirty="0">
                <a:latin typeface="Arial" pitchFamily="34" charset="0"/>
                <a:cs typeface="Arial" pitchFamily="34" charset="0"/>
              </a:rPr>
              <a:t> = 2 X </a:t>
            </a:r>
            <a:r>
              <a:rPr lang="bg-BG" b="0" dirty="0">
                <a:latin typeface="Arial" pitchFamily="34" charset="0"/>
                <a:cs typeface="Arial" pitchFamily="34" charset="0"/>
              </a:rPr>
              <a:t>диастоличното налягане + систоличното налягане / 3 
       СрАКН </a:t>
            </a:r>
            <a:r>
              <a:rPr lang="en-US" b="0" dirty="0">
                <a:latin typeface="Arial" pitchFamily="34" charset="0"/>
                <a:cs typeface="Arial" pitchFamily="34" charset="0"/>
              </a:rPr>
              <a:t>= </a:t>
            </a:r>
            <a:r>
              <a:rPr lang="bg-BG" b="0" dirty="0">
                <a:latin typeface="Arial" pitchFamily="34" charset="0"/>
                <a:cs typeface="Arial" pitchFamily="34" charset="0"/>
              </a:rPr>
              <a:t>Диастоличното налягане + (1/3 </a:t>
            </a:r>
            <a:r>
              <a:rPr lang="en-US" b="0" dirty="0">
                <a:latin typeface="Arial" pitchFamily="34" charset="0"/>
                <a:cs typeface="Arial" pitchFamily="34" charset="0"/>
              </a:rPr>
              <a:t>X </a:t>
            </a:r>
            <a:r>
              <a:rPr lang="bg-BG" b="0" dirty="0">
                <a:latin typeface="Arial" pitchFamily="34" charset="0"/>
                <a:cs typeface="Arial" pitchFamily="34" charset="0"/>
              </a:rPr>
              <a:t>пулсовото налягане).</a:t>
            </a:r>
            <a:endParaRPr lang="en-US" b="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F7A6658E-8A36-4535-A5CB-82B9239115A0}" type="slidenum">
              <a:rPr lang="en-US" smtClean="0"/>
              <a:pPr/>
              <a:t>61</a:t>
            </a:fld>
            <a:endParaRPr lang="en-US" dirty="0"/>
          </a:p>
        </p:txBody>
      </p:sp>
      <p:sp>
        <p:nvSpPr>
          <p:cNvPr id="5" name="Footer Placeholder 4"/>
          <p:cNvSpPr>
            <a:spLocks noGrp="1"/>
          </p:cNvSpPr>
          <p:nvPr>
            <p:ph type="ftr" sz="quarter" idx="11"/>
          </p:nvPr>
        </p:nvSpPr>
        <p:spPr>
          <a:xfrm>
            <a:off x="0" y="6515100"/>
            <a:ext cx="3962400" cy="342900"/>
          </a:xfrm>
          <a:prstGeom prst="rect">
            <a:avLst/>
          </a:prstGeom>
        </p:spPr>
        <p:txBody>
          <a:bodyPr/>
          <a:lstStyle/>
          <a:p>
            <a:r>
              <a:rPr lang="en-US"/>
              <a:t>STN E-Library 2012</a:t>
            </a:r>
            <a:endParaRPr lang="en-US" dirty="0"/>
          </a:p>
        </p:txBody>
      </p:sp>
      <p:sp>
        <p:nvSpPr>
          <p:cNvPr id="6" name="Header Placeholder 5"/>
          <p:cNvSpPr>
            <a:spLocks noGrp="1"/>
          </p:cNvSpPr>
          <p:nvPr>
            <p:ph type="hdr" sz="quarter" idx="12"/>
          </p:nvPr>
        </p:nvSpPr>
        <p:spPr>
          <a:xfrm>
            <a:off x="0" y="0"/>
            <a:ext cx="3962400" cy="342900"/>
          </a:xfrm>
          <a:prstGeom prst="rect">
            <a:avLst/>
          </a:prstGeom>
        </p:spPr>
        <p:txBody>
          <a:bodyPr/>
          <a:lstStyle/>
          <a:p>
            <a:r>
              <a:rPr lang="en-US"/>
              <a:t>4_Hemorrhagic Shock</a:t>
            </a:r>
            <a:endParaRPr lang="en-US" dirty="0"/>
          </a:p>
        </p:txBody>
      </p:sp>
    </p:spTree>
    <p:extLst>
      <p:ext uri="{BB962C8B-B14F-4D97-AF65-F5344CB8AC3E}">
        <p14:creationId xmlns:p14="http://schemas.microsoft.com/office/powerpoint/2010/main" val="408698517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a:prstGeom prst="rect">
            <a:avLst/>
          </a:prstGeom>
        </p:spPr>
      </p:sp>
      <p:sp>
        <p:nvSpPr>
          <p:cNvPr id="3" name="Notes Placeholder 2"/>
          <p:cNvSpPr>
            <a:spLocks noGrp="1"/>
          </p:cNvSpPr>
          <p:nvPr>
            <p:ph type="body" idx="1"/>
          </p:nvPr>
        </p:nvSpPr>
        <p:spPr>
          <a:xfrm>
            <a:off x="1219200" y="3257550"/>
            <a:ext cx="6705600" cy="3086100"/>
          </a:xfrm>
          <a:prstGeom prst="rect">
            <a:avLst/>
          </a:prstGeom>
        </p:spPr>
        <p:txBody>
          <a:bodyPr/>
          <a:lstStyle/>
          <a:p>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F7A6658E-8A36-4535-A5CB-82B9239115A0}" type="slidenum">
              <a:rPr lang="en-US" smtClean="0"/>
              <a:pPr/>
              <a:t>62</a:t>
            </a:fld>
            <a:endParaRPr lang="en-US" dirty="0"/>
          </a:p>
        </p:txBody>
      </p:sp>
      <p:sp>
        <p:nvSpPr>
          <p:cNvPr id="5" name="Footer Placeholder 4"/>
          <p:cNvSpPr>
            <a:spLocks noGrp="1"/>
          </p:cNvSpPr>
          <p:nvPr>
            <p:ph type="ftr" sz="quarter" idx="11"/>
          </p:nvPr>
        </p:nvSpPr>
        <p:spPr>
          <a:xfrm>
            <a:off x="0" y="6515100"/>
            <a:ext cx="3962400" cy="342900"/>
          </a:xfrm>
          <a:prstGeom prst="rect">
            <a:avLst/>
          </a:prstGeom>
        </p:spPr>
        <p:txBody>
          <a:bodyPr/>
          <a:lstStyle/>
          <a:p>
            <a:r>
              <a:rPr lang="en-US"/>
              <a:t>STN E-Library 2012</a:t>
            </a:r>
            <a:endParaRPr lang="en-US" dirty="0"/>
          </a:p>
        </p:txBody>
      </p:sp>
      <p:sp>
        <p:nvSpPr>
          <p:cNvPr id="6" name="Header Placeholder 5"/>
          <p:cNvSpPr>
            <a:spLocks noGrp="1"/>
          </p:cNvSpPr>
          <p:nvPr>
            <p:ph type="hdr" sz="quarter" idx="12"/>
          </p:nvPr>
        </p:nvSpPr>
        <p:spPr>
          <a:xfrm>
            <a:off x="0" y="0"/>
            <a:ext cx="3962400" cy="342900"/>
          </a:xfrm>
          <a:prstGeom prst="rect">
            <a:avLst/>
          </a:prstGeom>
        </p:spPr>
        <p:txBody>
          <a:bodyPr/>
          <a:lstStyle/>
          <a:p>
            <a:r>
              <a:rPr lang="en-US"/>
              <a:t>4_Hemorrhagic Shock</a:t>
            </a:r>
            <a:endParaRPr lang="en-US" dirty="0"/>
          </a:p>
        </p:txBody>
      </p:sp>
    </p:spTree>
    <p:extLst>
      <p:ext uri="{BB962C8B-B14F-4D97-AF65-F5344CB8AC3E}">
        <p14:creationId xmlns:p14="http://schemas.microsoft.com/office/powerpoint/2010/main" val="277407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a:prstGeom prst="rect">
            <a:avLst/>
          </a:prstGeom>
        </p:spPr>
      </p:sp>
      <p:sp>
        <p:nvSpPr>
          <p:cNvPr id="3" name="Notes Placeholder 2"/>
          <p:cNvSpPr>
            <a:spLocks noGrp="1"/>
          </p:cNvSpPr>
          <p:nvPr>
            <p:ph type="body" idx="1"/>
          </p:nvPr>
        </p:nvSpPr>
        <p:spPr>
          <a:xfrm>
            <a:off x="1219200" y="3257550"/>
            <a:ext cx="6705600" cy="3086100"/>
          </a:xfrm>
          <a:prstGeom prst="rect">
            <a:avLst/>
          </a:prstGeom>
        </p:spPr>
        <p:txBody>
          <a:bodyPr/>
          <a:lstStyle/>
          <a:p>
            <a:endParaRPr lang="en-US" baseline="0" dirty="0"/>
          </a:p>
        </p:txBody>
      </p:sp>
      <p:sp>
        <p:nvSpPr>
          <p:cNvPr id="4" name="Slide Number Placeholder 3"/>
          <p:cNvSpPr>
            <a:spLocks noGrp="1"/>
          </p:cNvSpPr>
          <p:nvPr>
            <p:ph type="sldNum" sz="quarter" idx="10"/>
          </p:nvPr>
        </p:nvSpPr>
        <p:spPr/>
        <p:txBody>
          <a:bodyPr/>
          <a:lstStyle/>
          <a:p>
            <a:fld id="{F7A6658E-8A36-4535-A5CB-82B9239115A0}" type="slidenum">
              <a:rPr lang="en-US" smtClean="0"/>
              <a:pPr/>
              <a:t>6</a:t>
            </a:fld>
            <a:endParaRPr lang="en-US" dirty="0"/>
          </a:p>
        </p:txBody>
      </p:sp>
      <p:sp>
        <p:nvSpPr>
          <p:cNvPr id="5" name="Footer Placeholder 4"/>
          <p:cNvSpPr>
            <a:spLocks noGrp="1"/>
          </p:cNvSpPr>
          <p:nvPr>
            <p:ph type="ftr" sz="quarter" idx="11"/>
          </p:nvPr>
        </p:nvSpPr>
        <p:spPr>
          <a:xfrm>
            <a:off x="0" y="6515100"/>
            <a:ext cx="3962400" cy="342900"/>
          </a:xfrm>
          <a:prstGeom prst="rect">
            <a:avLst/>
          </a:prstGeom>
        </p:spPr>
        <p:txBody>
          <a:bodyPr/>
          <a:lstStyle/>
          <a:p>
            <a:r>
              <a:rPr lang="en-US"/>
              <a:t>STN E-Library 2012</a:t>
            </a:r>
            <a:endParaRPr lang="en-US" dirty="0"/>
          </a:p>
        </p:txBody>
      </p:sp>
      <p:sp>
        <p:nvSpPr>
          <p:cNvPr id="6" name="Header Placeholder 5"/>
          <p:cNvSpPr>
            <a:spLocks noGrp="1"/>
          </p:cNvSpPr>
          <p:nvPr>
            <p:ph type="hdr" sz="quarter" idx="12"/>
          </p:nvPr>
        </p:nvSpPr>
        <p:spPr>
          <a:xfrm>
            <a:off x="0" y="0"/>
            <a:ext cx="3962400" cy="342900"/>
          </a:xfrm>
          <a:prstGeom prst="rect">
            <a:avLst/>
          </a:prstGeom>
        </p:spPr>
        <p:txBody>
          <a:bodyPr/>
          <a:lstStyle/>
          <a:p>
            <a:r>
              <a:rPr lang="en-US"/>
              <a:t>4_Hemorrhagic Shock</a:t>
            </a:r>
            <a:endParaRPr lang="en-US" dirty="0"/>
          </a:p>
        </p:txBody>
      </p:sp>
    </p:spTree>
    <p:extLst>
      <p:ext uri="{BB962C8B-B14F-4D97-AF65-F5344CB8AC3E}">
        <p14:creationId xmlns:p14="http://schemas.microsoft.com/office/powerpoint/2010/main" val="180960177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a:prstGeom prst="rect">
            <a:avLst/>
          </a:prstGeom>
        </p:spPr>
      </p:sp>
      <p:sp>
        <p:nvSpPr>
          <p:cNvPr id="3" name="Notes Placeholder 2"/>
          <p:cNvSpPr>
            <a:spLocks noGrp="1"/>
          </p:cNvSpPr>
          <p:nvPr>
            <p:ph type="body" idx="1"/>
          </p:nvPr>
        </p:nvSpPr>
        <p:spPr>
          <a:xfrm>
            <a:off x="1219200" y="3257550"/>
            <a:ext cx="6705600" cy="3086100"/>
          </a:xfrm>
          <a:prstGeom prst="rect">
            <a:avLst/>
          </a:prstGeom>
        </p:spPr>
        <p:txBody>
          <a:bodyPr/>
          <a:lstStyle/>
          <a:p>
            <a:pPr algn="just"/>
            <a:r>
              <a:rPr lang="bg-BG" sz="1200" b="0" i="0" u="none" strike="noStrike" kern="1200" baseline="0" dirty="0">
                <a:solidFill>
                  <a:schemeClr val="tx1"/>
                </a:solidFill>
                <a:latin typeface="Arial" pitchFamily="34" charset="0"/>
                <a:ea typeface="+mn-ea"/>
                <a:cs typeface="Arial" pitchFamily="34" charset="0"/>
              </a:rPr>
              <a:t>Тази диаграма показва начина, по който дарена единица от цялостна кръв се променя. Получената течност от "цялостна кръв" осигурява минимално приемливи нива на червените кръвни клетки</a:t>
            </a:r>
            <a:r>
              <a:rPr lang="en-US" sz="1200" b="0" i="0" u="none" strike="noStrike" kern="1200" baseline="0" dirty="0">
                <a:solidFill>
                  <a:schemeClr val="tx1"/>
                </a:solidFill>
                <a:latin typeface="Arial" pitchFamily="34" charset="0"/>
                <a:ea typeface="+mn-ea"/>
                <a:cs typeface="Arial" pitchFamily="34" charset="0"/>
              </a:rPr>
              <a:t>, </a:t>
            </a:r>
            <a:r>
              <a:rPr lang="bg-BG" sz="1200" b="0" i="0" u="none" strike="noStrike" kern="1200" baseline="0" dirty="0">
                <a:solidFill>
                  <a:schemeClr val="tx1"/>
                </a:solidFill>
                <a:latin typeface="Arial" pitchFamily="34" charset="0"/>
                <a:ea typeface="+mn-ea"/>
                <a:cs typeface="Arial" pitchFamily="34" charset="0"/>
              </a:rPr>
              <a:t>факторите на кръвосъсирването и </a:t>
            </a:r>
            <a:r>
              <a:rPr lang="bg-BG" sz="1200" b="0" i="0" u="none" strike="noStrike" kern="1200" baseline="0" dirty="0" err="1">
                <a:solidFill>
                  <a:schemeClr val="tx1"/>
                </a:solidFill>
                <a:latin typeface="Arial" pitchFamily="34" charset="0"/>
                <a:ea typeface="+mn-ea"/>
                <a:cs typeface="Arial" pitchFamily="34" charset="0"/>
              </a:rPr>
              <a:t>тромбоцити</a:t>
            </a:r>
            <a:r>
              <a:rPr lang="bg-BG" sz="1200" b="0" i="0" u="none" strike="noStrike" kern="1200" baseline="0" dirty="0">
                <a:solidFill>
                  <a:schemeClr val="tx1"/>
                </a:solidFill>
                <a:latin typeface="Arial" pitchFamily="34" charset="0"/>
                <a:ea typeface="+mn-ea"/>
                <a:cs typeface="Arial" pitchFamily="34" charset="0"/>
              </a:rPr>
              <a:t>, с оскъдни възможности да се заместят съществуващите дефицити. Това е стимулира преливането на Еритроцитен концентрат/Плазма/Тромбоцитна маса в съотношение 1/1/1. 
</a:t>
            </a:r>
            <a:endParaRPr lang="en-US" sz="1200" b="0" i="0" u="none" strike="noStrike" kern="1200" baseline="0" dirty="0">
              <a:solidFill>
                <a:schemeClr val="tx1"/>
              </a:solidFill>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fld id="{F7A6658E-8A36-4535-A5CB-82B9239115A0}" type="slidenum">
              <a:rPr lang="en-US" smtClean="0"/>
              <a:pPr/>
              <a:t>63</a:t>
            </a:fld>
            <a:endParaRPr lang="en-US" dirty="0"/>
          </a:p>
        </p:txBody>
      </p:sp>
      <p:sp>
        <p:nvSpPr>
          <p:cNvPr id="5" name="Footer Placeholder 4"/>
          <p:cNvSpPr>
            <a:spLocks noGrp="1"/>
          </p:cNvSpPr>
          <p:nvPr>
            <p:ph type="ftr" sz="quarter" idx="11"/>
          </p:nvPr>
        </p:nvSpPr>
        <p:spPr>
          <a:xfrm>
            <a:off x="0" y="6515100"/>
            <a:ext cx="3962400" cy="342900"/>
          </a:xfrm>
          <a:prstGeom prst="rect">
            <a:avLst/>
          </a:prstGeom>
        </p:spPr>
        <p:txBody>
          <a:bodyPr/>
          <a:lstStyle/>
          <a:p>
            <a:r>
              <a:rPr lang="en-US"/>
              <a:t>STN E-Library 2012</a:t>
            </a:r>
            <a:endParaRPr lang="en-US" dirty="0"/>
          </a:p>
        </p:txBody>
      </p:sp>
      <p:sp>
        <p:nvSpPr>
          <p:cNvPr id="6" name="Header Placeholder 5"/>
          <p:cNvSpPr>
            <a:spLocks noGrp="1"/>
          </p:cNvSpPr>
          <p:nvPr>
            <p:ph type="hdr" sz="quarter" idx="12"/>
          </p:nvPr>
        </p:nvSpPr>
        <p:spPr>
          <a:xfrm>
            <a:off x="0" y="0"/>
            <a:ext cx="3962400" cy="342900"/>
          </a:xfrm>
          <a:prstGeom prst="rect">
            <a:avLst/>
          </a:prstGeom>
        </p:spPr>
        <p:txBody>
          <a:bodyPr/>
          <a:lstStyle/>
          <a:p>
            <a:r>
              <a:rPr lang="en-US"/>
              <a:t>4_Hemorrhagic Shock</a:t>
            </a:r>
            <a:endParaRPr lang="en-US" dirty="0"/>
          </a:p>
        </p:txBody>
      </p:sp>
    </p:spTree>
    <p:extLst>
      <p:ext uri="{BB962C8B-B14F-4D97-AF65-F5344CB8AC3E}">
        <p14:creationId xmlns:p14="http://schemas.microsoft.com/office/powerpoint/2010/main" val="165319557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a:prstGeom prst="rect">
            <a:avLst/>
          </a:prstGeom>
        </p:spPr>
      </p:sp>
      <p:sp>
        <p:nvSpPr>
          <p:cNvPr id="3" name="Notes Placeholder 2"/>
          <p:cNvSpPr>
            <a:spLocks noGrp="1"/>
          </p:cNvSpPr>
          <p:nvPr>
            <p:ph type="body" idx="1"/>
          </p:nvPr>
        </p:nvSpPr>
        <p:spPr>
          <a:xfrm>
            <a:off x="1219200" y="3257550"/>
            <a:ext cx="6705600" cy="3086100"/>
          </a:xfrm>
          <a:prstGeom prst="rect">
            <a:avLst/>
          </a:prstGeom>
        </p:spPr>
        <p:txBody>
          <a:bodyPr/>
          <a:lstStyle/>
          <a:p>
            <a:endParaRPr lang="en-US" baseline="0" dirty="0">
              <a:latin typeface="Arial" pitchFamily="34" charset="0"/>
              <a:cs typeface="Arial" pitchFamily="34" charset="0"/>
            </a:endParaRPr>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F7A6658E-8A36-4535-A5CB-82B9239115A0}" type="slidenum">
              <a:rPr lang="en-US" smtClean="0"/>
              <a:pPr/>
              <a:t>64</a:t>
            </a:fld>
            <a:endParaRPr lang="en-US" dirty="0"/>
          </a:p>
        </p:txBody>
      </p:sp>
      <p:sp>
        <p:nvSpPr>
          <p:cNvPr id="5" name="Footer Placeholder 4"/>
          <p:cNvSpPr>
            <a:spLocks noGrp="1"/>
          </p:cNvSpPr>
          <p:nvPr>
            <p:ph type="ftr" sz="quarter" idx="11"/>
          </p:nvPr>
        </p:nvSpPr>
        <p:spPr>
          <a:xfrm>
            <a:off x="0" y="6515100"/>
            <a:ext cx="3962400" cy="342900"/>
          </a:xfrm>
          <a:prstGeom prst="rect">
            <a:avLst/>
          </a:prstGeom>
        </p:spPr>
        <p:txBody>
          <a:bodyPr/>
          <a:lstStyle/>
          <a:p>
            <a:r>
              <a:rPr lang="en-US"/>
              <a:t>STN E-Library 2012</a:t>
            </a:r>
            <a:endParaRPr lang="en-US" dirty="0"/>
          </a:p>
        </p:txBody>
      </p:sp>
      <p:sp>
        <p:nvSpPr>
          <p:cNvPr id="6" name="Header Placeholder 5"/>
          <p:cNvSpPr>
            <a:spLocks noGrp="1"/>
          </p:cNvSpPr>
          <p:nvPr>
            <p:ph type="hdr" sz="quarter" idx="12"/>
          </p:nvPr>
        </p:nvSpPr>
        <p:spPr>
          <a:xfrm>
            <a:off x="0" y="0"/>
            <a:ext cx="3962400" cy="342900"/>
          </a:xfrm>
          <a:prstGeom prst="rect">
            <a:avLst/>
          </a:prstGeom>
        </p:spPr>
        <p:txBody>
          <a:bodyPr/>
          <a:lstStyle/>
          <a:p>
            <a:r>
              <a:rPr lang="en-US"/>
              <a:t>4_Hemorrhagic Shock</a:t>
            </a:r>
            <a:endParaRPr lang="en-US" dirty="0"/>
          </a:p>
        </p:txBody>
      </p:sp>
    </p:spTree>
    <p:extLst>
      <p:ext uri="{BB962C8B-B14F-4D97-AF65-F5344CB8AC3E}">
        <p14:creationId xmlns:p14="http://schemas.microsoft.com/office/powerpoint/2010/main" val="69034024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a:prstGeom prst="rect">
            <a:avLst/>
          </a:prstGeom>
        </p:spPr>
      </p:sp>
      <p:sp>
        <p:nvSpPr>
          <p:cNvPr id="3" name="Notes Placeholder 2"/>
          <p:cNvSpPr>
            <a:spLocks noGrp="1"/>
          </p:cNvSpPr>
          <p:nvPr>
            <p:ph type="body" idx="1"/>
          </p:nvPr>
        </p:nvSpPr>
        <p:spPr>
          <a:xfrm>
            <a:off x="1219200" y="3257550"/>
            <a:ext cx="6705600" cy="3086100"/>
          </a:xfrm>
          <a:prstGeom prst="rect">
            <a:avLst/>
          </a:prstGeom>
        </p:spPr>
        <p:txBody>
          <a:bodyPr/>
          <a:lstStyle/>
          <a:p>
            <a:r>
              <a:rPr lang="en-US" dirty="0">
                <a:latin typeface="Arial" pitchFamily="34" charset="0"/>
                <a:cs typeface="Arial" pitchFamily="34" charset="0"/>
              </a:rPr>
              <a:t>ISS – Injury Severity Score –</a:t>
            </a:r>
            <a:r>
              <a:rPr lang="bg-BG" dirty="0">
                <a:latin typeface="Arial" pitchFamily="34" charset="0"/>
                <a:cs typeface="Arial" pitchFamily="34" charset="0"/>
              </a:rPr>
              <a:t> Оценка на тежестта на травмата.</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F7A6658E-8A36-4535-A5CB-82B9239115A0}" type="slidenum">
              <a:rPr lang="en-US" smtClean="0"/>
              <a:pPr/>
              <a:t>65</a:t>
            </a:fld>
            <a:endParaRPr lang="en-US" dirty="0"/>
          </a:p>
        </p:txBody>
      </p:sp>
      <p:sp>
        <p:nvSpPr>
          <p:cNvPr id="5" name="Footer Placeholder 4"/>
          <p:cNvSpPr>
            <a:spLocks noGrp="1"/>
          </p:cNvSpPr>
          <p:nvPr>
            <p:ph type="ftr" sz="quarter" idx="11"/>
          </p:nvPr>
        </p:nvSpPr>
        <p:spPr>
          <a:xfrm>
            <a:off x="0" y="6515100"/>
            <a:ext cx="3962400" cy="342900"/>
          </a:xfrm>
          <a:prstGeom prst="rect">
            <a:avLst/>
          </a:prstGeom>
        </p:spPr>
        <p:txBody>
          <a:bodyPr/>
          <a:lstStyle/>
          <a:p>
            <a:r>
              <a:rPr lang="en-US"/>
              <a:t>STN E-Library 2012</a:t>
            </a:r>
            <a:endParaRPr lang="en-US" dirty="0"/>
          </a:p>
        </p:txBody>
      </p:sp>
      <p:sp>
        <p:nvSpPr>
          <p:cNvPr id="6" name="Header Placeholder 5"/>
          <p:cNvSpPr>
            <a:spLocks noGrp="1"/>
          </p:cNvSpPr>
          <p:nvPr>
            <p:ph type="hdr" sz="quarter" idx="12"/>
          </p:nvPr>
        </p:nvSpPr>
        <p:spPr>
          <a:xfrm>
            <a:off x="0" y="0"/>
            <a:ext cx="3962400" cy="342900"/>
          </a:xfrm>
          <a:prstGeom prst="rect">
            <a:avLst/>
          </a:prstGeom>
        </p:spPr>
        <p:txBody>
          <a:bodyPr/>
          <a:lstStyle/>
          <a:p>
            <a:r>
              <a:rPr lang="en-US"/>
              <a:t>4_Hemorrhagic Shock</a:t>
            </a:r>
            <a:endParaRPr lang="en-US" dirty="0"/>
          </a:p>
        </p:txBody>
      </p:sp>
    </p:spTree>
    <p:extLst>
      <p:ext uri="{BB962C8B-B14F-4D97-AF65-F5344CB8AC3E}">
        <p14:creationId xmlns:p14="http://schemas.microsoft.com/office/powerpoint/2010/main" val="70840566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a:prstGeom prst="rect">
            <a:avLst/>
          </a:prstGeom>
        </p:spPr>
      </p:sp>
      <p:sp>
        <p:nvSpPr>
          <p:cNvPr id="3" name="Notes Placeholder 2"/>
          <p:cNvSpPr>
            <a:spLocks noGrp="1"/>
          </p:cNvSpPr>
          <p:nvPr>
            <p:ph type="body" idx="1"/>
          </p:nvPr>
        </p:nvSpPr>
        <p:spPr>
          <a:xfrm>
            <a:off x="1219200" y="3257550"/>
            <a:ext cx="6705600" cy="3086100"/>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F7A6658E-8A36-4535-A5CB-82B9239115A0}" type="slidenum">
              <a:rPr lang="en-US" smtClean="0"/>
              <a:pPr/>
              <a:t>66</a:t>
            </a:fld>
            <a:endParaRPr lang="en-US" dirty="0"/>
          </a:p>
        </p:txBody>
      </p:sp>
      <p:sp>
        <p:nvSpPr>
          <p:cNvPr id="5" name="Footer Placeholder 4"/>
          <p:cNvSpPr>
            <a:spLocks noGrp="1"/>
          </p:cNvSpPr>
          <p:nvPr>
            <p:ph type="ftr" sz="quarter" idx="11"/>
          </p:nvPr>
        </p:nvSpPr>
        <p:spPr>
          <a:xfrm>
            <a:off x="0" y="6515100"/>
            <a:ext cx="3962400" cy="342900"/>
          </a:xfrm>
          <a:prstGeom prst="rect">
            <a:avLst/>
          </a:prstGeom>
        </p:spPr>
        <p:txBody>
          <a:bodyPr/>
          <a:lstStyle/>
          <a:p>
            <a:r>
              <a:rPr lang="en-US"/>
              <a:t>STN E-Library 2012</a:t>
            </a:r>
            <a:endParaRPr lang="en-US" dirty="0"/>
          </a:p>
        </p:txBody>
      </p:sp>
      <p:sp>
        <p:nvSpPr>
          <p:cNvPr id="6" name="Header Placeholder 5"/>
          <p:cNvSpPr>
            <a:spLocks noGrp="1"/>
          </p:cNvSpPr>
          <p:nvPr>
            <p:ph type="hdr" sz="quarter" idx="12"/>
          </p:nvPr>
        </p:nvSpPr>
        <p:spPr>
          <a:xfrm>
            <a:off x="0" y="0"/>
            <a:ext cx="3962400" cy="342900"/>
          </a:xfrm>
          <a:prstGeom prst="rect">
            <a:avLst/>
          </a:prstGeom>
        </p:spPr>
        <p:txBody>
          <a:bodyPr/>
          <a:lstStyle/>
          <a:p>
            <a:r>
              <a:rPr lang="en-US"/>
              <a:t>4_Hemorrhagic Shock</a:t>
            </a:r>
            <a:endParaRPr lang="en-US" dirty="0"/>
          </a:p>
        </p:txBody>
      </p:sp>
    </p:spTree>
    <p:extLst>
      <p:ext uri="{BB962C8B-B14F-4D97-AF65-F5344CB8AC3E}">
        <p14:creationId xmlns:p14="http://schemas.microsoft.com/office/powerpoint/2010/main" val="226186857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a:prstGeom prst="rect">
            <a:avLst/>
          </a:prstGeom>
        </p:spPr>
      </p:sp>
      <p:sp>
        <p:nvSpPr>
          <p:cNvPr id="3" name="Notes Placeholder 2"/>
          <p:cNvSpPr>
            <a:spLocks noGrp="1"/>
          </p:cNvSpPr>
          <p:nvPr>
            <p:ph type="body" idx="1"/>
          </p:nvPr>
        </p:nvSpPr>
        <p:spPr>
          <a:xfrm>
            <a:off x="1219200" y="3257550"/>
            <a:ext cx="6705600" cy="3086100"/>
          </a:xfrm>
          <a:prstGeom prst="rect">
            <a:avLst/>
          </a:prstGeom>
        </p:spPr>
        <p:txBody>
          <a:bodyPr/>
          <a:lstStyle/>
          <a:p>
            <a:pPr algn="just"/>
            <a:r>
              <a:rPr lang="bg-BG" sz="1200" b="0" i="0" u="none" strike="noStrike" kern="1200" baseline="0" dirty="0">
                <a:solidFill>
                  <a:schemeClr val="tx1"/>
                </a:solidFill>
                <a:latin typeface="Times New Roman" pitchFamily="18" charset="0"/>
                <a:ea typeface="+mn-ea"/>
                <a:cs typeface="+mn-cs"/>
              </a:rPr>
              <a:t>През последните 10 години бе възприет принципа на „мерки за ограничаване на уврежданията“ при поведението при травма с неконтролирано кървене.  Този принцип включва комбинирането на контролирана, допустима хипотензия, мерки целящи кръвоспирането и хирургическа намеса с цел контрол и ограничване на уврежданията. Консервативният подход включва провеждане на инфузионно лечение, с допустима хипотензия (прилагане на инфузии, достатъчни за поддържане на периферен пулс на радиалната артерия - </a:t>
            </a:r>
            <a:r>
              <a:rPr lang="en-US" sz="1200" b="0" i="0" u="none" strike="noStrike" kern="1200" baseline="0" dirty="0">
                <a:solidFill>
                  <a:schemeClr val="tx1"/>
                </a:solidFill>
                <a:latin typeface="Times New Roman" pitchFamily="18" charset="0"/>
                <a:ea typeface="+mn-ea"/>
                <a:cs typeface="+mn-cs"/>
              </a:rPr>
              <a:t>80–90 mmHg</a:t>
            </a:r>
            <a:r>
              <a:rPr lang="bg-BG" sz="1200" b="0" i="0" u="none" strike="noStrike" kern="1200" baseline="0" dirty="0">
                <a:solidFill>
                  <a:schemeClr val="tx1"/>
                </a:solidFill>
                <a:latin typeface="Times New Roman" pitchFamily="18" charset="0"/>
                <a:ea typeface="+mn-ea"/>
                <a:cs typeface="+mn-cs"/>
              </a:rPr>
              <a:t>), до постигането на хирургическо кръвоспиране.</a:t>
            </a:r>
          </a:p>
          <a:p>
            <a:pPr algn="just"/>
            <a:r>
              <a:rPr lang="bg-BG" sz="1200" b="0" i="0" u="none" strike="noStrike" kern="1200" baseline="0" dirty="0">
                <a:solidFill>
                  <a:schemeClr val="tx1"/>
                </a:solidFill>
                <a:latin typeface="Times New Roman" pitchFamily="18" charset="0"/>
                <a:ea typeface="+mn-ea"/>
                <a:cs typeface="+mn-cs"/>
              </a:rPr>
              <a:t>Консервативното лечение на кървенето включва много ранното използване на биопродукти, с цел да се предотврати ексангвинация от предизвиканата от травмата  коагулопатия. Препоръчваното съотношение на </a:t>
            </a:r>
            <a:r>
              <a:rPr lang="bg-BG" sz="1200" b="0" i="0" u="none" strike="noStrike" kern="1200" baseline="0" dirty="0" err="1">
                <a:solidFill>
                  <a:schemeClr val="tx1"/>
                </a:solidFill>
                <a:latin typeface="Times New Roman" pitchFamily="18" charset="0"/>
                <a:ea typeface="+mn-ea"/>
                <a:cs typeface="+mn-cs"/>
              </a:rPr>
              <a:t>еритроцитен</a:t>
            </a:r>
            <a:r>
              <a:rPr lang="bg-BG" sz="1200" b="0" i="0" u="none" strike="noStrike" kern="1200" baseline="0" dirty="0">
                <a:solidFill>
                  <a:schemeClr val="tx1"/>
                </a:solidFill>
                <a:latin typeface="Times New Roman" pitchFamily="18" charset="0"/>
                <a:ea typeface="+mn-ea"/>
                <a:cs typeface="+mn-cs"/>
              </a:rPr>
              <a:t> концентрат/прясно замразена плазма и </a:t>
            </a:r>
            <a:r>
              <a:rPr lang="bg-BG" sz="1200" b="0" i="0" u="none" strike="noStrike" kern="1200" baseline="0" dirty="0" err="1">
                <a:solidFill>
                  <a:schemeClr val="tx1"/>
                </a:solidFill>
                <a:latin typeface="Times New Roman" pitchFamily="18" charset="0"/>
                <a:ea typeface="+mn-ea"/>
                <a:cs typeface="+mn-cs"/>
              </a:rPr>
              <a:t>тромбоцитна</a:t>
            </a:r>
            <a:r>
              <a:rPr lang="bg-BG" sz="1200" b="0" i="0" u="none" strike="noStrike" kern="1200" baseline="0" dirty="0">
                <a:solidFill>
                  <a:schemeClr val="tx1"/>
                </a:solidFill>
                <a:latin typeface="Times New Roman" pitchFamily="18" charset="0"/>
                <a:ea typeface="+mn-ea"/>
                <a:cs typeface="+mn-cs"/>
              </a:rPr>
              <a:t> маса е 1/1/1. Продължителността не трябва да надвърля 60 </a:t>
            </a:r>
            <a:r>
              <a:rPr lang="en-US" sz="1200" b="0" i="0" u="none" strike="noStrike" kern="1200" baseline="0" dirty="0">
                <a:solidFill>
                  <a:schemeClr val="tx1"/>
                </a:solidFill>
                <a:latin typeface="Times New Roman" pitchFamily="18" charset="0"/>
                <a:ea typeface="+mn-ea"/>
                <a:cs typeface="+mn-cs"/>
              </a:rPr>
              <a:t>min, </a:t>
            </a:r>
            <a:r>
              <a:rPr lang="bg-BG" sz="1200" b="0" i="0" u="none" strike="noStrike" kern="1200" baseline="0" dirty="0">
                <a:solidFill>
                  <a:schemeClr val="tx1"/>
                </a:solidFill>
                <a:latin typeface="Times New Roman" pitchFamily="18" charset="0"/>
                <a:ea typeface="+mn-ea"/>
                <a:cs typeface="+mn-cs"/>
              </a:rPr>
              <a:t>тъй като може да доведе до тежки и необратими увреждания.</a:t>
            </a:r>
            <a:r>
              <a:rPr lang="en-US" sz="1200" b="0" i="0" u="none" strike="noStrike" kern="1200" baseline="0" dirty="0">
                <a:solidFill>
                  <a:schemeClr val="tx1"/>
                </a:solidFill>
                <a:latin typeface="Times New Roman" pitchFamily="18" charset="0"/>
                <a:ea typeface="+mn-ea"/>
                <a:cs typeface="+mn-cs"/>
              </a:rPr>
              <a:t> </a:t>
            </a:r>
            <a:r>
              <a:rPr lang="bg-BG" sz="1200" b="0" i="0" u="none" strike="noStrike" kern="1200" baseline="0" dirty="0">
                <a:solidFill>
                  <a:schemeClr val="tx1"/>
                </a:solidFill>
                <a:latin typeface="Times New Roman" pitchFamily="18" charset="0"/>
                <a:ea typeface="+mn-ea"/>
                <a:cs typeface="+mn-cs"/>
              </a:rPr>
              <a:t>Хипотензията не се препоръчва при налична черепно-мозъчна травма.</a:t>
            </a:r>
            <a:endParaRPr lang="bg-BG" dirty="0"/>
          </a:p>
        </p:txBody>
      </p:sp>
      <p:sp>
        <p:nvSpPr>
          <p:cNvPr id="4" name="Slide Number Placeholder 3"/>
          <p:cNvSpPr>
            <a:spLocks noGrp="1"/>
          </p:cNvSpPr>
          <p:nvPr>
            <p:ph type="sldNum" sz="quarter" idx="10"/>
          </p:nvPr>
        </p:nvSpPr>
        <p:spPr/>
        <p:txBody>
          <a:bodyPr/>
          <a:lstStyle/>
          <a:p>
            <a:pPr>
              <a:defRPr/>
            </a:pPr>
            <a:fld id="{840B48EE-8F7F-4117-988C-458A12A0C5B7}" type="slidenum">
              <a:rPr lang="bg-BG" smtClean="0"/>
              <a:pPr>
                <a:defRPr/>
              </a:pPr>
              <a:t>67</a:t>
            </a:fld>
            <a:endParaRPr lang="bg-BG"/>
          </a:p>
        </p:txBody>
      </p:sp>
    </p:spTree>
    <p:extLst>
      <p:ext uri="{BB962C8B-B14F-4D97-AF65-F5344CB8AC3E}">
        <p14:creationId xmlns:p14="http://schemas.microsoft.com/office/powerpoint/2010/main" val="409965344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xfrm>
            <a:off x="0" y="0"/>
            <a:ext cx="3962400" cy="342900"/>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bg-BG" altLang="bg-BG"/>
              <a:t>dfdfd</a:t>
            </a:r>
          </a:p>
        </p:txBody>
      </p:sp>
      <p:sp>
        <p:nvSpPr>
          <p:cNvPr id="69635" name="Rectangle 3"/>
          <p:cNvSpPr>
            <a:spLocks noGrp="1" noChangeArrowheads="1"/>
          </p:cNvSpPr>
          <p:nvPr>
            <p:ph type="dt" sz="quarter" idx="1"/>
          </p:nvPr>
        </p:nvSpPr>
        <p:spPr>
          <a:xfrm>
            <a:off x="5181600" y="0"/>
            <a:ext cx="3962400" cy="342900"/>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bg-BG" altLang="bg-BG"/>
              <a:t>dfdf</a:t>
            </a:r>
          </a:p>
        </p:txBody>
      </p:sp>
      <p:sp>
        <p:nvSpPr>
          <p:cNvPr id="69636" name="Rectangle 6"/>
          <p:cNvSpPr>
            <a:spLocks noGrp="1" noChangeArrowheads="1"/>
          </p:cNvSpPr>
          <p:nvPr>
            <p:ph type="ftr" sz="quarter" idx="4"/>
          </p:nvPr>
        </p:nvSpPr>
        <p:spPr>
          <a:xfrm>
            <a:off x="0" y="6515100"/>
            <a:ext cx="3962400" cy="342900"/>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bg-BG" altLang="bg-BG"/>
              <a:t>dfdfdf</a:t>
            </a:r>
          </a:p>
        </p:txBody>
      </p:sp>
      <p:sp>
        <p:nvSpPr>
          <p:cNvPr id="6963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AEEEB7BE-309C-4BF7-B38E-19DFFC751B8A}" type="slidenum">
              <a:rPr lang="bg-BG" altLang="bg-BG" smtClean="0"/>
              <a:pPr>
                <a:spcBef>
                  <a:spcPct val="0"/>
                </a:spcBef>
              </a:pPr>
              <a:t>68</a:t>
            </a:fld>
            <a:endParaRPr lang="bg-BG" altLang="bg-BG"/>
          </a:p>
        </p:txBody>
      </p:sp>
      <p:sp>
        <p:nvSpPr>
          <p:cNvPr id="69638" name="Rectangle 2"/>
          <p:cNvSpPr>
            <a:spLocks noGrp="1" noRot="1" noChangeAspect="1" noChangeArrowheads="1" noTextEdit="1"/>
          </p:cNvSpPr>
          <p:nvPr>
            <p:ph type="sldImg"/>
          </p:nvPr>
        </p:nvSpPr>
        <p:spPr>
          <a:xfrm>
            <a:off x="2857500" y="514350"/>
            <a:ext cx="3429000" cy="2571750"/>
          </a:xfrm>
          <a:prstGeom prst="rect">
            <a:avLst/>
          </a:prstGeom>
          <a:ln/>
        </p:spPr>
      </p:sp>
      <p:sp>
        <p:nvSpPr>
          <p:cNvPr id="69639" name="Rectangle 3"/>
          <p:cNvSpPr>
            <a:spLocks noGrp="1" noChangeArrowheads="1"/>
          </p:cNvSpPr>
          <p:nvPr>
            <p:ph type="body" idx="1"/>
          </p:nvPr>
        </p:nvSpPr>
        <p:spPr>
          <a:xfrm>
            <a:off x="1219200" y="3257550"/>
            <a:ext cx="6705600" cy="3086100"/>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algn="just" eaLnBrk="1" hangingPunct="1"/>
            <a:r>
              <a:rPr lang="bg-BG" altLang="bg-BG" dirty="0"/>
              <a:t>ТХА – Транексаминова киселина.</a:t>
            </a:r>
          </a:p>
          <a:p>
            <a:pPr algn="just" eaLnBrk="1" hangingPunct="1"/>
            <a:r>
              <a:rPr lang="bg-BG" altLang="bg-BG" dirty="0"/>
              <a:t>ЕК – Еритроцитен концентрат</a:t>
            </a:r>
          </a:p>
          <a:p>
            <a:pPr algn="just" eaLnBrk="1" hangingPunct="1"/>
            <a:r>
              <a:rPr lang="bg-BG" altLang="bg-BG" dirty="0"/>
              <a:t>ПЗП – Прясно замразена плазма</a:t>
            </a:r>
          </a:p>
          <a:p>
            <a:pPr algn="just" eaLnBrk="1" hangingPunct="1"/>
            <a:r>
              <a:rPr lang="bg-BG" altLang="bg-BG" dirty="0"/>
              <a:t>КС - Кръвосъсирване</a:t>
            </a:r>
          </a:p>
        </p:txBody>
      </p:sp>
    </p:spTree>
    <p:extLst>
      <p:ext uri="{BB962C8B-B14F-4D97-AF65-F5344CB8AC3E}">
        <p14:creationId xmlns:p14="http://schemas.microsoft.com/office/powerpoint/2010/main" val="123477003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xfrm>
            <a:off x="0" y="0"/>
            <a:ext cx="3962400" cy="342900"/>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bg-BG" altLang="bg-BG"/>
              <a:t>dfdfd</a:t>
            </a:r>
          </a:p>
        </p:txBody>
      </p:sp>
      <p:sp>
        <p:nvSpPr>
          <p:cNvPr id="69635" name="Rectangle 3"/>
          <p:cNvSpPr>
            <a:spLocks noGrp="1" noChangeArrowheads="1"/>
          </p:cNvSpPr>
          <p:nvPr>
            <p:ph type="dt" sz="quarter" idx="1"/>
          </p:nvPr>
        </p:nvSpPr>
        <p:spPr>
          <a:xfrm>
            <a:off x="5181600" y="0"/>
            <a:ext cx="3962400" cy="342900"/>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bg-BG" altLang="bg-BG"/>
              <a:t>dfdf</a:t>
            </a:r>
          </a:p>
        </p:txBody>
      </p:sp>
      <p:sp>
        <p:nvSpPr>
          <p:cNvPr id="69636" name="Rectangle 6"/>
          <p:cNvSpPr>
            <a:spLocks noGrp="1" noChangeArrowheads="1"/>
          </p:cNvSpPr>
          <p:nvPr>
            <p:ph type="ftr" sz="quarter" idx="4"/>
          </p:nvPr>
        </p:nvSpPr>
        <p:spPr>
          <a:xfrm>
            <a:off x="0" y="6515100"/>
            <a:ext cx="3962400" cy="342900"/>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bg-BG" altLang="bg-BG"/>
              <a:t>dfdfdf</a:t>
            </a:r>
          </a:p>
        </p:txBody>
      </p:sp>
      <p:sp>
        <p:nvSpPr>
          <p:cNvPr id="6963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AEEEB7BE-309C-4BF7-B38E-19DFFC751B8A}" type="slidenum">
              <a:rPr lang="bg-BG" altLang="bg-BG" smtClean="0"/>
              <a:pPr>
                <a:spcBef>
                  <a:spcPct val="0"/>
                </a:spcBef>
              </a:pPr>
              <a:t>69</a:t>
            </a:fld>
            <a:endParaRPr lang="bg-BG" altLang="bg-BG"/>
          </a:p>
        </p:txBody>
      </p:sp>
      <p:sp>
        <p:nvSpPr>
          <p:cNvPr id="69638" name="Rectangle 2"/>
          <p:cNvSpPr>
            <a:spLocks noGrp="1" noRot="1" noChangeAspect="1" noChangeArrowheads="1" noTextEdit="1"/>
          </p:cNvSpPr>
          <p:nvPr>
            <p:ph type="sldImg"/>
          </p:nvPr>
        </p:nvSpPr>
        <p:spPr>
          <a:xfrm>
            <a:off x="2857500" y="514350"/>
            <a:ext cx="3429000" cy="2571750"/>
          </a:xfrm>
          <a:prstGeom prst="rect">
            <a:avLst/>
          </a:prstGeom>
          <a:ln/>
        </p:spPr>
      </p:sp>
      <p:sp>
        <p:nvSpPr>
          <p:cNvPr id="69639" name="Rectangle 3"/>
          <p:cNvSpPr>
            <a:spLocks noGrp="1" noChangeArrowheads="1"/>
          </p:cNvSpPr>
          <p:nvPr>
            <p:ph type="body" idx="1"/>
          </p:nvPr>
        </p:nvSpPr>
        <p:spPr>
          <a:xfrm>
            <a:off x="1219200" y="3257550"/>
            <a:ext cx="6705600" cy="3086100"/>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pPr algn="just" eaLnBrk="1" hangingPunct="1"/>
            <a:r>
              <a:rPr lang="bg-BG" altLang="bg-BG" dirty="0"/>
              <a:t>ТХА – Транексаминова киселина.</a:t>
            </a:r>
          </a:p>
          <a:p>
            <a:pPr algn="just" eaLnBrk="1" hangingPunct="1"/>
            <a:r>
              <a:rPr lang="bg-BG" altLang="bg-BG" dirty="0"/>
              <a:t>ЕК – Еритроцитен концентрат</a:t>
            </a:r>
          </a:p>
          <a:p>
            <a:pPr algn="just" eaLnBrk="1" hangingPunct="1"/>
            <a:r>
              <a:rPr lang="bg-BG" altLang="bg-BG" dirty="0"/>
              <a:t>ПЗП – Прясно замразена плазма</a:t>
            </a:r>
          </a:p>
          <a:p>
            <a:pPr algn="just" eaLnBrk="1" hangingPunct="1"/>
            <a:r>
              <a:rPr lang="bg-BG" altLang="bg-BG" dirty="0"/>
              <a:t>КС - Кръвосъсирване</a:t>
            </a:r>
          </a:p>
        </p:txBody>
      </p:sp>
    </p:spTree>
    <p:extLst>
      <p:ext uri="{BB962C8B-B14F-4D97-AF65-F5344CB8AC3E}">
        <p14:creationId xmlns:p14="http://schemas.microsoft.com/office/powerpoint/2010/main" val="1261112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4387B2C-3FE4-4DA8-9D20-E9F5385270E6}" type="slidenum">
              <a:rPr lang="bg-BG" altLang="bg-BG" smtClean="0">
                <a:latin typeface="Times New Roman" pitchFamily="18" charset="0"/>
              </a:rPr>
              <a:pPr/>
              <a:t>7</a:t>
            </a:fld>
            <a:endParaRPr lang="bg-BG" altLang="bg-BG">
              <a:latin typeface="Times New Roman" pitchFamily="18" charset="0"/>
            </a:endParaRPr>
          </a:p>
        </p:txBody>
      </p:sp>
      <p:sp>
        <p:nvSpPr>
          <p:cNvPr id="20483" name="Rectangle 2"/>
          <p:cNvSpPr>
            <a:spLocks noGrp="1" noRot="1" noChangeAspect="1" noChangeArrowheads="1" noTextEdit="1"/>
          </p:cNvSpPr>
          <p:nvPr>
            <p:ph type="sldImg"/>
          </p:nvPr>
        </p:nvSpPr>
        <p:spPr>
          <a:xfrm>
            <a:off x="2857500" y="514350"/>
            <a:ext cx="3429000" cy="2571750"/>
          </a:xfrm>
          <a:prstGeom prst="rect">
            <a:avLst/>
          </a:prstGeom>
          <a:ln/>
        </p:spPr>
      </p:sp>
      <p:sp>
        <p:nvSpPr>
          <p:cNvPr id="20484" name="Rectangle 3"/>
          <p:cNvSpPr>
            <a:spLocks noGrp="1" noChangeArrowheads="1"/>
          </p:cNvSpPr>
          <p:nvPr>
            <p:ph type="body" idx="1"/>
          </p:nvPr>
        </p:nvSpPr>
        <p:spPr>
          <a:xfrm>
            <a:off x="1219200" y="3257550"/>
            <a:ext cx="6705600" cy="3086100"/>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bg-BG" altLang="bg-BG" dirty="0"/>
          </a:p>
        </p:txBody>
      </p:sp>
    </p:spTree>
    <p:extLst>
      <p:ext uri="{BB962C8B-B14F-4D97-AF65-F5344CB8AC3E}">
        <p14:creationId xmlns:p14="http://schemas.microsoft.com/office/powerpoint/2010/main" val="2214952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7A215B9-43F4-4387-90C4-9639A7742764}" type="slidenum">
              <a:rPr lang="bg-BG" altLang="bg-BG" smtClean="0">
                <a:latin typeface="Times New Roman" pitchFamily="18" charset="0"/>
              </a:rPr>
              <a:pPr/>
              <a:t>8</a:t>
            </a:fld>
            <a:endParaRPr lang="bg-BG" altLang="bg-BG">
              <a:latin typeface="Times New Roman" pitchFamily="18" charset="0"/>
            </a:endParaRPr>
          </a:p>
        </p:txBody>
      </p:sp>
      <p:sp>
        <p:nvSpPr>
          <p:cNvPr id="21507" name="Rectangle 2"/>
          <p:cNvSpPr>
            <a:spLocks noGrp="1" noRot="1" noChangeAspect="1" noChangeArrowheads="1" noTextEdit="1"/>
          </p:cNvSpPr>
          <p:nvPr>
            <p:ph type="sldImg"/>
          </p:nvPr>
        </p:nvSpPr>
        <p:spPr>
          <a:xfrm>
            <a:off x="2857500" y="514350"/>
            <a:ext cx="3429000" cy="2571750"/>
          </a:xfrm>
          <a:prstGeom prst="rect">
            <a:avLst/>
          </a:prstGeom>
          <a:ln/>
        </p:spPr>
      </p:sp>
      <p:sp>
        <p:nvSpPr>
          <p:cNvPr id="21508" name="Rectangle 3"/>
          <p:cNvSpPr>
            <a:spLocks noGrp="1" noChangeArrowheads="1"/>
          </p:cNvSpPr>
          <p:nvPr>
            <p:ph type="body" idx="1"/>
          </p:nvPr>
        </p:nvSpPr>
        <p:spPr>
          <a:xfrm>
            <a:off x="1219200" y="3257550"/>
            <a:ext cx="6705600" cy="3086100"/>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bg-BG" altLang="bg-BG"/>
              <a:t>Водещ в повечето случаи се явява хиповолемичният шок, като резултат от загубата на определен обем кръв. </a:t>
            </a:r>
          </a:p>
        </p:txBody>
      </p:sp>
    </p:spTree>
    <p:extLst>
      <p:ext uri="{BB962C8B-B14F-4D97-AF65-F5344CB8AC3E}">
        <p14:creationId xmlns:p14="http://schemas.microsoft.com/office/powerpoint/2010/main" val="1164074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a:prstGeom prst="rect">
            <a:avLst/>
          </a:prstGeom>
        </p:spPr>
      </p:sp>
      <p:sp>
        <p:nvSpPr>
          <p:cNvPr id="3" name="Notes Placeholder 2"/>
          <p:cNvSpPr>
            <a:spLocks noGrp="1"/>
          </p:cNvSpPr>
          <p:nvPr>
            <p:ph type="body" idx="1"/>
          </p:nvPr>
        </p:nvSpPr>
        <p:spPr>
          <a:xfrm>
            <a:off x="1219200" y="3257550"/>
            <a:ext cx="6705600" cy="3086100"/>
          </a:xfrm>
          <a:prstGeom prst="rect">
            <a:avLst/>
          </a:prstGeom>
        </p:spPr>
        <p:txBody>
          <a:bodyPr/>
          <a:lstStyle/>
          <a:p>
            <a:r>
              <a:rPr lang="bg-BG" dirty="0">
                <a:latin typeface="Arial" pitchFamily="34" charset="0"/>
                <a:cs typeface="Arial" pitchFamily="34" charset="0"/>
              </a:rPr>
              <a:t>В основата си травматичният шок може да бъде класифициран като хиповолемичен.</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F7A6658E-8A36-4535-A5CB-82B9239115A0}" type="slidenum">
              <a:rPr lang="en-US" smtClean="0"/>
              <a:pPr/>
              <a:t>9</a:t>
            </a:fld>
            <a:endParaRPr lang="en-US" dirty="0"/>
          </a:p>
        </p:txBody>
      </p:sp>
      <p:sp>
        <p:nvSpPr>
          <p:cNvPr id="5" name="Footer Placeholder 4"/>
          <p:cNvSpPr>
            <a:spLocks noGrp="1"/>
          </p:cNvSpPr>
          <p:nvPr>
            <p:ph type="ftr" sz="quarter" idx="11"/>
          </p:nvPr>
        </p:nvSpPr>
        <p:spPr>
          <a:xfrm>
            <a:off x="0" y="6515100"/>
            <a:ext cx="3962400" cy="342900"/>
          </a:xfrm>
          <a:prstGeom prst="rect">
            <a:avLst/>
          </a:prstGeom>
        </p:spPr>
        <p:txBody>
          <a:bodyPr/>
          <a:lstStyle/>
          <a:p>
            <a:r>
              <a:rPr lang="en-US"/>
              <a:t>STN E-Library 2012</a:t>
            </a:r>
            <a:endParaRPr lang="en-US" dirty="0"/>
          </a:p>
        </p:txBody>
      </p:sp>
      <p:sp>
        <p:nvSpPr>
          <p:cNvPr id="6" name="Header Placeholder 5"/>
          <p:cNvSpPr>
            <a:spLocks noGrp="1"/>
          </p:cNvSpPr>
          <p:nvPr>
            <p:ph type="hdr" sz="quarter" idx="12"/>
          </p:nvPr>
        </p:nvSpPr>
        <p:spPr>
          <a:xfrm>
            <a:off x="0" y="0"/>
            <a:ext cx="3962400" cy="342900"/>
          </a:xfrm>
          <a:prstGeom prst="rect">
            <a:avLst/>
          </a:prstGeom>
        </p:spPr>
        <p:txBody>
          <a:bodyPr/>
          <a:lstStyle/>
          <a:p>
            <a:r>
              <a:rPr lang="en-US"/>
              <a:t>4_Hemorrhagic Shock</a:t>
            </a:r>
            <a:endParaRPr lang="en-US" dirty="0"/>
          </a:p>
        </p:txBody>
      </p:sp>
    </p:spTree>
    <p:extLst>
      <p:ext uri="{BB962C8B-B14F-4D97-AF65-F5344CB8AC3E}">
        <p14:creationId xmlns:p14="http://schemas.microsoft.com/office/powerpoint/2010/main" val="1949250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3200"/>
            </a:lvl1pPr>
          </a:lstStyle>
          <a:p>
            <a:r>
              <a:rPr lang="en-US"/>
              <a:t>Click to edit Master title style</a:t>
            </a:r>
            <a:endParaRPr lang="bg-BG"/>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bg-BG"/>
          </a:p>
        </p:txBody>
      </p:sp>
      <p:sp>
        <p:nvSpPr>
          <p:cNvPr id="6" name="Rectangle 7"/>
          <p:cNvSpPr>
            <a:spLocks noGrp="1" noChangeArrowheads="1"/>
          </p:cNvSpPr>
          <p:nvPr>
            <p:ph type="sldNum" sz="quarter" idx="12"/>
          </p:nvPr>
        </p:nvSpPr>
        <p:spPr>
          <a:ln/>
        </p:spPr>
        <p:txBody>
          <a:bodyPr/>
          <a:lstStyle>
            <a:lvl1pPr>
              <a:defRPr/>
            </a:lvl1pPr>
          </a:lstStyle>
          <a:p>
            <a:pPr>
              <a:defRPr/>
            </a:pPr>
            <a:fld id="{22322FCD-325B-4E69-A552-576C511FDC86}" type="slidenum">
              <a:rPr lang="bg-BG"/>
              <a:pPr>
                <a:defRPr/>
              </a:pPr>
              <a:t>‹#›</a:t>
            </a:fld>
            <a:endParaRPr lang="bg-BG"/>
          </a:p>
        </p:txBody>
      </p:sp>
    </p:spTree>
    <p:extLst>
      <p:ext uri="{BB962C8B-B14F-4D97-AF65-F5344CB8AC3E}">
        <p14:creationId xmlns:p14="http://schemas.microsoft.com/office/powerpoint/2010/main" val="2217452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g-B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Rectangle 5"/>
          <p:cNvSpPr>
            <a:spLocks noGrp="1" noChangeArrowheads="1"/>
          </p:cNvSpPr>
          <p:nvPr>
            <p:ph type="dt" sz="half" idx="10"/>
          </p:nvPr>
        </p:nvSpPr>
        <p:spPr>
          <a:ln/>
        </p:spPr>
        <p:txBody>
          <a:bodyPr/>
          <a:lstStyle>
            <a:lvl1pPr>
              <a:defRPr/>
            </a:lvl1pPr>
          </a:lstStyle>
          <a:p>
            <a:pPr>
              <a:defRPr/>
            </a:pPr>
            <a:r>
              <a:rPr lang="bg-BG"/>
              <a:t>29.11.2005</a:t>
            </a:r>
          </a:p>
        </p:txBody>
      </p:sp>
      <p:sp>
        <p:nvSpPr>
          <p:cNvPr id="5" name="Rectangle 6"/>
          <p:cNvSpPr>
            <a:spLocks noGrp="1" noChangeArrowheads="1"/>
          </p:cNvSpPr>
          <p:nvPr>
            <p:ph type="ftr" sz="quarter" idx="11"/>
          </p:nvPr>
        </p:nvSpPr>
        <p:spPr>
          <a:ln/>
        </p:spPr>
        <p:txBody>
          <a:bodyPr/>
          <a:lstStyle>
            <a:lvl1pPr>
              <a:defRPr/>
            </a:lvl1pPr>
          </a:lstStyle>
          <a:p>
            <a:pPr>
              <a:defRPr/>
            </a:pPr>
            <a:r>
              <a:rPr lang="bg-BG"/>
              <a:t>Съчетана травма</a:t>
            </a:r>
          </a:p>
        </p:txBody>
      </p:sp>
      <p:sp>
        <p:nvSpPr>
          <p:cNvPr id="6" name="Rectangle 7"/>
          <p:cNvSpPr>
            <a:spLocks noGrp="1" noChangeArrowheads="1"/>
          </p:cNvSpPr>
          <p:nvPr>
            <p:ph type="sldNum" sz="quarter" idx="12"/>
          </p:nvPr>
        </p:nvSpPr>
        <p:spPr>
          <a:ln/>
        </p:spPr>
        <p:txBody>
          <a:bodyPr/>
          <a:lstStyle>
            <a:lvl1pPr>
              <a:defRPr/>
            </a:lvl1pPr>
          </a:lstStyle>
          <a:p>
            <a:pPr>
              <a:defRPr/>
            </a:pPr>
            <a:fld id="{72271B2C-EB2A-4E84-8E07-4E889A3FB816}" type="slidenum">
              <a:rPr lang="bg-BG"/>
              <a:pPr>
                <a:defRPr/>
              </a:pPr>
              <a:t>‹#›</a:t>
            </a:fld>
            <a:endParaRPr lang="bg-BG"/>
          </a:p>
        </p:txBody>
      </p:sp>
    </p:spTree>
    <p:extLst>
      <p:ext uri="{BB962C8B-B14F-4D97-AF65-F5344CB8AC3E}">
        <p14:creationId xmlns:p14="http://schemas.microsoft.com/office/powerpoint/2010/main" val="1609447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bg-B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Rectangle 5"/>
          <p:cNvSpPr>
            <a:spLocks noGrp="1" noChangeArrowheads="1"/>
          </p:cNvSpPr>
          <p:nvPr>
            <p:ph type="dt" sz="half" idx="10"/>
          </p:nvPr>
        </p:nvSpPr>
        <p:spPr>
          <a:ln/>
        </p:spPr>
        <p:txBody>
          <a:bodyPr/>
          <a:lstStyle>
            <a:lvl1pPr>
              <a:defRPr/>
            </a:lvl1pPr>
          </a:lstStyle>
          <a:p>
            <a:pPr>
              <a:defRPr/>
            </a:pPr>
            <a:r>
              <a:rPr lang="bg-BG"/>
              <a:t>29.11.2005</a:t>
            </a:r>
          </a:p>
        </p:txBody>
      </p:sp>
      <p:sp>
        <p:nvSpPr>
          <p:cNvPr id="5" name="Rectangle 6"/>
          <p:cNvSpPr>
            <a:spLocks noGrp="1" noChangeArrowheads="1"/>
          </p:cNvSpPr>
          <p:nvPr>
            <p:ph type="ftr" sz="quarter" idx="11"/>
          </p:nvPr>
        </p:nvSpPr>
        <p:spPr>
          <a:ln/>
        </p:spPr>
        <p:txBody>
          <a:bodyPr/>
          <a:lstStyle>
            <a:lvl1pPr>
              <a:defRPr/>
            </a:lvl1pPr>
          </a:lstStyle>
          <a:p>
            <a:pPr>
              <a:defRPr/>
            </a:pPr>
            <a:r>
              <a:rPr lang="bg-BG"/>
              <a:t>Съчетана травма</a:t>
            </a:r>
          </a:p>
        </p:txBody>
      </p:sp>
      <p:sp>
        <p:nvSpPr>
          <p:cNvPr id="6" name="Rectangle 7"/>
          <p:cNvSpPr>
            <a:spLocks noGrp="1" noChangeArrowheads="1"/>
          </p:cNvSpPr>
          <p:nvPr>
            <p:ph type="sldNum" sz="quarter" idx="12"/>
          </p:nvPr>
        </p:nvSpPr>
        <p:spPr>
          <a:ln/>
        </p:spPr>
        <p:txBody>
          <a:bodyPr/>
          <a:lstStyle>
            <a:lvl1pPr>
              <a:defRPr/>
            </a:lvl1pPr>
          </a:lstStyle>
          <a:p>
            <a:pPr>
              <a:defRPr/>
            </a:pPr>
            <a:fld id="{FB4D97C6-62E8-4045-9CB6-381ED114A057}" type="slidenum">
              <a:rPr lang="bg-BG"/>
              <a:pPr>
                <a:defRPr/>
              </a:pPr>
              <a:t>‹#›</a:t>
            </a:fld>
            <a:endParaRPr lang="bg-BG"/>
          </a:p>
        </p:txBody>
      </p:sp>
    </p:spTree>
    <p:extLst>
      <p:ext uri="{BB962C8B-B14F-4D97-AF65-F5344CB8AC3E}">
        <p14:creationId xmlns:p14="http://schemas.microsoft.com/office/powerpoint/2010/main" val="9688412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bg-BG"/>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6" name="Rectangle 5"/>
          <p:cNvSpPr>
            <a:spLocks noGrp="1" noChangeArrowheads="1"/>
          </p:cNvSpPr>
          <p:nvPr>
            <p:ph type="dt" sz="half" idx="10"/>
          </p:nvPr>
        </p:nvSpPr>
        <p:spPr>
          <a:ln/>
        </p:spPr>
        <p:txBody>
          <a:bodyPr/>
          <a:lstStyle>
            <a:lvl1pPr>
              <a:defRPr/>
            </a:lvl1pPr>
          </a:lstStyle>
          <a:p>
            <a:pPr>
              <a:defRPr/>
            </a:pPr>
            <a:r>
              <a:rPr lang="bg-BG"/>
              <a:t>29.11.2005</a:t>
            </a:r>
          </a:p>
        </p:txBody>
      </p:sp>
      <p:sp>
        <p:nvSpPr>
          <p:cNvPr id="7" name="Rectangle 6"/>
          <p:cNvSpPr>
            <a:spLocks noGrp="1" noChangeArrowheads="1"/>
          </p:cNvSpPr>
          <p:nvPr>
            <p:ph type="ftr" sz="quarter" idx="11"/>
          </p:nvPr>
        </p:nvSpPr>
        <p:spPr>
          <a:ln/>
        </p:spPr>
        <p:txBody>
          <a:bodyPr/>
          <a:lstStyle>
            <a:lvl1pPr>
              <a:defRPr/>
            </a:lvl1pPr>
          </a:lstStyle>
          <a:p>
            <a:pPr>
              <a:defRPr/>
            </a:pPr>
            <a:r>
              <a:rPr lang="bg-BG"/>
              <a:t>Съчетана травма</a:t>
            </a:r>
          </a:p>
        </p:txBody>
      </p:sp>
      <p:sp>
        <p:nvSpPr>
          <p:cNvPr id="8" name="Rectangle 7"/>
          <p:cNvSpPr>
            <a:spLocks noGrp="1" noChangeArrowheads="1"/>
          </p:cNvSpPr>
          <p:nvPr>
            <p:ph type="sldNum" sz="quarter" idx="12"/>
          </p:nvPr>
        </p:nvSpPr>
        <p:spPr>
          <a:ln/>
        </p:spPr>
        <p:txBody>
          <a:bodyPr/>
          <a:lstStyle>
            <a:lvl1pPr>
              <a:defRPr/>
            </a:lvl1pPr>
          </a:lstStyle>
          <a:p>
            <a:pPr>
              <a:defRPr/>
            </a:pPr>
            <a:fld id="{F78C9E75-8B2E-48BD-BA89-2D08FC915775}" type="slidenum">
              <a:rPr lang="bg-BG"/>
              <a:pPr>
                <a:defRPr/>
              </a:pPr>
              <a:t>‹#›</a:t>
            </a:fld>
            <a:endParaRPr lang="bg-BG"/>
          </a:p>
        </p:txBody>
      </p:sp>
    </p:spTree>
    <p:extLst>
      <p:ext uri="{BB962C8B-B14F-4D97-AF65-F5344CB8AC3E}">
        <p14:creationId xmlns:p14="http://schemas.microsoft.com/office/powerpoint/2010/main" val="5680059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50941" y="214316"/>
            <a:ext cx="7793037" cy="1462087"/>
          </a:xfrm>
        </p:spPr>
        <p:txBody>
          <a:bodyPr/>
          <a:lstStyle/>
          <a:p>
            <a:r>
              <a:rPr lang="en-US"/>
              <a:t>Click to edit Master title style</a:t>
            </a:r>
          </a:p>
        </p:txBody>
      </p:sp>
      <p:sp>
        <p:nvSpPr>
          <p:cNvPr id="3" name="Text Placeholder 2"/>
          <p:cNvSpPr>
            <a:spLocks noGrp="1"/>
          </p:cNvSpPr>
          <p:nvPr>
            <p:ph type="body" sz="half" idx="1"/>
          </p:nvPr>
        </p:nvSpPr>
        <p:spPr>
          <a:xfrm>
            <a:off x="1182688" y="2017713"/>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145088" y="2017713"/>
            <a:ext cx="3810000" cy="4114800"/>
          </a:xfrm>
        </p:spPr>
        <p:txBody>
          <a:bodyPr/>
          <a:lstStyle/>
          <a:p>
            <a:pPr lvl="0"/>
            <a:endParaRPr lang="en-US" noProof="0" dirty="0"/>
          </a:p>
        </p:txBody>
      </p:sp>
      <p:sp>
        <p:nvSpPr>
          <p:cNvPr id="5" name="Rectangle 11"/>
          <p:cNvSpPr>
            <a:spLocks noGrp="1" noChangeArrowheads="1"/>
          </p:cNvSpPr>
          <p:nvPr>
            <p:ph type="dt" sz="half" idx="10"/>
          </p:nvPr>
        </p:nvSpPr>
        <p:spPr>
          <a:ln/>
        </p:spPr>
        <p:txBody>
          <a:bodyPr/>
          <a:lstStyle>
            <a:lvl1pPr>
              <a:defRPr/>
            </a:lvl1pPr>
          </a:lstStyle>
          <a:p>
            <a:pPr>
              <a:defRPr/>
            </a:pPr>
            <a:endParaRPr lang="en-US" dirty="0"/>
          </a:p>
        </p:txBody>
      </p:sp>
      <p:sp>
        <p:nvSpPr>
          <p:cNvPr id="6" name="Rectangle 12"/>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3"/>
          <p:cNvSpPr>
            <a:spLocks noGrp="1" noChangeArrowheads="1"/>
          </p:cNvSpPr>
          <p:nvPr>
            <p:ph type="sldNum" sz="quarter" idx="12"/>
          </p:nvPr>
        </p:nvSpPr>
        <p:spPr>
          <a:ln/>
        </p:spPr>
        <p:txBody>
          <a:bodyPr/>
          <a:lstStyle>
            <a:lvl1pPr>
              <a:defRPr/>
            </a:lvl1pPr>
          </a:lstStyle>
          <a:p>
            <a:pPr>
              <a:defRPr/>
            </a:pPr>
            <a:fld id="{68016017-6B55-4A50-95B2-C51199C7E69E}" type="slidenum">
              <a:rPr lang="en-US"/>
              <a:pPr>
                <a:defRPr/>
              </a:pPr>
              <a:t>‹#›</a:t>
            </a:fld>
            <a:endParaRPr lang="en-US" dirty="0"/>
          </a:p>
        </p:txBody>
      </p:sp>
    </p:spTree>
    <p:extLst>
      <p:ext uri="{BB962C8B-B14F-4D97-AF65-F5344CB8AC3E}">
        <p14:creationId xmlns:p14="http://schemas.microsoft.com/office/powerpoint/2010/main" val="2324806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a:t>Click to edit Master title style</a:t>
            </a:r>
            <a:endParaRPr lang="bg-BG"/>
          </a:p>
        </p:txBody>
      </p:sp>
      <p:sp>
        <p:nvSpPr>
          <p:cNvPr id="3" name="Content Placeholder 2"/>
          <p:cNvSpPr>
            <a:spLocks noGrp="1"/>
          </p:cNvSpPr>
          <p:nvPr>
            <p:ph idx="1"/>
          </p:nvPr>
        </p:nvSpPr>
        <p:spPr/>
        <p:txBody>
          <a:bodyPr/>
          <a:lstStyle>
            <a:lvl1pPr marL="342900" indent="-342900">
              <a:buFont typeface="Wingdings" panose="05000000000000000000" pitchFamily="2" charset="2"/>
              <a:buChar char="§"/>
              <a:defRPr/>
            </a:lvl1pPr>
            <a:lvl2pPr marL="742950" indent="-285750">
              <a:buFont typeface="Arial" panose="020B0604020202020204" pitchFamily="34" charset="0"/>
              <a:buChar char="−"/>
              <a:defRPr/>
            </a:lvl2pPr>
            <a:lvl3pPr marL="1143000" indent="-228600">
              <a:buFont typeface="Arial" panose="020B0604020202020204" pitchFamily="34" charset="0"/>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bg-BG" dirty="0"/>
          </a:p>
        </p:txBody>
      </p:sp>
      <p:sp>
        <p:nvSpPr>
          <p:cNvPr id="6" name="Rectangle 7"/>
          <p:cNvSpPr>
            <a:spLocks noGrp="1" noChangeArrowheads="1"/>
          </p:cNvSpPr>
          <p:nvPr>
            <p:ph type="sldNum" sz="quarter" idx="12"/>
          </p:nvPr>
        </p:nvSpPr>
        <p:spPr>
          <a:ln/>
        </p:spPr>
        <p:txBody>
          <a:bodyPr/>
          <a:lstStyle>
            <a:lvl1pPr>
              <a:defRPr/>
            </a:lvl1pPr>
          </a:lstStyle>
          <a:p>
            <a:pPr>
              <a:defRPr/>
            </a:pPr>
            <a:fld id="{404A0EB9-4F86-4A21-B4C7-342F667CC097}" type="slidenum">
              <a:rPr lang="bg-BG"/>
              <a:pPr>
                <a:defRPr/>
              </a:pPr>
              <a:t>‹#›</a:t>
            </a:fld>
            <a:endParaRPr lang="bg-BG"/>
          </a:p>
        </p:txBody>
      </p:sp>
    </p:spTree>
    <p:extLst>
      <p:ext uri="{BB962C8B-B14F-4D97-AF65-F5344CB8AC3E}">
        <p14:creationId xmlns:p14="http://schemas.microsoft.com/office/powerpoint/2010/main" val="1993194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bg-B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r>
              <a:rPr lang="bg-BG"/>
              <a:t>29.11.2005</a:t>
            </a:r>
          </a:p>
        </p:txBody>
      </p:sp>
      <p:sp>
        <p:nvSpPr>
          <p:cNvPr id="5" name="Rectangle 6"/>
          <p:cNvSpPr>
            <a:spLocks noGrp="1" noChangeArrowheads="1"/>
          </p:cNvSpPr>
          <p:nvPr>
            <p:ph type="ftr" sz="quarter" idx="11"/>
          </p:nvPr>
        </p:nvSpPr>
        <p:spPr>
          <a:ln/>
        </p:spPr>
        <p:txBody>
          <a:bodyPr/>
          <a:lstStyle>
            <a:lvl1pPr>
              <a:defRPr/>
            </a:lvl1pPr>
          </a:lstStyle>
          <a:p>
            <a:pPr>
              <a:defRPr/>
            </a:pPr>
            <a:r>
              <a:rPr lang="bg-BG"/>
              <a:t>Съчетана травма</a:t>
            </a:r>
          </a:p>
        </p:txBody>
      </p:sp>
      <p:sp>
        <p:nvSpPr>
          <p:cNvPr id="6" name="Rectangle 7"/>
          <p:cNvSpPr>
            <a:spLocks noGrp="1" noChangeArrowheads="1"/>
          </p:cNvSpPr>
          <p:nvPr>
            <p:ph type="sldNum" sz="quarter" idx="12"/>
          </p:nvPr>
        </p:nvSpPr>
        <p:spPr>
          <a:ln/>
        </p:spPr>
        <p:txBody>
          <a:bodyPr/>
          <a:lstStyle>
            <a:lvl1pPr>
              <a:defRPr/>
            </a:lvl1pPr>
          </a:lstStyle>
          <a:p>
            <a:pPr>
              <a:defRPr/>
            </a:pPr>
            <a:fld id="{87D66D6A-32E2-4703-BC26-4BDF7F47F78C}" type="slidenum">
              <a:rPr lang="bg-BG"/>
              <a:pPr>
                <a:defRPr/>
              </a:pPr>
              <a:t>‹#›</a:t>
            </a:fld>
            <a:endParaRPr lang="bg-BG"/>
          </a:p>
        </p:txBody>
      </p:sp>
    </p:spTree>
    <p:extLst>
      <p:ext uri="{BB962C8B-B14F-4D97-AF65-F5344CB8AC3E}">
        <p14:creationId xmlns:p14="http://schemas.microsoft.com/office/powerpoint/2010/main" val="2219327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g-B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5" name="Rectangle 5"/>
          <p:cNvSpPr>
            <a:spLocks noGrp="1" noChangeArrowheads="1"/>
          </p:cNvSpPr>
          <p:nvPr>
            <p:ph type="dt" sz="half" idx="10"/>
          </p:nvPr>
        </p:nvSpPr>
        <p:spPr>
          <a:ln/>
        </p:spPr>
        <p:txBody>
          <a:bodyPr/>
          <a:lstStyle>
            <a:lvl1pPr>
              <a:defRPr/>
            </a:lvl1pPr>
          </a:lstStyle>
          <a:p>
            <a:pPr>
              <a:defRPr/>
            </a:pPr>
            <a:r>
              <a:rPr lang="bg-BG"/>
              <a:t>29.11.2005</a:t>
            </a:r>
          </a:p>
        </p:txBody>
      </p:sp>
      <p:sp>
        <p:nvSpPr>
          <p:cNvPr id="6" name="Rectangle 6"/>
          <p:cNvSpPr>
            <a:spLocks noGrp="1" noChangeArrowheads="1"/>
          </p:cNvSpPr>
          <p:nvPr>
            <p:ph type="ftr" sz="quarter" idx="11"/>
          </p:nvPr>
        </p:nvSpPr>
        <p:spPr>
          <a:ln/>
        </p:spPr>
        <p:txBody>
          <a:bodyPr/>
          <a:lstStyle>
            <a:lvl1pPr>
              <a:defRPr/>
            </a:lvl1pPr>
          </a:lstStyle>
          <a:p>
            <a:pPr>
              <a:defRPr/>
            </a:pPr>
            <a:r>
              <a:rPr lang="bg-BG"/>
              <a:t>Съчетана травма</a:t>
            </a:r>
          </a:p>
        </p:txBody>
      </p:sp>
      <p:sp>
        <p:nvSpPr>
          <p:cNvPr id="7" name="Rectangle 7"/>
          <p:cNvSpPr>
            <a:spLocks noGrp="1" noChangeArrowheads="1"/>
          </p:cNvSpPr>
          <p:nvPr>
            <p:ph type="sldNum" sz="quarter" idx="12"/>
          </p:nvPr>
        </p:nvSpPr>
        <p:spPr>
          <a:ln/>
        </p:spPr>
        <p:txBody>
          <a:bodyPr/>
          <a:lstStyle>
            <a:lvl1pPr>
              <a:defRPr/>
            </a:lvl1pPr>
          </a:lstStyle>
          <a:p>
            <a:pPr>
              <a:defRPr/>
            </a:pPr>
            <a:fld id="{4F4DAE4A-6E05-49FE-B613-18F6336555EE}" type="slidenum">
              <a:rPr lang="bg-BG"/>
              <a:pPr>
                <a:defRPr/>
              </a:pPr>
              <a:t>‹#›</a:t>
            </a:fld>
            <a:endParaRPr lang="bg-BG"/>
          </a:p>
        </p:txBody>
      </p:sp>
    </p:spTree>
    <p:extLst>
      <p:ext uri="{BB962C8B-B14F-4D97-AF65-F5344CB8AC3E}">
        <p14:creationId xmlns:p14="http://schemas.microsoft.com/office/powerpoint/2010/main" val="1456748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bg-B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7" name="Rectangle 5"/>
          <p:cNvSpPr>
            <a:spLocks noGrp="1" noChangeArrowheads="1"/>
          </p:cNvSpPr>
          <p:nvPr>
            <p:ph type="dt" sz="half" idx="10"/>
          </p:nvPr>
        </p:nvSpPr>
        <p:spPr>
          <a:ln/>
        </p:spPr>
        <p:txBody>
          <a:bodyPr/>
          <a:lstStyle>
            <a:lvl1pPr>
              <a:defRPr/>
            </a:lvl1pPr>
          </a:lstStyle>
          <a:p>
            <a:pPr>
              <a:defRPr/>
            </a:pPr>
            <a:r>
              <a:rPr lang="bg-BG"/>
              <a:t>29.11.2005</a:t>
            </a:r>
          </a:p>
        </p:txBody>
      </p:sp>
      <p:sp>
        <p:nvSpPr>
          <p:cNvPr id="8" name="Rectangle 6"/>
          <p:cNvSpPr>
            <a:spLocks noGrp="1" noChangeArrowheads="1"/>
          </p:cNvSpPr>
          <p:nvPr>
            <p:ph type="ftr" sz="quarter" idx="11"/>
          </p:nvPr>
        </p:nvSpPr>
        <p:spPr>
          <a:ln/>
        </p:spPr>
        <p:txBody>
          <a:bodyPr/>
          <a:lstStyle>
            <a:lvl1pPr>
              <a:defRPr/>
            </a:lvl1pPr>
          </a:lstStyle>
          <a:p>
            <a:pPr>
              <a:defRPr/>
            </a:pPr>
            <a:r>
              <a:rPr lang="bg-BG"/>
              <a:t>Съчетана травма</a:t>
            </a:r>
          </a:p>
        </p:txBody>
      </p:sp>
      <p:sp>
        <p:nvSpPr>
          <p:cNvPr id="9" name="Rectangle 7"/>
          <p:cNvSpPr>
            <a:spLocks noGrp="1" noChangeArrowheads="1"/>
          </p:cNvSpPr>
          <p:nvPr>
            <p:ph type="sldNum" sz="quarter" idx="12"/>
          </p:nvPr>
        </p:nvSpPr>
        <p:spPr>
          <a:ln/>
        </p:spPr>
        <p:txBody>
          <a:bodyPr/>
          <a:lstStyle>
            <a:lvl1pPr>
              <a:defRPr/>
            </a:lvl1pPr>
          </a:lstStyle>
          <a:p>
            <a:pPr>
              <a:defRPr/>
            </a:pPr>
            <a:fld id="{048D5014-BC5C-4EE4-A8E2-3177AE18C30C}" type="slidenum">
              <a:rPr lang="bg-BG"/>
              <a:pPr>
                <a:defRPr/>
              </a:pPr>
              <a:t>‹#›</a:t>
            </a:fld>
            <a:endParaRPr lang="bg-BG"/>
          </a:p>
        </p:txBody>
      </p:sp>
    </p:spTree>
    <p:extLst>
      <p:ext uri="{BB962C8B-B14F-4D97-AF65-F5344CB8AC3E}">
        <p14:creationId xmlns:p14="http://schemas.microsoft.com/office/powerpoint/2010/main" val="2324500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g-BG"/>
          </a:p>
        </p:txBody>
      </p:sp>
      <p:sp>
        <p:nvSpPr>
          <p:cNvPr id="3" name="Rectangle 5"/>
          <p:cNvSpPr>
            <a:spLocks noGrp="1" noChangeArrowheads="1"/>
          </p:cNvSpPr>
          <p:nvPr>
            <p:ph type="dt" sz="half" idx="10"/>
          </p:nvPr>
        </p:nvSpPr>
        <p:spPr>
          <a:ln/>
        </p:spPr>
        <p:txBody>
          <a:bodyPr/>
          <a:lstStyle>
            <a:lvl1pPr>
              <a:defRPr/>
            </a:lvl1pPr>
          </a:lstStyle>
          <a:p>
            <a:pPr>
              <a:defRPr/>
            </a:pPr>
            <a:r>
              <a:rPr lang="bg-BG"/>
              <a:t>29.11.2005</a:t>
            </a:r>
          </a:p>
        </p:txBody>
      </p:sp>
      <p:sp>
        <p:nvSpPr>
          <p:cNvPr id="4" name="Rectangle 6"/>
          <p:cNvSpPr>
            <a:spLocks noGrp="1" noChangeArrowheads="1"/>
          </p:cNvSpPr>
          <p:nvPr>
            <p:ph type="ftr" sz="quarter" idx="11"/>
          </p:nvPr>
        </p:nvSpPr>
        <p:spPr>
          <a:ln/>
        </p:spPr>
        <p:txBody>
          <a:bodyPr/>
          <a:lstStyle>
            <a:lvl1pPr>
              <a:defRPr/>
            </a:lvl1pPr>
          </a:lstStyle>
          <a:p>
            <a:pPr>
              <a:defRPr/>
            </a:pPr>
            <a:r>
              <a:rPr lang="bg-BG"/>
              <a:t>Съчетана травма</a:t>
            </a:r>
          </a:p>
        </p:txBody>
      </p:sp>
      <p:sp>
        <p:nvSpPr>
          <p:cNvPr id="5" name="Rectangle 7"/>
          <p:cNvSpPr>
            <a:spLocks noGrp="1" noChangeArrowheads="1"/>
          </p:cNvSpPr>
          <p:nvPr>
            <p:ph type="sldNum" sz="quarter" idx="12"/>
          </p:nvPr>
        </p:nvSpPr>
        <p:spPr>
          <a:ln/>
        </p:spPr>
        <p:txBody>
          <a:bodyPr/>
          <a:lstStyle>
            <a:lvl1pPr>
              <a:defRPr/>
            </a:lvl1pPr>
          </a:lstStyle>
          <a:p>
            <a:pPr>
              <a:defRPr/>
            </a:pPr>
            <a:fld id="{FC29C790-F19A-4EF3-8B15-65AC3EA03ADA}" type="slidenum">
              <a:rPr lang="bg-BG"/>
              <a:pPr>
                <a:defRPr/>
              </a:pPr>
              <a:t>‹#›</a:t>
            </a:fld>
            <a:endParaRPr lang="bg-BG"/>
          </a:p>
        </p:txBody>
      </p:sp>
    </p:spTree>
    <p:extLst>
      <p:ext uri="{BB962C8B-B14F-4D97-AF65-F5344CB8AC3E}">
        <p14:creationId xmlns:p14="http://schemas.microsoft.com/office/powerpoint/2010/main" val="3126968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r>
              <a:rPr lang="bg-BG"/>
              <a:t>29.11.2005</a:t>
            </a:r>
          </a:p>
        </p:txBody>
      </p:sp>
      <p:sp>
        <p:nvSpPr>
          <p:cNvPr id="3" name="Rectangle 6"/>
          <p:cNvSpPr>
            <a:spLocks noGrp="1" noChangeArrowheads="1"/>
          </p:cNvSpPr>
          <p:nvPr>
            <p:ph type="ftr" sz="quarter" idx="11"/>
          </p:nvPr>
        </p:nvSpPr>
        <p:spPr>
          <a:ln/>
        </p:spPr>
        <p:txBody>
          <a:bodyPr/>
          <a:lstStyle>
            <a:lvl1pPr>
              <a:defRPr/>
            </a:lvl1pPr>
          </a:lstStyle>
          <a:p>
            <a:pPr>
              <a:defRPr/>
            </a:pPr>
            <a:r>
              <a:rPr lang="bg-BG"/>
              <a:t>Съчетана травма</a:t>
            </a:r>
          </a:p>
        </p:txBody>
      </p:sp>
      <p:sp>
        <p:nvSpPr>
          <p:cNvPr id="4" name="Rectangle 7"/>
          <p:cNvSpPr>
            <a:spLocks noGrp="1" noChangeArrowheads="1"/>
          </p:cNvSpPr>
          <p:nvPr>
            <p:ph type="sldNum" sz="quarter" idx="12"/>
          </p:nvPr>
        </p:nvSpPr>
        <p:spPr>
          <a:ln/>
        </p:spPr>
        <p:txBody>
          <a:bodyPr/>
          <a:lstStyle>
            <a:lvl1pPr>
              <a:defRPr/>
            </a:lvl1pPr>
          </a:lstStyle>
          <a:p>
            <a:pPr>
              <a:defRPr/>
            </a:pPr>
            <a:fld id="{1A90C25F-59EC-4796-B813-2D20F6E97D4A}" type="slidenum">
              <a:rPr lang="bg-BG"/>
              <a:pPr>
                <a:defRPr/>
              </a:pPr>
              <a:t>‹#›</a:t>
            </a:fld>
            <a:endParaRPr lang="bg-BG"/>
          </a:p>
        </p:txBody>
      </p:sp>
    </p:spTree>
    <p:extLst>
      <p:ext uri="{BB962C8B-B14F-4D97-AF65-F5344CB8AC3E}">
        <p14:creationId xmlns:p14="http://schemas.microsoft.com/office/powerpoint/2010/main" val="2333547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bg-B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r>
              <a:rPr lang="bg-BG"/>
              <a:t>29.11.2005</a:t>
            </a:r>
          </a:p>
        </p:txBody>
      </p:sp>
      <p:sp>
        <p:nvSpPr>
          <p:cNvPr id="6" name="Rectangle 6"/>
          <p:cNvSpPr>
            <a:spLocks noGrp="1" noChangeArrowheads="1"/>
          </p:cNvSpPr>
          <p:nvPr>
            <p:ph type="ftr" sz="quarter" idx="11"/>
          </p:nvPr>
        </p:nvSpPr>
        <p:spPr>
          <a:ln/>
        </p:spPr>
        <p:txBody>
          <a:bodyPr/>
          <a:lstStyle>
            <a:lvl1pPr>
              <a:defRPr/>
            </a:lvl1pPr>
          </a:lstStyle>
          <a:p>
            <a:pPr>
              <a:defRPr/>
            </a:pPr>
            <a:r>
              <a:rPr lang="bg-BG"/>
              <a:t>Съчетана травма</a:t>
            </a:r>
          </a:p>
        </p:txBody>
      </p:sp>
      <p:sp>
        <p:nvSpPr>
          <p:cNvPr id="7" name="Rectangle 7"/>
          <p:cNvSpPr>
            <a:spLocks noGrp="1" noChangeArrowheads="1"/>
          </p:cNvSpPr>
          <p:nvPr>
            <p:ph type="sldNum" sz="quarter" idx="12"/>
          </p:nvPr>
        </p:nvSpPr>
        <p:spPr>
          <a:ln/>
        </p:spPr>
        <p:txBody>
          <a:bodyPr/>
          <a:lstStyle>
            <a:lvl1pPr>
              <a:defRPr/>
            </a:lvl1pPr>
          </a:lstStyle>
          <a:p>
            <a:pPr>
              <a:defRPr/>
            </a:pPr>
            <a:fld id="{E1CE0150-940B-4533-8FDB-206CE0A4B697}" type="slidenum">
              <a:rPr lang="bg-BG"/>
              <a:pPr>
                <a:defRPr/>
              </a:pPr>
              <a:t>‹#›</a:t>
            </a:fld>
            <a:endParaRPr lang="bg-BG"/>
          </a:p>
        </p:txBody>
      </p:sp>
    </p:spTree>
    <p:extLst>
      <p:ext uri="{BB962C8B-B14F-4D97-AF65-F5344CB8AC3E}">
        <p14:creationId xmlns:p14="http://schemas.microsoft.com/office/powerpoint/2010/main" val="3347831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bg-B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bg-BG"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r>
              <a:rPr lang="bg-BG"/>
              <a:t>29.11.2005</a:t>
            </a:r>
          </a:p>
        </p:txBody>
      </p:sp>
      <p:sp>
        <p:nvSpPr>
          <p:cNvPr id="6" name="Rectangle 6"/>
          <p:cNvSpPr>
            <a:spLocks noGrp="1" noChangeArrowheads="1"/>
          </p:cNvSpPr>
          <p:nvPr>
            <p:ph type="ftr" sz="quarter" idx="11"/>
          </p:nvPr>
        </p:nvSpPr>
        <p:spPr>
          <a:ln/>
        </p:spPr>
        <p:txBody>
          <a:bodyPr/>
          <a:lstStyle>
            <a:lvl1pPr>
              <a:defRPr/>
            </a:lvl1pPr>
          </a:lstStyle>
          <a:p>
            <a:pPr>
              <a:defRPr/>
            </a:pPr>
            <a:r>
              <a:rPr lang="bg-BG"/>
              <a:t>Съчетана травма</a:t>
            </a:r>
          </a:p>
        </p:txBody>
      </p:sp>
      <p:sp>
        <p:nvSpPr>
          <p:cNvPr id="7" name="Rectangle 7"/>
          <p:cNvSpPr>
            <a:spLocks noGrp="1" noChangeArrowheads="1"/>
          </p:cNvSpPr>
          <p:nvPr>
            <p:ph type="sldNum" sz="quarter" idx="12"/>
          </p:nvPr>
        </p:nvSpPr>
        <p:spPr>
          <a:ln/>
        </p:spPr>
        <p:txBody>
          <a:bodyPr/>
          <a:lstStyle>
            <a:lvl1pPr>
              <a:defRPr/>
            </a:lvl1pPr>
          </a:lstStyle>
          <a:p>
            <a:pPr>
              <a:defRPr/>
            </a:pPr>
            <a:fld id="{B04FB942-E82E-4670-A681-E5C8BD882835}" type="slidenum">
              <a:rPr lang="bg-BG"/>
              <a:pPr>
                <a:defRPr/>
              </a:pPr>
              <a:t>‹#›</a:t>
            </a:fld>
            <a:endParaRPr lang="bg-BG"/>
          </a:p>
        </p:txBody>
      </p:sp>
    </p:spTree>
    <p:extLst>
      <p:ext uri="{BB962C8B-B14F-4D97-AF65-F5344CB8AC3E}">
        <p14:creationId xmlns:p14="http://schemas.microsoft.com/office/powerpoint/2010/main" val="1310007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ambulance"/>
          <p:cNvPicPr>
            <a:picLocks noChangeAspect="1" noChangeArrowheads="1"/>
          </p:cNvPicPr>
          <p:nvPr/>
        </p:nvPicPr>
        <p:blipFill>
          <a:blip r:embed="rId15">
            <a:lum bright="70000" contrast="-70000"/>
            <a:extLst>
              <a:ext uri="{28A0092B-C50C-407E-A947-70E740481C1C}">
                <a14:useLocalDpi xmlns:a14="http://schemas.microsoft.com/office/drawing/2010/main" val="0"/>
              </a:ext>
            </a:extLst>
          </a:blip>
          <a:srcRect/>
          <a:stretch>
            <a:fillRect/>
          </a:stretch>
        </p:blipFill>
        <p:spPr bwMode="auto">
          <a:xfrm>
            <a:off x="0" y="44450"/>
            <a:ext cx="9144000" cy="676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79" name="Rectangle 3"/>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bg-BG"/>
              <a:t>Click to edit Master title style</a:t>
            </a:r>
          </a:p>
        </p:txBody>
      </p:sp>
      <p:sp>
        <p:nvSpPr>
          <p:cNvPr id="1028" name="Rectangle 4"/>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bg-BG" altLang="bg-BG"/>
              <a:t>Click to edit Master text styles</a:t>
            </a:r>
          </a:p>
          <a:p>
            <a:pPr lvl="1"/>
            <a:r>
              <a:rPr lang="bg-BG" altLang="bg-BG"/>
              <a:t>Second level</a:t>
            </a:r>
          </a:p>
          <a:p>
            <a:pPr lvl="2"/>
            <a:r>
              <a:rPr lang="bg-BG" altLang="bg-BG"/>
              <a:t>Third level</a:t>
            </a:r>
          </a:p>
          <a:p>
            <a:pPr lvl="3"/>
            <a:r>
              <a:rPr lang="bg-BG" altLang="bg-BG"/>
              <a:t>Fourth level</a:t>
            </a:r>
          </a:p>
          <a:p>
            <a:pPr lvl="4"/>
            <a:r>
              <a:rPr lang="bg-BG" altLang="bg-BG"/>
              <a:t>Fifth level</a:t>
            </a:r>
          </a:p>
        </p:txBody>
      </p:sp>
      <p:sp>
        <p:nvSpPr>
          <p:cNvPr id="75781"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r>
              <a:rPr lang="bg-BG"/>
              <a:t>29.11.2005</a:t>
            </a:r>
          </a:p>
        </p:txBody>
      </p:sp>
      <p:sp>
        <p:nvSpPr>
          <p:cNvPr id="75782"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bg-BG"/>
              <a:t>Съчетана травма</a:t>
            </a:r>
          </a:p>
        </p:txBody>
      </p:sp>
      <p:sp>
        <p:nvSpPr>
          <p:cNvPr id="75783"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02DC59C-4D1E-4DD4-8A55-F9F28E78F14F}" type="slidenum">
              <a:rPr lang="bg-BG"/>
              <a:pPr>
                <a:defRPr/>
              </a:pPr>
              <a:t>‹#›</a:t>
            </a:fld>
            <a:endParaRPr lang="bg-BG"/>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Lst>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0.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ctrTitle"/>
          </p:nvPr>
        </p:nvSpPr>
        <p:spPr/>
        <p:txBody>
          <a:bodyPr/>
          <a:lstStyle/>
          <a:p>
            <a:pPr eaLnBrk="1" hangingPunct="1">
              <a:defRPr/>
            </a:pPr>
            <a:r>
              <a:rPr lang="bg-BG" sz="3200" dirty="0"/>
              <a:t>ТРАВМАТИЧЕН ШОК</a:t>
            </a:r>
          </a:p>
        </p:txBody>
      </p:sp>
      <p:sp>
        <p:nvSpPr>
          <p:cNvPr id="2051" name="Rectangle 3"/>
          <p:cNvSpPr>
            <a:spLocks noGrp="1" noChangeArrowheads="1"/>
          </p:cNvSpPr>
          <p:nvPr>
            <p:ph type="subTitle" idx="1"/>
          </p:nvPr>
        </p:nvSpPr>
        <p:spPr>
          <a:xfrm>
            <a:off x="1371600" y="3886200"/>
            <a:ext cx="6729413" cy="1752600"/>
          </a:xfrm>
        </p:spPr>
        <p:txBody>
          <a:bodyPr/>
          <a:lstStyle/>
          <a:p>
            <a:pPr eaLnBrk="1" hangingPunct="1"/>
            <a:r>
              <a:rPr lang="bg-BG" altLang="bg-BG" sz="2400" dirty="0"/>
              <a:t>доцент д-р Господин ДИМОВ</a:t>
            </a:r>
            <a:r>
              <a:rPr lang="en-US" altLang="bg-BG" sz="2400" dirty="0"/>
              <a:t>, </a:t>
            </a:r>
            <a:r>
              <a:rPr lang="bg-BG" altLang="bg-BG" sz="2400" dirty="0"/>
              <a:t>дм</a:t>
            </a:r>
          </a:p>
        </p:txBody>
      </p:sp>
    </p:spTree>
    <p:extLst>
      <p:ext uri="{BB962C8B-B14F-4D97-AF65-F5344CB8AC3E}">
        <p14:creationId xmlns:p14="http://schemas.microsoft.com/office/powerpoint/2010/main" val="1210523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9D45D49-AB11-438F-8102-CA5F9DF5FBFD}" type="slidenum">
              <a:rPr lang="bg-BG" altLang="bg-BG" smtClean="0"/>
              <a:pPr eaLnBrk="1" hangingPunct="1"/>
              <a:t>10</a:t>
            </a:fld>
            <a:endParaRPr lang="bg-BG" altLang="bg-BG"/>
          </a:p>
        </p:txBody>
      </p:sp>
      <p:sp>
        <p:nvSpPr>
          <p:cNvPr id="160770" name="Rectangle 2"/>
          <p:cNvSpPr>
            <a:spLocks noGrp="1" noChangeArrowheads="1"/>
          </p:cNvSpPr>
          <p:nvPr>
            <p:ph type="title"/>
          </p:nvPr>
        </p:nvSpPr>
        <p:spPr/>
        <p:txBody>
          <a:bodyPr/>
          <a:lstStyle/>
          <a:p>
            <a:pPr eaLnBrk="1" hangingPunct="1">
              <a:defRPr/>
            </a:pPr>
            <a:r>
              <a:rPr lang="bg-BG"/>
              <a:t>Патофизиология</a:t>
            </a:r>
          </a:p>
        </p:txBody>
      </p:sp>
      <p:sp>
        <p:nvSpPr>
          <p:cNvPr id="6148" name="Rectangle 3"/>
          <p:cNvSpPr>
            <a:spLocks noGrp="1" noChangeArrowheads="1"/>
          </p:cNvSpPr>
          <p:nvPr>
            <p:ph type="body" idx="1"/>
          </p:nvPr>
        </p:nvSpPr>
        <p:spPr/>
        <p:txBody>
          <a:bodyPr/>
          <a:lstStyle/>
          <a:p>
            <a:pPr algn="just" eaLnBrk="1" hangingPunct="1"/>
            <a:r>
              <a:rPr lang="bg-BG" altLang="bg-BG" sz="2400" dirty="0"/>
              <a:t>Кардиогенната и неврогенната компонента се манифестират в зависимост от това, дали са в следствие на директна травма на сърцето или ЦНС, или пък са вторичен резултат на хипоперфузията и освобождаването на токсични фактори в циркулацията.</a:t>
            </a:r>
          </a:p>
        </p:txBody>
      </p:sp>
    </p:spTree>
    <p:extLst>
      <p:ext uri="{BB962C8B-B14F-4D97-AF65-F5344CB8AC3E}">
        <p14:creationId xmlns:p14="http://schemas.microsoft.com/office/powerpoint/2010/main" val="3112649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012407B-590C-4B10-941B-CDB7338E3407}" type="slidenum">
              <a:rPr lang="bg-BG" altLang="bg-BG" smtClean="0"/>
              <a:pPr eaLnBrk="1" hangingPunct="1"/>
              <a:t>11</a:t>
            </a:fld>
            <a:endParaRPr lang="bg-BG" altLang="bg-BG"/>
          </a:p>
        </p:txBody>
      </p:sp>
      <p:sp>
        <p:nvSpPr>
          <p:cNvPr id="236546" name="Rectangle 2"/>
          <p:cNvSpPr>
            <a:spLocks noGrp="1" noChangeArrowheads="1"/>
          </p:cNvSpPr>
          <p:nvPr>
            <p:ph type="title"/>
          </p:nvPr>
        </p:nvSpPr>
        <p:spPr/>
        <p:txBody>
          <a:bodyPr/>
          <a:lstStyle/>
          <a:p>
            <a:pPr eaLnBrk="1" hangingPunct="1">
              <a:defRPr/>
            </a:pPr>
            <a:r>
              <a:rPr lang="bg-BG"/>
              <a:t>Патофизиология</a:t>
            </a:r>
          </a:p>
        </p:txBody>
      </p:sp>
      <p:sp>
        <p:nvSpPr>
          <p:cNvPr id="7172" name="Rectangle 3"/>
          <p:cNvSpPr>
            <a:spLocks noGrp="1" noChangeArrowheads="1"/>
          </p:cNvSpPr>
          <p:nvPr>
            <p:ph type="body" idx="1"/>
          </p:nvPr>
        </p:nvSpPr>
        <p:spPr>
          <a:xfrm>
            <a:off x="457200" y="1600200"/>
            <a:ext cx="8686800" cy="4525963"/>
          </a:xfrm>
        </p:spPr>
        <p:txBody>
          <a:bodyPr/>
          <a:lstStyle/>
          <a:p>
            <a:pPr eaLnBrk="1" hangingPunct="1"/>
            <a:r>
              <a:rPr lang="bg-BG" altLang="bg-BG" sz="2400" dirty="0"/>
              <a:t>Обструктивен:</a:t>
            </a:r>
          </a:p>
          <a:p>
            <a:pPr lvl="1" eaLnBrk="1" hangingPunct="1"/>
            <a:r>
              <a:rPr lang="bg-BG" altLang="bg-BG" sz="2400" dirty="0"/>
              <a:t>Тампонада на сърцето</a:t>
            </a:r>
          </a:p>
          <a:p>
            <a:pPr lvl="1" eaLnBrk="1" hangingPunct="1"/>
            <a:r>
              <a:rPr lang="bg-BG" altLang="bg-BG" sz="2400" dirty="0"/>
              <a:t>Вентилен пневмоторакс</a:t>
            </a:r>
          </a:p>
          <a:p>
            <a:pPr lvl="1" eaLnBrk="1" hangingPunct="1"/>
            <a:r>
              <a:rPr lang="bg-BG" altLang="bg-BG" sz="2400" dirty="0"/>
              <a:t>Мастна или въздушна емболия</a:t>
            </a:r>
          </a:p>
          <a:p>
            <a:pPr lvl="1" eaLnBrk="1" hangingPunct="1"/>
            <a:r>
              <a:rPr lang="bg-BG" altLang="bg-BG" sz="2400" dirty="0"/>
              <a:t>Белодробна емболия като късно усложнение</a:t>
            </a:r>
            <a:endParaRPr lang="en-US" altLang="bg-BG" sz="2400" dirty="0"/>
          </a:p>
          <a:p>
            <a:pPr eaLnBrk="1" hangingPunct="1"/>
            <a:r>
              <a:rPr lang="bg-BG" altLang="bg-BG" sz="2400" dirty="0"/>
              <a:t>Септичен шок – като късно усложнение на патологичен отговор на инфекция, придобита във връзка с травмата.</a:t>
            </a:r>
          </a:p>
        </p:txBody>
      </p:sp>
    </p:spTree>
    <p:extLst>
      <p:ext uri="{BB962C8B-B14F-4D97-AF65-F5344CB8AC3E}">
        <p14:creationId xmlns:p14="http://schemas.microsoft.com/office/powerpoint/2010/main" val="3283918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AF3310E-2BBC-41BE-AD20-AF9A550CDF47}" type="slidenum">
              <a:rPr lang="bg-BG" altLang="bg-BG" smtClean="0"/>
              <a:pPr eaLnBrk="1" hangingPunct="1"/>
              <a:t>12</a:t>
            </a:fld>
            <a:endParaRPr lang="bg-BG" altLang="bg-BG"/>
          </a:p>
        </p:txBody>
      </p:sp>
      <p:sp>
        <p:nvSpPr>
          <p:cNvPr id="161794" name="Rectangle 2"/>
          <p:cNvSpPr>
            <a:spLocks noGrp="1" noChangeArrowheads="1"/>
          </p:cNvSpPr>
          <p:nvPr>
            <p:ph type="title"/>
          </p:nvPr>
        </p:nvSpPr>
        <p:spPr/>
        <p:txBody>
          <a:bodyPr/>
          <a:lstStyle/>
          <a:p>
            <a:pPr eaLnBrk="1" hangingPunct="1">
              <a:defRPr/>
            </a:pPr>
            <a:r>
              <a:rPr lang="bg-BG" dirty="0"/>
              <a:t>Фази на травматичния шок</a:t>
            </a:r>
          </a:p>
        </p:txBody>
      </p:sp>
      <p:sp>
        <p:nvSpPr>
          <p:cNvPr id="8196" name="Rectangle 3"/>
          <p:cNvSpPr>
            <a:spLocks noGrp="1" noChangeArrowheads="1"/>
          </p:cNvSpPr>
          <p:nvPr>
            <p:ph type="body" idx="1"/>
          </p:nvPr>
        </p:nvSpPr>
        <p:spPr/>
        <p:txBody>
          <a:bodyPr/>
          <a:lstStyle/>
          <a:p>
            <a:pPr eaLnBrk="1" hangingPunct="1"/>
            <a:r>
              <a:rPr lang="bg-BG" altLang="bg-BG" sz="2400" dirty="0"/>
              <a:t>Фаза на компенсация</a:t>
            </a:r>
          </a:p>
          <a:p>
            <a:pPr eaLnBrk="1" hangingPunct="1"/>
            <a:r>
              <a:rPr lang="bg-BG" altLang="bg-BG" sz="2400" dirty="0"/>
              <a:t>Фаза на декомпенсация</a:t>
            </a:r>
          </a:p>
          <a:p>
            <a:pPr eaLnBrk="1" hangingPunct="1"/>
            <a:r>
              <a:rPr lang="bg-BG" altLang="bg-BG" sz="2400" dirty="0"/>
              <a:t>Фаза на подостър необратим шок</a:t>
            </a:r>
          </a:p>
          <a:p>
            <a:pPr eaLnBrk="1" hangingPunct="1"/>
            <a:r>
              <a:rPr lang="bg-BG" altLang="bg-BG" sz="2400" dirty="0"/>
              <a:t>Фаза на остър необратим шок</a:t>
            </a:r>
            <a:endParaRPr lang="en-US" altLang="bg-BG" sz="2400" dirty="0"/>
          </a:p>
        </p:txBody>
      </p:sp>
    </p:spTree>
    <p:extLst>
      <p:ext uri="{BB962C8B-B14F-4D97-AF65-F5344CB8AC3E}">
        <p14:creationId xmlns:p14="http://schemas.microsoft.com/office/powerpoint/2010/main" val="1917882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22952"/>
            <a:ext cx="9144000" cy="1143000"/>
          </a:xfrm>
        </p:spPr>
        <p:txBody>
          <a:bodyPr/>
          <a:lstStyle/>
          <a:p>
            <a:pPr eaLnBrk="1" hangingPunct="1">
              <a:defRPr/>
            </a:pPr>
            <a:r>
              <a:rPr lang="bg-BG" dirty="0"/>
              <a:t>Терапевтични насоки</a:t>
            </a:r>
          </a:p>
        </p:txBody>
      </p:sp>
      <p:sp>
        <p:nvSpPr>
          <p:cNvPr id="38915" name="Rectangle 3"/>
          <p:cNvSpPr>
            <a:spLocks noGrp="1" noChangeArrowheads="1"/>
          </p:cNvSpPr>
          <p:nvPr>
            <p:ph type="body" idx="1"/>
          </p:nvPr>
        </p:nvSpPr>
        <p:spPr>
          <a:xfrm>
            <a:off x="990600" y="1600200"/>
            <a:ext cx="8153400" cy="4724400"/>
          </a:xfrm>
        </p:spPr>
        <p:txBody>
          <a:bodyPr/>
          <a:lstStyle/>
          <a:p>
            <a:pPr eaLnBrk="1" hangingPunct="1">
              <a:lnSpc>
                <a:spcPct val="130000"/>
              </a:lnSpc>
            </a:pPr>
            <a:r>
              <a:rPr lang="en-US" altLang="bg-BG" sz="2400" dirty="0"/>
              <a:t>DO</a:t>
            </a:r>
            <a:r>
              <a:rPr lang="en-US" altLang="bg-BG" sz="2400" baseline="-25000" dirty="0"/>
              <a:t>2</a:t>
            </a:r>
            <a:r>
              <a:rPr lang="en-US" altLang="bg-BG" sz="2400" dirty="0"/>
              <a:t> = CO x CaCO</a:t>
            </a:r>
            <a:r>
              <a:rPr lang="en-US" altLang="bg-BG" sz="2400" baseline="-25000" dirty="0"/>
              <a:t>2</a:t>
            </a:r>
            <a:r>
              <a:rPr lang="en-US" altLang="bg-BG" sz="2400" dirty="0"/>
              <a:t> x 10</a:t>
            </a:r>
            <a:r>
              <a:rPr lang="bg-BG" altLang="bg-BG" sz="2400" dirty="0"/>
              <a:t> </a:t>
            </a:r>
            <a:r>
              <a:rPr lang="en-US" altLang="bg-BG" sz="2400" dirty="0"/>
              <a:t>=</a:t>
            </a:r>
            <a:r>
              <a:rPr lang="bg-BG" altLang="bg-BG" sz="2400" dirty="0"/>
              <a:t> </a:t>
            </a:r>
            <a:r>
              <a:rPr lang="en-US" altLang="bg-BG" sz="2400" dirty="0"/>
              <a:t>640</a:t>
            </a:r>
            <a:r>
              <a:rPr lang="bg-BG" altLang="bg-BG" sz="2400" dirty="0"/>
              <a:t> </a:t>
            </a:r>
            <a:r>
              <a:rPr lang="en-US" altLang="bg-BG" sz="2400" dirty="0"/>
              <a:t>–</a:t>
            </a:r>
            <a:r>
              <a:rPr lang="bg-BG" altLang="bg-BG" sz="2400" dirty="0"/>
              <a:t> </a:t>
            </a:r>
            <a:r>
              <a:rPr lang="en-US" altLang="bg-BG" sz="2400" dirty="0"/>
              <a:t>1200 ml O</a:t>
            </a:r>
            <a:r>
              <a:rPr lang="en-US" altLang="bg-BG" sz="2400" baseline="-25000" dirty="0"/>
              <a:t>2</a:t>
            </a:r>
            <a:r>
              <a:rPr lang="en-US" altLang="bg-BG" sz="2400" dirty="0"/>
              <a:t>/min</a:t>
            </a:r>
          </a:p>
          <a:p>
            <a:pPr eaLnBrk="1" hangingPunct="1">
              <a:lnSpc>
                <a:spcPct val="130000"/>
              </a:lnSpc>
            </a:pPr>
            <a:r>
              <a:rPr lang="en-US" altLang="bg-BG" sz="2400" dirty="0"/>
              <a:t>VO</a:t>
            </a:r>
            <a:r>
              <a:rPr lang="en-US" altLang="bg-BG" sz="2400" baseline="-25000" dirty="0"/>
              <a:t>2</a:t>
            </a:r>
            <a:r>
              <a:rPr lang="en-US" altLang="bg-BG" sz="2400" dirty="0"/>
              <a:t> = CO x (CaO</a:t>
            </a:r>
            <a:r>
              <a:rPr lang="en-US" altLang="bg-BG" sz="2400" baseline="-25000" dirty="0"/>
              <a:t>2</a:t>
            </a:r>
            <a:r>
              <a:rPr lang="en-US" altLang="bg-BG" sz="2400" dirty="0"/>
              <a:t> – CvO</a:t>
            </a:r>
            <a:r>
              <a:rPr lang="en-US" altLang="bg-BG" sz="2400" baseline="-25000" dirty="0"/>
              <a:t>2</a:t>
            </a:r>
            <a:r>
              <a:rPr lang="en-US" altLang="bg-BG" sz="2400" dirty="0"/>
              <a:t>)</a:t>
            </a:r>
            <a:r>
              <a:rPr lang="bg-BG" altLang="bg-BG" sz="2400" dirty="0"/>
              <a:t> </a:t>
            </a:r>
            <a:r>
              <a:rPr lang="en-US" altLang="bg-BG" sz="2400" dirty="0"/>
              <a:t>x</a:t>
            </a:r>
            <a:r>
              <a:rPr lang="bg-BG" altLang="bg-BG" sz="2400" dirty="0"/>
              <a:t> </a:t>
            </a:r>
            <a:r>
              <a:rPr lang="en-US" altLang="bg-BG" sz="2400" dirty="0"/>
              <a:t>10</a:t>
            </a:r>
            <a:r>
              <a:rPr lang="bg-BG" altLang="bg-BG" sz="2400" dirty="0"/>
              <a:t> </a:t>
            </a:r>
            <a:r>
              <a:rPr lang="en-US" altLang="bg-BG" sz="2400" dirty="0"/>
              <a:t>=</a:t>
            </a:r>
            <a:r>
              <a:rPr lang="bg-BG" altLang="bg-BG" sz="2400" dirty="0"/>
              <a:t> </a:t>
            </a:r>
            <a:r>
              <a:rPr lang="en-US" altLang="bg-BG" sz="2400" dirty="0"/>
              <a:t>180 – 280 ml O</a:t>
            </a:r>
            <a:r>
              <a:rPr lang="en-US" altLang="bg-BG" sz="2400" baseline="-25000" dirty="0"/>
              <a:t>2</a:t>
            </a:r>
            <a:r>
              <a:rPr lang="en-US" altLang="bg-BG" sz="2400" dirty="0"/>
              <a:t>/min</a:t>
            </a:r>
          </a:p>
          <a:p>
            <a:pPr eaLnBrk="1" hangingPunct="1">
              <a:lnSpc>
                <a:spcPct val="130000"/>
              </a:lnSpc>
            </a:pPr>
            <a:r>
              <a:rPr lang="en-US" altLang="bg-BG" sz="2400" dirty="0"/>
              <a:t>CI = HR x SV / </a:t>
            </a:r>
            <a:r>
              <a:rPr lang="bg-BG" altLang="bg-BG" sz="2400" dirty="0"/>
              <a:t>телесна площ  </a:t>
            </a:r>
            <a:r>
              <a:rPr lang="en-US" altLang="bg-BG" sz="2400" dirty="0"/>
              <a:t>=</a:t>
            </a:r>
            <a:r>
              <a:rPr lang="bg-BG" altLang="bg-BG" sz="2400" dirty="0"/>
              <a:t> </a:t>
            </a:r>
            <a:r>
              <a:rPr lang="en-US" altLang="bg-BG" sz="2400" dirty="0"/>
              <a:t>2.8 – 4.2 l/min/m</a:t>
            </a:r>
            <a:r>
              <a:rPr lang="en-US" altLang="bg-BG" sz="2400" baseline="30000" dirty="0"/>
              <a:t>2</a:t>
            </a:r>
          </a:p>
          <a:p>
            <a:pPr eaLnBrk="1" hangingPunct="1">
              <a:lnSpc>
                <a:spcPct val="130000"/>
              </a:lnSpc>
            </a:pPr>
            <a:r>
              <a:rPr lang="en-US" altLang="bg-BG" sz="2400" dirty="0"/>
              <a:t>CaO</a:t>
            </a:r>
            <a:r>
              <a:rPr lang="en-US" altLang="bg-BG" sz="2400" baseline="-25000" dirty="0"/>
              <a:t>2</a:t>
            </a:r>
            <a:r>
              <a:rPr lang="en-US" altLang="bg-BG" sz="2400" dirty="0"/>
              <a:t> = (1.34</a:t>
            </a:r>
            <a:r>
              <a:rPr lang="bg-BG" altLang="bg-BG" sz="2400" dirty="0"/>
              <a:t> </a:t>
            </a:r>
            <a:r>
              <a:rPr lang="en-US" altLang="bg-BG" sz="2400" dirty="0"/>
              <a:t>x</a:t>
            </a:r>
            <a:r>
              <a:rPr lang="bg-BG" altLang="bg-BG" sz="2400" dirty="0"/>
              <a:t> </a:t>
            </a:r>
            <a:r>
              <a:rPr lang="en-US" altLang="bg-BG" sz="2400" dirty="0" err="1"/>
              <a:t>Hb</a:t>
            </a:r>
            <a:r>
              <a:rPr lang="bg-BG" altLang="bg-BG" sz="2400" dirty="0"/>
              <a:t> </a:t>
            </a:r>
            <a:r>
              <a:rPr lang="en-US" altLang="bg-BG" sz="2400" dirty="0"/>
              <a:t>x</a:t>
            </a:r>
            <a:r>
              <a:rPr lang="bg-BG" altLang="bg-BG" sz="2400" dirty="0"/>
              <a:t> </a:t>
            </a:r>
            <a:r>
              <a:rPr lang="en-US" altLang="bg-BG" sz="2400" dirty="0"/>
              <a:t>SaO</a:t>
            </a:r>
            <a:r>
              <a:rPr lang="en-US" altLang="bg-BG" sz="2400" baseline="-25000" dirty="0"/>
              <a:t>2</a:t>
            </a:r>
            <a:r>
              <a:rPr lang="en-US" altLang="bg-BG" sz="2400" dirty="0"/>
              <a:t>) + (PaO</a:t>
            </a:r>
            <a:r>
              <a:rPr lang="en-US" altLang="bg-BG" sz="2400" baseline="-25000" dirty="0"/>
              <a:t>2</a:t>
            </a:r>
            <a:r>
              <a:rPr lang="en-US" altLang="bg-BG" sz="2400" dirty="0"/>
              <a:t> x 0.0031) </a:t>
            </a:r>
            <a:r>
              <a:rPr lang="bg-BG" altLang="bg-BG" sz="2400" dirty="0"/>
              <a:t>= 19 </a:t>
            </a:r>
            <a:r>
              <a:rPr lang="en-US" altLang="bg-BG" sz="2400" dirty="0" err="1"/>
              <a:t>vol</a:t>
            </a:r>
            <a:r>
              <a:rPr lang="bg-BG" altLang="bg-BG" sz="2400" dirty="0"/>
              <a:t>%</a:t>
            </a:r>
            <a:endParaRPr lang="en-US" altLang="bg-BG" sz="2400" dirty="0"/>
          </a:p>
          <a:p>
            <a:pPr eaLnBrk="1" hangingPunct="1">
              <a:lnSpc>
                <a:spcPct val="130000"/>
              </a:lnSpc>
            </a:pPr>
            <a:r>
              <a:rPr lang="en-US" altLang="bg-BG" sz="2400" dirty="0"/>
              <a:t>CvO</a:t>
            </a:r>
            <a:r>
              <a:rPr lang="en-US" altLang="bg-BG" sz="2400" baseline="-25000" dirty="0"/>
              <a:t>2 </a:t>
            </a:r>
            <a:r>
              <a:rPr lang="en-US" altLang="bg-BG" sz="2400" dirty="0"/>
              <a:t>= (1.34</a:t>
            </a:r>
            <a:r>
              <a:rPr lang="bg-BG" altLang="bg-BG" sz="2400" dirty="0"/>
              <a:t> </a:t>
            </a:r>
            <a:r>
              <a:rPr lang="en-US" altLang="bg-BG" sz="2400" dirty="0"/>
              <a:t>x</a:t>
            </a:r>
            <a:r>
              <a:rPr lang="bg-BG" altLang="bg-BG" sz="2400" dirty="0"/>
              <a:t> </a:t>
            </a:r>
            <a:r>
              <a:rPr lang="en-US" altLang="bg-BG" sz="2400" dirty="0" err="1"/>
              <a:t>Hb</a:t>
            </a:r>
            <a:r>
              <a:rPr lang="bg-BG" altLang="bg-BG" sz="2400" dirty="0"/>
              <a:t> </a:t>
            </a:r>
            <a:r>
              <a:rPr lang="en-US" altLang="bg-BG" sz="2400" dirty="0"/>
              <a:t>x</a:t>
            </a:r>
            <a:r>
              <a:rPr lang="bg-BG" altLang="bg-BG" sz="2400" dirty="0"/>
              <a:t> </a:t>
            </a:r>
            <a:r>
              <a:rPr lang="en-US" altLang="bg-BG" sz="2400" dirty="0"/>
              <a:t>SvO</a:t>
            </a:r>
            <a:r>
              <a:rPr lang="en-US" altLang="bg-BG" sz="2400" baseline="-25000" dirty="0"/>
              <a:t>2</a:t>
            </a:r>
            <a:r>
              <a:rPr lang="en-US" altLang="bg-BG" sz="2400" dirty="0"/>
              <a:t>) + (PvO</a:t>
            </a:r>
            <a:r>
              <a:rPr lang="en-US" altLang="bg-BG" sz="2400" baseline="-25000" dirty="0"/>
              <a:t>2</a:t>
            </a:r>
            <a:r>
              <a:rPr lang="en-US" altLang="bg-BG" sz="2400" dirty="0"/>
              <a:t> x 0.0031) = 14 </a:t>
            </a:r>
            <a:r>
              <a:rPr lang="en-US" altLang="bg-BG" sz="2400" dirty="0" err="1"/>
              <a:t>vol</a:t>
            </a:r>
            <a:r>
              <a:rPr lang="en-US" altLang="bg-BG" sz="2400" dirty="0"/>
              <a:t>%</a:t>
            </a:r>
            <a:endParaRPr lang="bg-BG" altLang="bg-BG" sz="2400" dirty="0"/>
          </a:p>
          <a:p>
            <a:pPr eaLnBrk="1" hangingPunct="1">
              <a:lnSpc>
                <a:spcPct val="130000"/>
              </a:lnSpc>
            </a:pPr>
            <a:r>
              <a:rPr lang="en-US" altLang="bg-BG" sz="2400" dirty="0"/>
              <a:t>AvDO</a:t>
            </a:r>
            <a:r>
              <a:rPr lang="en-US" altLang="bg-BG" sz="2400" baseline="-25000" dirty="0"/>
              <a:t>2</a:t>
            </a:r>
            <a:r>
              <a:rPr lang="en-US" altLang="bg-BG" sz="2400" dirty="0"/>
              <a:t> = CaO</a:t>
            </a:r>
            <a:r>
              <a:rPr lang="en-US" altLang="bg-BG" sz="2400" baseline="-25000" dirty="0"/>
              <a:t>2</a:t>
            </a:r>
            <a:r>
              <a:rPr lang="en-US" altLang="bg-BG" sz="2400" dirty="0"/>
              <a:t> – CvO</a:t>
            </a:r>
            <a:r>
              <a:rPr lang="en-US" altLang="bg-BG" sz="2400" baseline="-25000" dirty="0"/>
              <a:t>2</a:t>
            </a:r>
            <a:r>
              <a:rPr lang="bg-BG" altLang="bg-BG" sz="2400" baseline="-25000" dirty="0"/>
              <a:t> </a:t>
            </a:r>
            <a:r>
              <a:rPr lang="bg-BG" altLang="bg-BG" sz="2400" dirty="0"/>
              <a:t>= </a:t>
            </a:r>
            <a:r>
              <a:rPr lang="en-US" altLang="bg-BG" sz="2400" dirty="0"/>
              <a:t>3 – 5 </a:t>
            </a:r>
            <a:r>
              <a:rPr lang="en-US" altLang="bg-BG" sz="2400" dirty="0" err="1"/>
              <a:t>vol</a:t>
            </a:r>
            <a:r>
              <a:rPr lang="en-US" altLang="bg-BG" sz="2400" dirty="0"/>
              <a:t> </a:t>
            </a:r>
            <a:r>
              <a:rPr lang="bg-BG" altLang="bg-BG" sz="2400" dirty="0"/>
              <a:t>%</a:t>
            </a:r>
            <a:endParaRPr lang="en-US" altLang="bg-BG" sz="2400" dirty="0"/>
          </a:p>
          <a:p>
            <a:pPr eaLnBrk="1" hangingPunct="1">
              <a:lnSpc>
                <a:spcPct val="130000"/>
              </a:lnSpc>
            </a:pPr>
            <a:r>
              <a:rPr lang="en-US" altLang="bg-BG" sz="2400" dirty="0"/>
              <a:t>O</a:t>
            </a:r>
            <a:r>
              <a:rPr lang="en-US" altLang="bg-BG" sz="2400" baseline="-25000" dirty="0"/>
              <a:t>2</a:t>
            </a:r>
            <a:r>
              <a:rPr lang="en-US" altLang="bg-BG" sz="2400" dirty="0"/>
              <a:t>ER = VO</a:t>
            </a:r>
            <a:r>
              <a:rPr lang="en-US" altLang="bg-BG" sz="2400" baseline="-25000" dirty="0"/>
              <a:t>2</a:t>
            </a:r>
            <a:r>
              <a:rPr lang="en-US" altLang="bg-BG" sz="2400" dirty="0"/>
              <a:t> / DO</a:t>
            </a:r>
            <a:r>
              <a:rPr lang="en-US" altLang="bg-BG" sz="2400" baseline="-25000" dirty="0"/>
              <a:t>2</a:t>
            </a:r>
            <a:r>
              <a:rPr lang="en-US" altLang="bg-BG" sz="2400" dirty="0"/>
              <a:t> </a:t>
            </a:r>
            <a:r>
              <a:rPr lang="bg-BG" altLang="bg-BG" sz="2400" dirty="0"/>
              <a:t>= </a:t>
            </a:r>
            <a:r>
              <a:rPr lang="en-US" altLang="bg-BG" sz="2400" dirty="0"/>
              <a:t>22 – 30 %</a:t>
            </a:r>
            <a:endParaRPr lang="bg-BG" altLang="bg-BG" sz="2400" baseline="-25000" dirty="0">
              <a:solidFill>
                <a:srgbClr val="FF0000"/>
              </a:solidFill>
            </a:endParaRPr>
          </a:p>
        </p:txBody>
      </p:sp>
    </p:spTree>
    <p:extLst>
      <p:ext uri="{BB962C8B-B14F-4D97-AF65-F5344CB8AC3E}">
        <p14:creationId xmlns:p14="http://schemas.microsoft.com/office/powerpoint/2010/main" val="7593217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90599" y="2151797"/>
            <a:ext cx="6553201" cy="3886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6" name="TextBox 5"/>
          <p:cNvSpPr txBox="1"/>
          <p:nvPr/>
        </p:nvSpPr>
        <p:spPr>
          <a:xfrm>
            <a:off x="3810000" y="6248400"/>
            <a:ext cx="564578" cy="369332"/>
          </a:xfrm>
          <a:prstGeom prst="rect">
            <a:avLst/>
          </a:prstGeom>
          <a:noFill/>
        </p:spPr>
        <p:txBody>
          <a:bodyPr wrap="none" rtlCol="0">
            <a:spAutoFit/>
          </a:bodyPr>
          <a:lstStyle/>
          <a:p>
            <a:r>
              <a:rPr lang="en-US" b="1" dirty="0"/>
              <a:t>DO</a:t>
            </a:r>
            <a:r>
              <a:rPr lang="en-US" b="1" baseline="-25000" dirty="0"/>
              <a:t>2</a:t>
            </a:r>
            <a:endParaRPr lang="bg-BG" b="1" baseline="-25000" dirty="0"/>
          </a:p>
        </p:txBody>
      </p:sp>
      <p:sp>
        <p:nvSpPr>
          <p:cNvPr id="7" name="TextBox 6"/>
          <p:cNvSpPr txBox="1"/>
          <p:nvPr/>
        </p:nvSpPr>
        <p:spPr>
          <a:xfrm>
            <a:off x="228600" y="3910231"/>
            <a:ext cx="550472" cy="369332"/>
          </a:xfrm>
          <a:prstGeom prst="rect">
            <a:avLst/>
          </a:prstGeom>
          <a:noFill/>
        </p:spPr>
        <p:txBody>
          <a:bodyPr wrap="none" rtlCol="0">
            <a:spAutoFit/>
          </a:bodyPr>
          <a:lstStyle/>
          <a:p>
            <a:r>
              <a:rPr lang="en-US" b="1" dirty="0"/>
              <a:t>VO</a:t>
            </a:r>
            <a:r>
              <a:rPr lang="en-US" b="1" baseline="-25000" dirty="0"/>
              <a:t>2</a:t>
            </a:r>
            <a:endParaRPr lang="bg-BG" b="1" baseline="-25000" dirty="0"/>
          </a:p>
        </p:txBody>
      </p:sp>
      <p:cxnSp>
        <p:nvCxnSpPr>
          <p:cNvPr id="9" name="Straight Connector 8"/>
          <p:cNvCxnSpPr/>
          <p:nvPr/>
        </p:nvCxnSpPr>
        <p:spPr>
          <a:xfrm flipV="1">
            <a:off x="990600" y="4191000"/>
            <a:ext cx="838200" cy="1846997"/>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828800" y="4191000"/>
            <a:ext cx="5638800"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990600" y="4191000"/>
            <a:ext cx="1905000" cy="1846997"/>
          </a:xfrm>
          <a:prstGeom prst="line">
            <a:avLst/>
          </a:prstGeom>
          <a:ln w="2540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895600" y="4191000"/>
            <a:ext cx="4572000" cy="0"/>
          </a:xfrm>
          <a:prstGeom prst="line">
            <a:avLst/>
          </a:prstGeom>
          <a:ln w="2540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990600" y="4191000"/>
            <a:ext cx="2819400" cy="1846997"/>
          </a:xfrm>
          <a:prstGeom prst="line">
            <a:avLst/>
          </a:prstGeom>
          <a:ln w="254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3810000" y="4191001"/>
            <a:ext cx="3733800" cy="1"/>
          </a:xfrm>
          <a:prstGeom prst="line">
            <a:avLst/>
          </a:prstGeom>
          <a:ln w="254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3810000" y="3352800"/>
            <a:ext cx="1219200" cy="838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029200" y="3352800"/>
            <a:ext cx="2514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5220072" y="332656"/>
            <a:ext cx="3869649" cy="1569660"/>
          </a:xfrm>
          <a:prstGeom prst="rect">
            <a:avLst/>
          </a:prstGeom>
          <a:noFill/>
        </p:spPr>
        <p:txBody>
          <a:bodyPr wrap="none" rtlCol="0">
            <a:spAutoFit/>
          </a:bodyPr>
          <a:lstStyle/>
          <a:p>
            <a:pPr marL="342900" indent="-342900">
              <a:buAutoNum type="arabicPeriod"/>
            </a:pPr>
            <a:r>
              <a:rPr lang="bg-BG" sz="2400" dirty="0"/>
              <a:t>Здрави</a:t>
            </a:r>
          </a:p>
          <a:p>
            <a:pPr marL="342900" indent="-342900">
              <a:buAutoNum type="arabicPeriod"/>
            </a:pPr>
            <a:r>
              <a:rPr lang="bg-BG" sz="2400" dirty="0">
                <a:solidFill>
                  <a:srgbClr val="92D050"/>
                </a:solidFill>
              </a:rPr>
              <a:t>Помпена недостъчност</a:t>
            </a:r>
          </a:p>
          <a:p>
            <a:pPr marL="342900" indent="-342900">
              <a:buAutoNum type="arabicPeriod"/>
            </a:pPr>
            <a:r>
              <a:rPr lang="bg-BG" sz="2400" dirty="0">
                <a:solidFill>
                  <a:srgbClr val="FF0000"/>
                </a:solidFill>
              </a:rPr>
              <a:t>Анемия и ПН</a:t>
            </a:r>
          </a:p>
          <a:p>
            <a:pPr marL="342900" indent="-342900">
              <a:buAutoNum type="arabicPeriod"/>
            </a:pPr>
            <a:r>
              <a:rPr lang="bg-BG" sz="2400" dirty="0"/>
              <a:t>Анемия ПН и СМОН</a:t>
            </a:r>
          </a:p>
        </p:txBody>
      </p:sp>
      <p:sp>
        <p:nvSpPr>
          <p:cNvPr id="42" name="TextBox 41"/>
          <p:cNvSpPr txBox="1"/>
          <p:nvPr/>
        </p:nvSpPr>
        <p:spPr>
          <a:xfrm>
            <a:off x="1527114" y="3821668"/>
            <a:ext cx="301686" cy="369332"/>
          </a:xfrm>
          <a:prstGeom prst="rect">
            <a:avLst/>
          </a:prstGeom>
          <a:noFill/>
        </p:spPr>
        <p:txBody>
          <a:bodyPr wrap="none" rtlCol="0">
            <a:spAutoFit/>
          </a:bodyPr>
          <a:lstStyle/>
          <a:p>
            <a:r>
              <a:rPr lang="bg-BG" b="1" dirty="0"/>
              <a:t>1</a:t>
            </a:r>
          </a:p>
        </p:txBody>
      </p:sp>
      <p:sp>
        <p:nvSpPr>
          <p:cNvPr id="43" name="TextBox 42"/>
          <p:cNvSpPr txBox="1"/>
          <p:nvPr/>
        </p:nvSpPr>
        <p:spPr>
          <a:xfrm>
            <a:off x="2744757" y="3799217"/>
            <a:ext cx="301686" cy="369332"/>
          </a:xfrm>
          <a:prstGeom prst="rect">
            <a:avLst/>
          </a:prstGeom>
          <a:noFill/>
        </p:spPr>
        <p:txBody>
          <a:bodyPr wrap="none" rtlCol="0">
            <a:spAutoFit/>
          </a:bodyPr>
          <a:lstStyle/>
          <a:p>
            <a:r>
              <a:rPr lang="bg-BG" b="1" dirty="0">
                <a:solidFill>
                  <a:srgbClr val="92D050"/>
                </a:solidFill>
              </a:rPr>
              <a:t>2</a:t>
            </a:r>
          </a:p>
        </p:txBody>
      </p:sp>
      <p:sp>
        <p:nvSpPr>
          <p:cNvPr id="44" name="TextBox 43"/>
          <p:cNvSpPr txBox="1"/>
          <p:nvPr/>
        </p:nvSpPr>
        <p:spPr>
          <a:xfrm>
            <a:off x="4939054" y="2936691"/>
            <a:ext cx="301686" cy="369332"/>
          </a:xfrm>
          <a:prstGeom prst="rect">
            <a:avLst/>
          </a:prstGeom>
          <a:noFill/>
        </p:spPr>
        <p:txBody>
          <a:bodyPr wrap="none" rtlCol="0">
            <a:spAutoFit/>
          </a:bodyPr>
          <a:lstStyle/>
          <a:p>
            <a:r>
              <a:rPr lang="bg-BG" b="1" dirty="0"/>
              <a:t>4</a:t>
            </a:r>
          </a:p>
        </p:txBody>
      </p:sp>
      <p:sp>
        <p:nvSpPr>
          <p:cNvPr id="45" name="TextBox 44"/>
          <p:cNvSpPr txBox="1"/>
          <p:nvPr/>
        </p:nvSpPr>
        <p:spPr>
          <a:xfrm>
            <a:off x="3581102" y="3799217"/>
            <a:ext cx="301686" cy="369332"/>
          </a:xfrm>
          <a:prstGeom prst="rect">
            <a:avLst/>
          </a:prstGeom>
          <a:noFill/>
        </p:spPr>
        <p:txBody>
          <a:bodyPr wrap="none" rtlCol="0">
            <a:spAutoFit/>
          </a:bodyPr>
          <a:lstStyle/>
          <a:p>
            <a:r>
              <a:rPr lang="bg-BG" b="1" dirty="0">
                <a:solidFill>
                  <a:srgbClr val="FF0000"/>
                </a:solidFill>
              </a:rPr>
              <a:t>3</a:t>
            </a:r>
          </a:p>
        </p:txBody>
      </p:sp>
    </p:spTree>
    <p:extLst>
      <p:ext uri="{BB962C8B-B14F-4D97-AF65-F5344CB8AC3E}">
        <p14:creationId xmlns:p14="http://schemas.microsoft.com/office/powerpoint/2010/main" val="8425967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0" y="0"/>
            <a:ext cx="9137573" cy="1143000"/>
          </a:xfrm>
        </p:spPr>
        <p:txBody>
          <a:bodyPr/>
          <a:lstStyle/>
          <a:p>
            <a:pPr eaLnBrk="1" hangingPunct="1">
              <a:defRPr/>
            </a:pPr>
            <a:r>
              <a:rPr lang="bg-BG" dirty="0"/>
              <a:t>Изводи</a:t>
            </a:r>
          </a:p>
        </p:txBody>
      </p:sp>
      <p:sp>
        <p:nvSpPr>
          <p:cNvPr id="39939" name="Rectangle 3"/>
          <p:cNvSpPr>
            <a:spLocks noGrp="1" noChangeArrowheads="1"/>
          </p:cNvSpPr>
          <p:nvPr>
            <p:ph type="body" idx="1"/>
          </p:nvPr>
        </p:nvSpPr>
        <p:spPr>
          <a:xfrm>
            <a:off x="539552" y="1600200"/>
            <a:ext cx="8153400" cy="4572000"/>
          </a:xfrm>
        </p:spPr>
        <p:txBody>
          <a:bodyPr/>
          <a:lstStyle/>
          <a:p>
            <a:pPr algn="just" eaLnBrk="1" hangingPunct="1"/>
            <a:r>
              <a:rPr lang="bg-BG" altLang="bg-BG" sz="2400" dirty="0"/>
              <a:t>Доставката зависи от консумацията, </a:t>
            </a:r>
            <a:r>
              <a:rPr lang="bg-BG" altLang="bg-BG" sz="2400" u="sng" dirty="0"/>
              <a:t>като самата консумация е независима от кислородната доставка</a:t>
            </a:r>
            <a:r>
              <a:rPr lang="bg-BG" altLang="bg-BG" sz="2400" dirty="0"/>
              <a:t>.</a:t>
            </a:r>
          </a:p>
          <a:p>
            <a:pPr algn="just" eaLnBrk="1" hangingPunct="1"/>
            <a:r>
              <a:rPr lang="bg-BG" altLang="bg-BG" sz="2400" dirty="0"/>
              <a:t>Нашите цели са:</a:t>
            </a:r>
          </a:p>
          <a:p>
            <a:pPr lvl="1" algn="just" eaLnBrk="1" hangingPunct="1"/>
            <a:r>
              <a:rPr lang="bg-BG" altLang="bg-BG" sz="2400" dirty="0"/>
              <a:t>Да намалим кислородната консумация</a:t>
            </a:r>
            <a:r>
              <a:rPr lang="en-US" altLang="bg-BG" sz="2400" dirty="0"/>
              <a:t>?</a:t>
            </a:r>
            <a:endParaRPr lang="bg-BG" altLang="bg-BG" sz="2400" dirty="0"/>
          </a:p>
          <a:p>
            <a:pPr lvl="1" algn="just" eaLnBrk="1" hangingPunct="1"/>
            <a:r>
              <a:rPr lang="bg-BG" altLang="bg-BG" sz="2400" dirty="0"/>
              <a:t>Да увеличим кислородната доставка</a:t>
            </a:r>
            <a:r>
              <a:rPr lang="en-US" altLang="bg-BG" sz="2400" dirty="0"/>
              <a:t>?</a:t>
            </a:r>
            <a:endParaRPr lang="bg-BG" altLang="bg-BG" sz="2400" dirty="0"/>
          </a:p>
        </p:txBody>
      </p:sp>
    </p:spTree>
    <p:extLst>
      <p:ext uri="{BB962C8B-B14F-4D97-AF65-F5344CB8AC3E}">
        <p14:creationId xmlns:p14="http://schemas.microsoft.com/office/powerpoint/2010/main" val="17864755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8B813E1-AD9A-4EA7-A767-8E6FCC1D20FE}" type="slidenum">
              <a:rPr lang="bg-BG" altLang="bg-BG" smtClean="0"/>
              <a:pPr eaLnBrk="1" hangingPunct="1"/>
              <a:t>16</a:t>
            </a:fld>
            <a:endParaRPr lang="bg-BG" altLang="bg-BG"/>
          </a:p>
        </p:txBody>
      </p:sp>
      <p:sp>
        <p:nvSpPr>
          <p:cNvPr id="10243" name="Line 3"/>
          <p:cNvSpPr>
            <a:spLocks noChangeShapeType="1"/>
          </p:cNvSpPr>
          <p:nvPr/>
        </p:nvSpPr>
        <p:spPr bwMode="auto">
          <a:xfrm>
            <a:off x="642938" y="2571750"/>
            <a:ext cx="0" cy="3352800"/>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bg-BG"/>
          </a:p>
        </p:txBody>
      </p:sp>
      <p:sp>
        <p:nvSpPr>
          <p:cNvPr id="10244" name="Line 4"/>
          <p:cNvSpPr>
            <a:spLocks noChangeShapeType="1"/>
          </p:cNvSpPr>
          <p:nvPr/>
        </p:nvSpPr>
        <p:spPr bwMode="auto">
          <a:xfrm flipV="1">
            <a:off x="642938" y="3962400"/>
            <a:ext cx="7129462" cy="46038"/>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bg-BG"/>
          </a:p>
        </p:txBody>
      </p:sp>
      <p:sp>
        <p:nvSpPr>
          <p:cNvPr id="13321" name="Text Box 8"/>
          <p:cNvSpPr txBox="1">
            <a:spLocks noChangeArrowheads="1"/>
          </p:cNvSpPr>
          <p:nvPr/>
        </p:nvSpPr>
        <p:spPr bwMode="auto">
          <a:xfrm>
            <a:off x="928688" y="4537075"/>
            <a:ext cx="404812" cy="457200"/>
          </a:xfrm>
          <a:prstGeom prst="rect">
            <a:avLst/>
          </a:prstGeom>
          <a:noFill/>
          <a:ln w="9525">
            <a:noFill/>
            <a:miter lim="800000"/>
            <a:headEnd/>
            <a:tailEnd/>
          </a:ln>
        </p:spPr>
        <p:txBody>
          <a:bodyPr wrap="none">
            <a:spAutoFit/>
          </a:bodyPr>
          <a:lstStyle/>
          <a:p>
            <a:pPr eaLnBrk="0" hangingPunct="0">
              <a:defRPr/>
            </a:pPr>
            <a:r>
              <a:rPr lang="bg-BG" sz="2400" b="1">
                <a:latin typeface="+mj-lt"/>
              </a:rPr>
              <a:t>А</a:t>
            </a:r>
          </a:p>
        </p:txBody>
      </p:sp>
      <p:sp>
        <p:nvSpPr>
          <p:cNvPr id="13322" name="Text Box 9"/>
          <p:cNvSpPr txBox="1">
            <a:spLocks noChangeArrowheads="1"/>
          </p:cNvSpPr>
          <p:nvPr/>
        </p:nvSpPr>
        <p:spPr bwMode="auto">
          <a:xfrm>
            <a:off x="3500438" y="4038600"/>
            <a:ext cx="407987" cy="461963"/>
          </a:xfrm>
          <a:prstGeom prst="rect">
            <a:avLst/>
          </a:prstGeom>
          <a:noFill/>
          <a:ln w="9525">
            <a:noFill/>
            <a:miter lim="800000"/>
            <a:headEnd/>
            <a:tailEnd/>
          </a:ln>
        </p:spPr>
        <p:txBody>
          <a:bodyPr wrap="none">
            <a:spAutoFit/>
          </a:bodyPr>
          <a:lstStyle/>
          <a:p>
            <a:pPr eaLnBrk="0" hangingPunct="0">
              <a:defRPr/>
            </a:pPr>
            <a:r>
              <a:rPr lang="en-US" sz="2400" b="1" dirty="0">
                <a:solidFill>
                  <a:srgbClr val="FF0000"/>
                </a:solidFill>
                <a:latin typeface="+mj-lt"/>
              </a:rPr>
              <a:t>B</a:t>
            </a:r>
            <a:endParaRPr lang="bg-BG" sz="2400" b="1" dirty="0">
              <a:latin typeface="+mj-lt"/>
            </a:endParaRPr>
          </a:p>
        </p:txBody>
      </p:sp>
      <p:sp>
        <p:nvSpPr>
          <p:cNvPr id="13323" name="Text Box 10"/>
          <p:cNvSpPr txBox="1">
            <a:spLocks noChangeArrowheads="1"/>
          </p:cNvSpPr>
          <p:nvPr/>
        </p:nvSpPr>
        <p:spPr bwMode="auto">
          <a:xfrm>
            <a:off x="4786313" y="3400425"/>
            <a:ext cx="407987" cy="461963"/>
          </a:xfrm>
          <a:prstGeom prst="rect">
            <a:avLst/>
          </a:prstGeom>
          <a:noFill/>
          <a:ln w="9525">
            <a:noFill/>
            <a:miter lim="800000"/>
            <a:headEnd/>
            <a:tailEnd/>
          </a:ln>
        </p:spPr>
        <p:txBody>
          <a:bodyPr wrap="none">
            <a:spAutoFit/>
          </a:bodyPr>
          <a:lstStyle/>
          <a:p>
            <a:pPr eaLnBrk="0" hangingPunct="0">
              <a:defRPr/>
            </a:pPr>
            <a:r>
              <a:rPr lang="bg-BG" sz="2400" b="1">
                <a:solidFill>
                  <a:srgbClr val="00B050"/>
                </a:solidFill>
                <a:latin typeface="+mj-lt"/>
              </a:rPr>
              <a:t>C</a:t>
            </a:r>
          </a:p>
        </p:txBody>
      </p:sp>
      <p:sp>
        <p:nvSpPr>
          <p:cNvPr id="13324" name="Text Box 11"/>
          <p:cNvSpPr txBox="1">
            <a:spLocks noChangeArrowheads="1"/>
          </p:cNvSpPr>
          <p:nvPr/>
        </p:nvSpPr>
        <p:spPr bwMode="auto">
          <a:xfrm>
            <a:off x="4356100" y="5732463"/>
            <a:ext cx="390525" cy="463550"/>
          </a:xfrm>
          <a:prstGeom prst="rect">
            <a:avLst/>
          </a:prstGeom>
          <a:noFill/>
          <a:ln w="9525">
            <a:noFill/>
            <a:miter lim="800000"/>
            <a:headEnd/>
            <a:tailEnd/>
          </a:ln>
        </p:spPr>
        <p:txBody>
          <a:bodyPr wrap="none">
            <a:spAutoFit/>
          </a:bodyPr>
          <a:lstStyle/>
          <a:p>
            <a:pPr eaLnBrk="0" hangingPunct="0">
              <a:defRPr/>
            </a:pPr>
            <a:r>
              <a:rPr lang="bg-BG" sz="2400" b="1" dirty="0">
                <a:solidFill>
                  <a:srgbClr val="FFFF00"/>
                </a:solidFill>
                <a:latin typeface="+mj-lt"/>
              </a:rPr>
              <a:t>E</a:t>
            </a:r>
            <a:endParaRPr lang="bg-BG" sz="2400" b="1" dirty="0">
              <a:latin typeface="+mj-lt"/>
            </a:endParaRPr>
          </a:p>
        </p:txBody>
      </p:sp>
      <p:sp>
        <p:nvSpPr>
          <p:cNvPr id="13325" name="Text Box 12"/>
          <p:cNvSpPr txBox="1">
            <a:spLocks noChangeArrowheads="1"/>
          </p:cNvSpPr>
          <p:nvPr/>
        </p:nvSpPr>
        <p:spPr bwMode="auto">
          <a:xfrm>
            <a:off x="6461125" y="4689475"/>
            <a:ext cx="404813" cy="457200"/>
          </a:xfrm>
          <a:prstGeom prst="rect">
            <a:avLst/>
          </a:prstGeom>
          <a:noFill/>
          <a:ln w="9525">
            <a:noFill/>
            <a:miter lim="800000"/>
            <a:headEnd/>
            <a:tailEnd/>
          </a:ln>
        </p:spPr>
        <p:txBody>
          <a:bodyPr wrap="none">
            <a:spAutoFit/>
          </a:bodyPr>
          <a:lstStyle/>
          <a:p>
            <a:pPr eaLnBrk="0" hangingPunct="0">
              <a:defRPr/>
            </a:pPr>
            <a:r>
              <a:rPr lang="bg-BG" sz="2400" b="1">
                <a:solidFill>
                  <a:srgbClr val="0070C0"/>
                </a:solidFill>
                <a:latin typeface="+mj-lt"/>
              </a:rPr>
              <a:t>D</a:t>
            </a:r>
          </a:p>
        </p:txBody>
      </p:sp>
      <p:sp>
        <p:nvSpPr>
          <p:cNvPr id="13326" name="Text Box 13"/>
          <p:cNvSpPr txBox="1">
            <a:spLocks noChangeArrowheads="1"/>
          </p:cNvSpPr>
          <p:nvPr/>
        </p:nvSpPr>
        <p:spPr bwMode="auto">
          <a:xfrm>
            <a:off x="714375" y="3394075"/>
            <a:ext cx="2127250" cy="461963"/>
          </a:xfrm>
          <a:prstGeom prst="rect">
            <a:avLst/>
          </a:prstGeom>
          <a:noFill/>
          <a:ln w="9525">
            <a:noFill/>
            <a:miter lim="800000"/>
            <a:headEnd/>
            <a:tailEnd/>
          </a:ln>
        </p:spPr>
        <p:txBody>
          <a:bodyPr wrap="none">
            <a:spAutoFit/>
          </a:bodyPr>
          <a:lstStyle/>
          <a:p>
            <a:pPr eaLnBrk="0" hangingPunct="0">
              <a:defRPr/>
            </a:pPr>
            <a:r>
              <a:rPr lang="bg-BG" sz="2400" b="1">
                <a:latin typeface="+mj-lt"/>
              </a:rPr>
              <a:t>DO</a:t>
            </a:r>
            <a:r>
              <a:rPr lang="bg-BG" sz="2400" b="1" baseline="-25000">
                <a:latin typeface="+mj-lt"/>
              </a:rPr>
              <a:t>2</a:t>
            </a:r>
            <a:r>
              <a:rPr lang="en-US" sz="2400" b="1">
                <a:latin typeface="+mj-lt"/>
              </a:rPr>
              <a:t>/VO</a:t>
            </a:r>
            <a:r>
              <a:rPr lang="en-US" sz="2400" b="1" baseline="-25000">
                <a:latin typeface="+mj-lt"/>
              </a:rPr>
              <a:t>2 </a:t>
            </a:r>
            <a:r>
              <a:rPr lang="en-US" sz="2400" b="1">
                <a:latin typeface="+mj-lt"/>
              </a:rPr>
              <a:t>ratio</a:t>
            </a:r>
            <a:endParaRPr lang="bg-BG" sz="2400" b="1">
              <a:latin typeface="+mj-lt"/>
            </a:endParaRPr>
          </a:p>
        </p:txBody>
      </p:sp>
      <p:sp>
        <p:nvSpPr>
          <p:cNvPr id="13327" name="Text Box 14"/>
          <p:cNvSpPr txBox="1">
            <a:spLocks noChangeArrowheads="1"/>
          </p:cNvSpPr>
          <p:nvPr/>
        </p:nvSpPr>
        <p:spPr bwMode="auto">
          <a:xfrm>
            <a:off x="144463" y="3775075"/>
            <a:ext cx="355600" cy="461963"/>
          </a:xfrm>
          <a:prstGeom prst="rect">
            <a:avLst/>
          </a:prstGeom>
          <a:noFill/>
          <a:ln w="9525">
            <a:noFill/>
            <a:miter lim="800000"/>
            <a:headEnd/>
            <a:tailEnd/>
          </a:ln>
        </p:spPr>
        <p:txBody>
          <a:bodyPr wrap="none">
            <a:spAutoFit/>
          </a:bodyPr>
          <a:lstStyle/>
          <a:p>
            <a:pPr eaLnBrk="0" hangingPunct="0">
              <a:defRPr/>
            </a:pPr>
            <a:r>
              <a:rPr lang="bg-BG" sz="2400" b="1">
                <a:latin typeface="+mj-lt"/>
              </a:rPr>
              <a:t>1</a:t>
            </a:r>
          </a:p>
        </p:txBody>
      </p:sp>
      <p:sp>
        <p:nvSpPr>
          <p:cNvPr id="13328" name="Text Box 15"/>
          <p:cNvSpPr txBox="1">
            <a:spLocks noChangeArrowheads="1"/>
          </p:cNvSpPr>
          <p:nvPr/>
        </p:nvSpPr>
        <p:spPr bwMode="auto">
          <a:xfrm>
            <a:off x="0" y="4929188"/>
            <a:ext cx="620713" cy="461962"/>
          </a:xfrm>
          <a:prstGeom prst="rect">
            <a:avLst/>
          </a:prstGeom>
          <a:noFill/>
          <a:ln w="9525">
            <a:noFill/>
            <a:miter lim="800000"/>
            <a:headEnd/>
            <a:tailEnd/>
          </a:ln>
        </p:spPr>
        <p:txBody>
          <a:bodyPr wrap="none">
            <a:spAutoFit/>
          </a:bodyPr>
          <a:lstStyle/>
          <a:p>
            <a:pPr eaLnBrk="0" hangingPunct="0">
              <a:defRPr/>
            </a:pPr>
            <a:r>
              <a:rPr lang="bg-BG" sz="2400" b="1">
                <a:latin typeface="+mj-lt"/>
              </a:rPr>
              <a:t>&lt; 1</a:t>
            </a:r>
          </a:p>
        </p:txBody>
      </p:sp>
      <p:sp>
        <p:nvSpPr>
          <p:cNvPr id="13329" name="Text Box 16"/>
          <p:cNvSpPr txBox="1">
            <a:spLocks noChangeArrowheads="1"/>
          </p:cNvSpPr>
          <p:nvPr/>
        </p:nvSpPr>
        <p:spPr bwMode="auto">
          <a:xfrm>
            <a:off x="22225" y="2752725"/>
            <a:ext cx="620713" cy="461963"/>
          </a:xfrm>
          <a:prstGeom prst="rect">
            <a:avLst/>
          </a:prstGeom>
          <a:noFill/>
          <a:ln w="9525">
            <a:noFill/>
            <a:miter lim="800000"/>
            <a:headEnd/>
            <a:tailEnd/>
          </a:ln>
        </p:spPr>
        <p:txBody>
          <a:bodyPr wrap="none">
            <a:spAutoFit/>
          </a:bodyPr>
          <a:lstStyle/>
          <a:p>
            <a:pPr eaLnBrk="0" hangingPunct="0">
              <a:defRPr/>
            </a:pPr>
            <a:r>
              <a:rPr lang="bg-BG" sz="2400" b="1" dirty="0">
                <a:latin typeface="+mj-lt"/>
              </a:rPr>
              <a:t>&gt; 1</a:t>
            </a:r>
          </a:p>
        </p:txBody>
      </p:sp>
      <p:sp>
        <p:nvSpPr>
          <p:cNvPr id="10254" name="Freeform 19"/>
          <p:cNvSpPr>
            <a:spLocks noChangeArrowheads="1"/>
          </p:cNvSpPr>
          <p:nvPr/>
        </p:nvSpPr>
        <p:spPr bwMode="auto">
          <a:xfrm>
            <a:off x="3286125" y="3278188"/>
            <a:ext cx="2500313" cy="1436687"/>
          </a:xfrm>
          <a:custGeom>
            <a:avLst/>
            <a:gdLst>
              <a:gd name="T0" fmla="*/ 0 w 2514600"/>
              <a:gd name="T1" fmla="*/ 1172805 h 1436077"/>
              <a:gd name="T2" fmla="*/ 573721 w 2514600"/>
              <a:gd name="T3" fmla="*/ 1260766 h 1436077"/>
              <a:gd name="T4" fmla="*/ 1547308 w 2514600"/>
              <a:gd name="T5" fmla="*/ 117281 h 1436077"/>
              <a:gd name="T6" fmla="*/ 2486124 w 2514600"/>
              <a:gd name="T7" fmla="*/ 557083 h 1436077"/>
              <a:gd name="T8" fmla="*/ 0 60000 65536"/>
              <a:gd name="T9" fmla="*/ 0 60000 65536"/>
              <a:gd name="T10" fmla="*/ 0 60000 65536"/>
              <a:gd name="T11" fmla="*/ 0 60000 65536"/>
              <a:gd name="T12" fmla="*/ 0 w 2514600"/>
              <a:gd name="T13" fmla="*/ 0 h 1436077"/>
              <a:gd name="T14" fmla="*/ 2514600 w 2514600"/>
              <a:gd name="T15" fmla="*/ 1436077 h 1436077"/>
            </a:gdLst>
            <a:ahLst/>
            <a:cxnLst>
              <a:cxn ang="T8">
                <a:pos x="T0" y="T1"/>
              </a:cxn>
              <a:cxn ang="T9">
                <a:pos x="T2" y="T3"/>
              </a:cxn>
              <a:cxn ang="T10">
                <a:pos x="T4" y="T5"/>
              </a:cxn>
              <a:cxn ang="T11">
                <a:pos x="T6" y="T7"/>
              </a:cxn>
            </a:cxnLst>
            <a:rect l="T12" t="T13" r="T14" b="T15"/>
            <a:pathLst>
              <a:path w="2514600" h="1436077">
                <a:moveTo>
                  <a:pt x="0" y="1172307"/>
                </a:moveTo>
                <a:cubicBezTo>
                  <a:pt x="159727" y="1304192"/>
                  <a:pt x="319454" y="1436077"/>
                  <a:pt x="580292" y="1260231"/>
                </a:cubicBezTo>
                <a:cubicBezTo>
                  <a:pt x="841130" y="1084385"/>
                  <a:pt x="1242646" y="234462"/>
                  <a:pt x="1565031" y="117231"/>
                </a:cubicBezTo>
                <a:cubicBezTo>
                  <a:pt x="1887416" y="0"/>
                  <a:pt x="2201008" y="278423"/>
                  <a:pt x="2514600" y="556846"/>
                </a:cubicBezTo>
              </a:path>
            </a:pathLst>
          </a:custGeom>
          <a:solidFill>
            <a:schemeClr val="accent1">
              <a:alpha val="0"/>
            </a:schemeClr>
          </a:solidFill>
          <a:ln w="63500" algn="ctr">
            <a:solidFill>
              <a:schemeClr val="tx1"/>
            </a:solidFill>
            <a:round/>
            <a:headEnd type="none" w="sm" len="sm"/>
            <a:tailEnd type="none" w="sm" len="sm"/>
          </a:ln>
        </p:spPr>
        <p:txBody>
          <a:bodyPr/>
          <a:lstStyle/>
          <a:p>
            <a:endParaRPr lang="bg-BG"/>
          </a:p>
        </p:txBody>
      </p:sp>
      <p:sp>
        <p:nvSpPr>
          <p:cNvPr id="10255" name="Freeform 20"/>
          <p:cNvSpPr>
            <a:spLocks noChangeArrowheads="1"/>
          </p:cNvSpPr>
          <p:nvPr/>
        </p:nvSpPr>
        <p:spPr bwMode="auto">
          <a:xfrm>
            <a:off x="3571875" y="4330700"/>
            <a:ext cx="2962275" cy="741363"/>
          </a:xfrm>
          <a:custGeom>
            <a:avLst/>
            <a:gdLst>
              <a:gd name="T0" fmla="*/ 0 w 2954216"/>
              <a:gd name="T1" fmla="*/ 366286 h 741484"/>
              <a:gd name="T2" fmla="*/ 477496 w 2954216"/>
              <a:gd name="T3" fmla="*/ 682758 h 741484"/>
              <a:gd name="T4" fmla="*/ 1503229 w 2954216"/>
              <a:gd name="T5" fmla="*/ 14652 h 741484"/>
              <a:gd name="T6" fmla="*/ 2511276 w 2954216"/>
              <a:gd name="T7" fmla="*/ 594849 h 741484"/>
              <a:gd name="T8" fmla="*/ 2971087 w 2954216"/>
              <a:gd name="T9" fmla="*/ 630012 h 741484"/>
              <a:gd name="T10" fmla="*/ 0 60000 65536"/>
              <a:gd name="T11" fmla="*/ 0 60000 65536"/>
              <a:gd name="T12" fmla="*/ 0 60000 65536"/>
              <a:gd name="T13" fmla="*/ 0 60000 65536"/>
              <a:gd name="T14" fmla="*/ 0 60000 65536"/>
              <a:gd name="T15" fmla="*/ 0 w 2954216"/>
              <a:gd name="T16" fmla="*/ 0 h 741484"/>
              <a:gd name="T17" fmla="*/ 2954216 w 2954216"/>
              <a:gd name="T18" fmla="*/ 741484 h 741484"/>
            </a:gdLst>
            <a:ahLst/>
            <a:cxnLst>
              <a:cxn ang="T10">
                <a:pos x="T0" y="T1"/>
              </a:cxn>
              <a:cxn ang="T11">
                <a:pos x="T2" y="T3"/>
              </a:cxn>
              <a:cxn ang="T12">
                <a:pos x="T4" y="T5"/>
              </a:cxn>
              <a:cxn ang="T13">
                <a:pos x="T6" y="T7"/>
              </a:cxn>
              <a:cxn ang="T14">
                <a:pos x="T8" y="T9"/>
              </a:cxn>
            </a:cxnLst>
            <a:rect l="T15" t="T16" r="T17" b="T18"/>
            <a:pathLst>
              <a:path w="2954216" h="741484">
                <a:moveTo>
                  <a:pt x="0" y="366346"/>
                </a:moveTo>
                <a:cubicBezTo>
                  <a:pt x="112835" y="553915"/>
                  <a:pt x="225670" y="741484"/>
                  <a:pt x="474785" y="682869"/>
                </a:cubicBezTo>
                <a:cubicBezTo>
                  <a:pt x="723900" y="624254"/>
                  <a:pt x="1157655" y="29308"/>
                  <a:pt x="1494693" y="14654"/>
                </a:cubicBezTo>
                <a:cubicBezTo>
                  <a:pt x="1831731" y="0"/>
                  <a:pt x="2253762" y="492369"/>
                  <a:pt x="2497016" y="594946"/>
                </a:cubicBezTo>
                <a:cubicBezTo>
                  <a:pt x="2740270" y="697523"/>
                  <a:pt x="2847243" y="663819"/>
                  <a:pt x="2954216" y="630115"/>
                </a:cubicBezTo>
              </a:path>
            </a:pathLst>
          </a:custGeom>
          <a:solidFill>
            <a:schemeClr val="accent1">
              <a:alpha val="0"/>
            </a:schemeClr>
          </a:solidFill>
          <a:ln w="63500" algn="ctr">
            <a:solidFill>
              <a:schemeClr val="tx1"/>
            </a:solidFill>
            <a:round/>
            <a:headEnd type="none" w="sm" len="sm"/>
            <a:tailEnd type="none" w="sm" len="sm"/>
          </a:ln>
        </p:spPr>
        <p:txBody>
          <a:bodyPr/>
          <a:lstStyle/>
          <a:p>
            <a:endParaRPr lang="bg-BG"/>
          </a:p>
        </p:txBody>
      </p:sp>
      <p:sp>
        <p:nvSpPr>
          <p:cNvPr id="10256" name="Freeform 21"/>
          <p:cNvSpPr>
            <a:spLocks noChangeArrowheads="1"/>
          </p:cNvSpPr>
          <p:nvPr/>
        </p:nvSpPr>
        <p:spPr bwMode="auto">
          <a:xfrm>
            <a:off x="642938" y="3997325"/>
            <a:ext cx="3552825" cy="2074863"/>
          </a:xfrm>
          <a:custGeom>
            <a:avLst/>
            <a:gdLst>
              <a:gd name="T0" fmla="*/ 0 w 3552092"/>
              <a:gd name="T1" fmla="*/ 0 h 2074985"/>
              <a:gd name="T2" fmla="*/ 633177 w 3552092"/>
              <a:gd name="T3" fmla="*/ 439590 h 2074985"/>
              <a:gd name="T4" fmla="*/ 2673412 w 3552092"/>
              <a:gd name="T5" fmla="*/ 492340 h 2074985"/>
              <a:gd name="T6" fmla="*/ 3552825 w 3552092"/>
              <a:gd name="T7" fmla="*/ 2074863 h 2074985"/>
              <a:gd name="T8" fmla="*/ 0 60000 65536"/>
              <a:gd name="T9" fmla="*/ 0 60000 65536"/>
              <a:gd name="T10" fmla="*/ 0 60000 65536"/>
              <a:gd name="T11" fmla="*/ 0 60000 65536"/>
              <a:gd name="T12" fmla="*/ 0 w 3552092"/>
              <a:gd name="T13" fmla="*/ 0 h 2074985"/>
              <a:gd name="T14" fmla="*/ 3552092 w 3552092"/>
              <a:gd name="T15" fmla="*/ 2074985 h 2074985"/>
            </a:gdLst>
            <a:ahLst/>
            <a:cxnLst>
              <a:cxn ang="T8">
                <a:pos x="T0" y="T1"/>
              </a:cxn>
              <a:cxn ang="T9">
                <a:pos x="T2" y="T3"/>
              </a:cxn>
              <a:cxn ang="T10">
                <a:pos x="T4" y="T5"/>
              </a:cxn>
              <a:cxn ang="T11">
                <a:pos x="T6" y="T7"/>
              </a:cxn>
            </a:cxnLst>
            <a:rect l="T12" t="T13" r="T14" b="T15"/>
            <a:pathLst>
              <a:path w="3552092" h="2074985">
                <a:moveTo>
                  <a:pt x="0" y="0"/>
                </a:moveTo>
                <a:cubicBezTo>
                  <a:pt x="93784" y="178777"/>
                  <a:pt x="187569" y="357555"/>
                  <a:pt x="633046" y="439616"/>
                </a:cubicBezTo>
                <a:cubicBezTo>
                  <a:pt x="1078523" y="521678"/>
                  <a:pt x="2186353" y="219808"/>
                  <a:pt x="2672861" y="492369"/>
                </a:cubicBezTo>
                <a:cubicBezTo>
                  <a:pt x="3159369" y="764931"/>
                  <a:pt x="3552092" y="2074985"/>
                  <a:pt x="3552092" y="2074985"/>
                </a:cubicBezTo>
              </a:path>
            </a:pathLst>
          </a:custGeom>
          <a:solidFill>
            <a:schemeClr val="accent1">
              <a:alpha val="0"/>
            </a:schemeClr>
          </a:solidFill>
          <a:ln w="63500" algn="ctr">
            <a:solidFill>
              <a:schemeClr val="tx1"/>
            </a:solidFill>
            <a:round/>
            <a:headEnd type="none" w="sm" len="sm"/>
            <a:tailEnd type="none" w="sm" len="sm"/>
          </a:ln>
        </p:spPr>
        <p:txBody>
          <a:bodyPr/>
          <a:lstStyle/>
          <a:p>
            <a:endParaRPr lang="bg-BG"/>
          </a:p>
        </p:txBody>
      </p:sp>
      <p:sp>
        <p:nvSpPr>
          <p:cNvPr id="27" name="Rectangle 2"/>
          <p:cNvSpPr>
            <a:spLocks noGrp="1" noChangeArrowheads="1"/>
          </p:cNvSpPr>
          <p:nvPr>
            <p:ph type="title"/>
          </p:nvPr>
        </p:nvSpPr>
        <p:spPr/>
        <p:txBody>
          <a:bodyPr/>
          <a:lstStyle/>
          <a:p>
            <a:pPr eaLnBrk="1" hangingPunct="1">
              <a:defRPr/>
            </a:pPr>
            <a:r>
              <a:rPr lang="bg-BG" dirty="0">
                <a:solidFill>
                  <a:schemeClr val="tx1"/>
                </a:solidFill>
              </a:rPr>
              <a:t>А</a:t>
            </a:r>
            <a:r>
              <a:rPr lang="bg-BG" dirty="0"/>
              <a:t> – крива (компенсация)</a:t>
            </a:r>
          </a:p>
        </p:txBody>
      </p:sp>
      <p:sp>
        <p:nvSpPr>
          <p:cNvPr id="28" name="Rectangle 3"/>
          <p:cNvSpPr txBox="1">
            <a:spLocks noChangeArrowheads="1"/>
          </p:cNvSpPr>
          <p:nvPr/>
        </p:nvSpPr>
        <p:spPr bwMode="auto">
          <a:xfrm>
            <a:off x="1000125" y="1285875"/>
            <a:ext cx="7929563" cy="3125788"/>
          </a:xfrm>
          <a:prstGeom prst="rect">
            <a:avLst/>
          </a:prstGeom>
          <a:noFill/>
          <a:ln w="9525">
            <a:noFill/>
            <a:miter lim="800000"/>
            <a:headEnd/>
            <a:tailEnd/>
          </a:ln>
        </p:spPr>
        <p:txBody>
          <a:bodyPr/>
          <a:lstStyle/>
          <a:p>
            <a:pPr indent="357188" algn="just">
              <a:spcBef>
                <a:spcPct val="20000"/>
              </a:spcBef>
              <a:defRPr/>
            </a:pPr>
            <a:r>
              <a:rPr lang="bg-BG" sz="2400" kern="0" dirty="0">
                <a:latin typeface="+mn-lt"/>
              </a:rPr>
              <a:t>При пациента се наблюдава намалено кислородно снабдяване, при напълно запазени компенсаторни възможности на сърдечносъдовата система.</a:t>
            </a:r>
          </a:p>
        </p:txBody>
      </p:sp>
    </p:spTree>
    <p:extLst>
      <p:ext uri="{BB962C8B-B14F-4D97-AF65-F5344CB8AC3E}">
        <p14:creationId xmlns:p14="http://schemas.microsoft.com/office/powerpoint/2010/main" val="3124337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6C76657-FF4A-4EEF-94B0-D69A89F17DA7}" type="slidenum">
              <a:rPr lang="bg-BG" altLang="bg-BG" smtClean="0"/>
              <a:pPr eaLnBrk="1" hangingPunct="1"/>
              <a:t>17</a:t>
            </a:fld>
            <a:endParaRPr lang="bg-BG" altLang="bg-BG"/>
          </a:p>
        </p:txBody>
      </p:sp>
      <p:sp>
        <p:nvSpPr>
          <p:cNvPr id="11267" name="Line 3"/>
          <p:cNvSpPr>
            <a:spLocks noChangeShapeType="1"/>
          </p:cNvSpPr>
          <p:nvPr/>
        </p:nvSpPr>
        <p:spPr bwMode="auto">
          <a:xfrm>
            <a:off x="642938" y="2571750"/>
            <a:ext cx="0" cy="3352800"/>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bg-BG"/>
          </a:p>
        </p:txBody>
      </p:sp>
      <p:sp>
        <p:nvSpPr>
          <p:cNvPr id="11268" name="Line 4"/>
          <p:cNvSpPr>
            <a:spLocks noChangeShapeType="1"/>
          </p:cNvSpPr>
          <p:nvPr/>
        </p:nvSpPr>
        <p:spPr bwMode="auto">
          <a:xfrm flipV="1">
            <a:off x="642938" y="3962400"/>
            <a:ext cx="7129462" cy="46038"/>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bg-BG"/>
          </a:p>
        </p:txBody>
      </p:sp>
      <p:sp>
        <p:nvSpPr>
          <p:cNvPr id="13321" name="Text Box 8"/>
          <p:cNvSpPr txBox="1">
            <a:spLocks noChangeArrowheads="1"/>
          </p:cNvSpPr>
          <p:nvPr/>
        </p:nvSpPr>
        <p:spPr bwMode="auto">
          <a:xfrm>
            <a:off x="928688" y="4537075"/>
            <a:ext cx="404812" cy="457200"/>
          </a:xfrm>
          <a:prstGeom prst="rect">
            <a:avLst/>
          </a:prstGeom>
          <a:noFill/>
          <a:ln w="9525">
            <a:noFill/>
            <a:miter lim="800000"/>
            <a:headEnd/>
            <a:tailEnd/>
          </a:ln>
        </p:spPr>
        <p:txBody>
          <a:bodyPr wrap="none">
            <a:spAutoFit/>
          </a:bodyPr>
          <a:lstStyle/>
          <a:p>
            <a:pPr eaLnBrk="0" hangingPunct="0">
              <a:defRPr/>
            </a:pPr>
            <a:r>
              <a:rPr lang="bg-BG" sz="2400" b="1">
                <a:latin typeface="+mj-lt"/>
              </a:rPr>
              <a:t>А</a:t>
            </a:r>
          </a:p>
        </p:txBody>
      </p:sp>
      <p:sp>
        <p:nvSpPr>
          <p:cNvPr id="13322" name="Text Box 9"/>
          <p:cNvSpPr txBox="1">
            <a:spLocks noChangeArrowheads="1"/>
          </p:cNvSpPr>
          <p:nvPr/>
        </p:nvSpPr>
        <p:spPr bwMode="auto">
          <a:xfrm>
            <a:off x="3500438" y="4038600"/>
            <a:ext cx="407987" cy="461963"/>
          </a:xfrm>
          <a:prstGeom prst="rect">
            <a:avLst/>
          </a:prstGeom>
          <a:noFill/>
          <a:ln w="9525">
            <a:noFill/>
            <a:miter lim="800000"/>
            <a:headEnd/>
            <a:tailEnd/>
          </a:ln>
        </p:spPr>
        <p:txBody>
          <a:bodyPr wrap="none">
            <a:spAutoFit/>
          </a:bodyPr>
          <a:lstStyle/>
          <a:p>
            <a:pPr eaLnBrk="0" hangingPunct="0">
              <a:defRPr/>
            </a:pPr>
            <a:r>
              <a:rPr lang="en-US" sz="2400" b="1" dirty="0">
                <a:solidFill>
                  <a:srgbClr val="FF0000"/>
                </a:solidFill>
                <a:latin typeface="+mj-lt"/>
              </a:rPr>
              <a:t>B</a:t>
            </a:r>
            <a:endParaRPr lang="bg-BG" sz="2400" b="1" dirty="0">
              <a:latin typeface="+mj-lt"/>
            </a:endParaRPr>
          </a:p>
        </p:txBody>
      </p:sp>
      <p:sp>
        <p:nvSpPr>
          <p:cNvPr id="13323" name="Text Box 10"/>
          <p:cNvSpPr txBox="1">
            <a:spLocks noChangeArrowheads="1"/>
          </p:cNvSpPr>
          <p:nvPr/>
        </p:nvSpPr>
        <p:spPr bwMode="auto">
          <a:xfrm>
            <a:off x="4786313" y="3400425"/>
            <a:ext cx="407987" cy="461963"/>
          </a:xfrm>
          <a:prstGeom prst="rect">
            <a:avLst/>
          </a:prstGeom>
          <a:noFill/>
          <a:ln w="9525">
            <a:noFill/>
            <a:miter lim="800000"/>
            <a:headEnd/>
            <a:tailEnd/>
          </a:ln>
        </p:spPr>
        <p:txBody>
          <a:bodyPr wrap="none">
            <a:spAutoFit/>
          </a:bodyPr>
          <a:lstStyle/>
          <a:p>
            <a:pPr eaLnBrk="0" hangingPunct="0">
              <a:defRPr/>
            </a:pPr>
            <a:r>
              <a:rPr lang="bg-BG" sz="2400" b="1">
                <a:solidFill>
                  <a:srgbClr val="00B050"/>
                </a:solidFill>
                <a:latin typeface="+mj-lt"/>
              </a:rPr>
              <a:t>C</a:t>
            </a:r>
          </a:p>
        </p:txBody>
      </p:sp>
      <p:sp>
        <p:nvSpPr>
          <p:cNvPr id="13324" name="Text Box 11"/>
          <p:cNvSpPr txBox="1">
            <a:spLocks noChangeArrowheads="1"/>
          </p:cNvSpPr>
          <p:nvPr/>
        </p:nvSpPr>
        <p:spPr bwMode="auto">
          <a:xfrm>
            <a:off x="4500563" y="5732463"/>
            <a:ext cx="390525" cy="463550"/>
          </a:xfrm>
          <a:prstGeom prst="rect">
            <a:avLst/>
          </a:prstGeom>
          <a:noFill/>
          <a:ln w="9525">
            <a:noFill/>
            <a:miter lim="800000"/>
            <a:headEnd/>
            <a:tailEnd/>
          </a:ln>
        </p:spPr>
        <p:txBody>
          <a:bodyPr wrap="none">
            <a:spAutoFit/>
          </a:bodyPr>
          <a:lstStyle/>
          <a:p>
            <a:pPr eaLnBrk="0" hangingPunct="0">
              <a:defRPr/>
            </a:pPr>
            <a:r>
              <a:rPr lang="bg-BG" sz="2400" b="1" dirty="0">
                <a:solidFill>
                  <a:srgbClr val="FFFF00"/>
                </a:solidFill>
                <a:latin typeface="+mj-lt"/>
              </a:rPr>
              <a:t>E</a:t>
            </a:r>
            <a:endParaRPr lang="bg-BG" sz="2400" b="1" dirty="0">
              <a:latin typeface="+mj-lt"/>
            </a:endParaRPr>
          </a:p>
        </p:txBody>
      </p:sp>
      <p:sp>
        <p:nvSpPr>
          <p:cNvPr id="13325" name="Text Box 12"/>
          <p:cNvSpPr txBox="1">
            <a:spLocks noChangeArrowheads="1"/>
          </p:cNvSpPr>
          <p:nvPr/>
        </p:nvSpPr>
        <p:spPr bwMode="auto">
          <a:xfrm>
            <a:off x="6461125" y="4689475"/>
            <a:ext cx="404813" cy="457200"/>
          </a:xfrm>
          <a:prstGeom prst="rect">
            <a:avLst/>
          </a:prstGeom>
          <a:noFill/>
          <a:ln w="9525">
            <a:noFill/>
            <a:miter lim="800000"/>
            <a:headEnd/>
            <a:tailEnd/>
          </a:ln>
        </p:spPr>
        <p:txBody>
          <a:bodyPr wrap="none">
            <a:spAutoFit/>
          </a:bodyPr>
          <a:lstStyle/>
          <a:p>
            <a:pPr eaLnBrk="0" hangingPunct="0">
              <a:defRPr/>
            </a:pPr>
            <a:r>
              <a:rPr lang="bg-BG" sz="2400" b="1">
                <a:solidFill>
                  <a:srgbClr val="0070C0"/>
                </a:solidFill>
                <a:latin typeface="+mj-lt"/>
              </a:rPr>
              <a:t>D</a:t>
            </a:r>
          </a:p>
        </p:txBody>
      </p:sp>
      <p:sp>
        <p:nvSpPr>
          <p:cNvPr id="13326" name="Text Box 13"/>
          <p:cNvSpPr txBox="1">
            <a:spLocks noChangeArrowheads="1"/>
          </p:cNvSpPr>
          <p:nvPr/>
        </p:nvSpPr>
        <p:spPr bwMode="auto">
          <a:xfrm>
            <a:off x="714375" y="3394075"/>
            <a:ext cx="2127250" cy="461963"/>
          </a:xfrm>
          <a:prstGeom prst="rect">
            <a:avLst/>
          </a:prstGeom>
          <a:noFill/>
          <a:ln w="9525">
            <a:noFill/>
            <a:miter lim="800000"/>
            <a:headEnd/>
            <a:tailEnd/>
          </a:ln>
        </p:spPr>
        <p:txBody>
          <a:bodyPr wrap="none">
            <a:spAutoFit/>
          </a:bodyPr>
          <a:lstStyle/>
          <a:p>
            <a:pPr eaLnBrk="0" hangingPunct="0">
              <a:defRPr/>
            </a:pPr>
            <a:r>
              <a:rPr lang="bg-BG" sz="2400" b="1">
                <a:latin typeface="+mj-lt"/>
              </a:rPr>
              <a:t>DO</a:t>
            </a:r>
            <a:r>
              <a:rPr lang="bg-BG" sz="2400" b="1" baseline="-25000">
                <a:latin typeface="+mj-lt"/>
              </a:rPr>
              <a:t>2</a:t>
            </a:r>
            <a:r>
              <a:rPr lang="en-US" sz="2400" b="1">
                <a:latin typeface="+mj-lt"/>
              </a:rPr>
              <a:t>/VO</a:t>
            </a:r>
            <a:r>
              <a:rPr lang="en-US" sz="2400" b="1" baseline="-25000">
                <a:latin typeface="+mj-lt"/>
              </a:rPr>
              <a:t>2 </a:t>
            </a:r>
            <a:r>
              <a:rPr lang="en-US" sz="2400" b="1">
                <a:latin typeface="+mj-lt"/>
              </a:rPr>
              <a:t>ratio</a:t>
            </a:r>
            <a:endParaRPr lang="bg-BG" sz="2400" b="1">
              <a:latin typeface="+mj-lt"/>
            </a:endParaRPr>
          </a:p>
        </p:txBody>
      </p:sp>
      <p:sp>
        <p:nvSpPr>
          <p:cNvPr id="13327" name="Text Box 14"/>
          <p:cNvSpPr txBox="1">
            <a:spLocks noChangeArrowheads="1"/>
          </p:cNvSpPr>
          <p:nvPr/>
        </p:nvSpPr>
        <p:spPr bwMode="auto">
          <a:xfrm>
            <a:off x="144463" y="3775075"/>
            <a:ext cx="355600" cy="461963"/>
          </a:xfrm>
          <a:prstGeom prst="rect">
            <a:avLst/>
          </a:prstGeom>
          <a:noFill/>
          <a:ln w="9525">
            <a:noFill/>
            <a:miter lim="800000"/>
            <a:headEnd/>
            <a:tailEnd/>
          </a:ln>
        </p:spPr>
        <p:txBody>
          <a:bodyPr wrap="none">
            <a:spAutoFit/>
          </a:bodyPr>
          <a:lstStyle/>
          <a:p>
            <a:pPr eaLnBrk="0" hangingPunct="0">
              <a:defRPr/>
            </a:pPr>
            <a:r>
              <a:rPr lang="bg-BG" sz="2400" b="1">
                <a:latin typeface="+mj-lt"/>
              </a:rPr>
              <a:t>1</a:t>
            </a:r>
          </a:p>
        </p:txBody>
      </p:sp>
      <p:sp>
        <p:nvSpPr>
          <p:cNvPr id="13328" name="Text Box 15"/>
          <p:cNvSpPr txBox="1">
            <a:spLocks noChangeArrowheads="1"/>
          </p:cNvSpPr>
          <p:nvPr/>
        </p:nvSpPr>
        <p:spPr bwMode="auto">
          <a:xfrm>
            <a:off x="0" y="4929188"/>
            <a:ext cx="620713" cy="461962"/>
          </a:xfrm>
          <a:prstGeom prst="rect">
            <a:avLst/>
          </a:prstGeom>
          <a:noFill/>
          <a:ln w="9525">
            <a:noFill/>
            <a:miter lim="800000"/>
            <a:headEnd/>
            <a:tailEnd/>
          </a:ln>
        </p:spPr>
        <p:txBody>
          <a:bodyPr wrap="none">
            <a:spAutoFit/>
          </a:bodyPr>
          <a:lstStyle/>
          <a:p>
            <a:pPr eaLnBrk="0" hangingPunct="0">
              <a:defRPr/>
            </a:pPr>
            <a:r>
              <a:rPr lang="bg-BG" sz="2400" b="1">
                <a:latin typeface="+mj-lt"/>
              </a:rPr>
              <a:t>&lt; 1</a:t>
            </a:r>
          </a:p>
        </p:txBody>
      </p:sp>
      <p:sp>
        <p:nvSpPr>
          <p:cNvPr id="13329" name="Text Box 16"/>
          <p:cNvSpPr txBox="1">
            <a:spLocks noChangeArrowheads="1"/>
          </p:cNvSpPr>
          <p:nvPr/>
        </p:nvSpPr>
        <p:spPr bwMode="auto">
          <a:xfrm>
            <a:off x="22225" y="2752725"/>
            <a:ext cx="620713" cy="461963"/>
          </a:xfrm>
          <a:prstGeom prst="rect">
            <a:avLst/>
          </a:prstGeom>
          <a:noFill/>
          <a:ln w="9525">
            <a:noFill/>
            <a:miter lim="800000"/>
            <a:headEnd/>
            <a:tailEnd/>
          </a:ln>
        </p:spPr>
        <p:txBody>
          <a:bodyPr wrap="none">
            <a:spAutoFit/>
          </a:bodyPr>
          <a:lstStyle/>
          <a:p>
            <a:pPr eaLnBrk="0" hangingPunct="0">
              <a:defRPr/>
            </a:pPr>
            <a:r>
              <a:rPr lang="bg-BG" sz="2400" b="1" dirty="0">
                <a:latin typeface="+mj-lt"/>
              </a:rPr>
              <a:t>&gt; 1</a:t>
            </a:r>
          </a:p>
        </p:txBody>
      </p:sp>
      <p:sp>
        <p:nvSpPr>
          <p:cNvPr id="11278" name="Freeform 19"/>
          <p:cNvSpPr>
            <a:spLocks noChangeArrowheads="1"/>
          </p:cNvSpPr>
          <p:nvPr/>
        </p:nvSpPr>
        <p:spPr bwMode="auto">
          <a:xfrm>
            <a:off x="3286125" y="3278188"/>
            <a:ext cx="2500313" cy="1436687"/>
          </a:xfrm>
          <a:custGeom>
            <a:avLst/>
            <a:gdLst>
              <a:gd name="T0" fmla="*/ 0 w 2514600"/>
              <a:gd name="T1" fmla="*/ 1172805 h 1436077"/>
              <a:gd name="T2" fmla="*/ 573721 w 2514600"/>
              <a:gd name="T3" fmla="*/ 1260766 h 1436077"/>
              <a:gd name="T4" fmla="*/ 1547308 w 2514600"/>
              <a:gd name="T5" fmla="*/ 117281 h 1436077"/>
              <a:gd name="T6" fmla="*/ 2486124 w 2514600"/>
              <a:gd name="T7" fmla="*/ 557083 h 1436077"/>
              <a:gd name="T8" fmla="*/ 0 60000 65536"/>
              <a:gd name="T9" fmla="*/ 0 60000 65536"/>
              <a:gd name="T10" fmla="*/ 0 60000 65536"/>
              <a:gd name="T11" fmla="*/ 0 60000 65536"/>
              <a:gd name="T12" fmla="*/ 0 w 2514600"/>
              <a:gd name="T13" fmla="*/ 0 h 1436077"/>
              <a:gd name="T14" fmla="*/ 2514600 w 2514600"/>
              <a:gd name="T15" fmla="*/ 1436077 h 1436077"/>
            </a:gdLst>
            <a:ahLst/>
            <a:cxnLst>
              <a:cxn ang="T8">
                <a:pos x="T0" y="T1"/>
              </a:cxn>
              <a:cxn ang="T9">
                <a:pos x="T2" y="T3"/>
              </a:cxn>
              <a:cxn ang="T10">
                <a:pos x="T4" y="T5"/>
              </a:cxn>
              <a:cxn ang="T11">
                <a:pos x="T6" y="T7"/>
              </a:cxn>
            </a:cxnLst>
            <a:rect l="T12" t="T13" r="T14" b="T15"/>
            <a:pathLst>
              <a:path w="2514600" h="1436077">
                <a:moveTo>
                  <a:pt x="0" y="1172307"/>
                </a:moveTo>
                <a:cubicBezTo>
                  <a:pt x="159727" y="1304192"/>
                  <a:pt x="319454" y="1436077"/>
                  <a:pt x="580292" y="1260231"/>
                </a:cubicBezTo>
                <a:cubicBezTo>
                  <a:pt x="841130" y="1084385"/>
                  <a:pt x="1242646" y="234462"/>
                  <a:pt x="1565031" y="117231"/>
                </a:cubicBezTo>
                <a:cubicBezTo>
                  <a:pt x="1887416" y="0"/>
                  <a:pt x="2201008" y="278423"/>
                  <a:pt x="2514600" y="556846"/>
                </a:cubicBezTo>
              </a:path>
            </a:pathLst>
          </a:custGeom>
          <a:solidFill>
            <a:schemeClr val="accent1">
              <a:alpha val="0"/>
            </a:schemeClr>
          </a:solidFill>
          <a:ln w="63500" algn="ctr">
            <a:solidFill>
              <a:schemeClr val="tx1"/>
            </a:solidFill>
            <a:round/>
            <a:headEnd type="none" w="sm" len="sm"/>
            <a:tailEnd type="none" w="sm" len="sm"/>
          </a:ln>
        </p:spPr>
        <p:txBody>
          <a:bodyPr/>
          <a:lstStyle/>
          <a:p>
            <a:endParaRPr lang="bg-BG"/>
          </a:p>
        </p:txBody>
      </p:sp>
      <p:sp>
        <p:nvSpPr>
          <p:cNvPr id="11279" name="Freeform 20"/>
          <p:cNvSpPr>
            <a:spLocks noChangeArrowheads="1"/>
          </p:cNvSpPr>
          <p:nvPr/>
        </p:nvSpPr>
        <p:spPr bwMode="auto">
          <a:xfrm>
            <a:off x="3571875" y="4330700"/>
            <a:ext cx="2962275" cy="741363"/>
          </a:xfrm>
          <a:custGeom>
            <a:avLst/>
            <a:gdLst>
              <a:gd name="T0" fmla="*/ 0 w 2954216"/>
              <a:gd name="T1" fmla="*/ 366286 h 741484"/>
              <a:gd name="T2" fmla="*/ 477496 w 2954216"/>
              <a:gd name="T3" fmla="*/ 682758 h 741484"/>
              <a:gd name="T4" fmla="*/ 1503229 w 2954216"/>
              <a:gd name="T5" fmla="*/ 14652 h 741484"/>
              <a:gd name="T6" fmla="*/ 2511276 w 2954216"/>
              <a:gd name="T7" fmla="*/ 594849 h 741484"/>
              <a:gd name="T8" fmla="*/ 2971087 w 2954216"/>
              <a:gd name="T9" fmla="*/ 630012 h 741484"/>
              <a:gd name="T10" fmla="*/ 0 60000 65536"/>
              <a:gd name="T11" fmla="*/ 0 60000 65536"/>
              <a:gd name="T12" fmla="*/ 0 60000 65536"/>
              <a:gd name="T13" fmla="*/ 0 60000 65536"/>
              <a:gd name="T14" fmla="*/ 0 60000 65536"/>
              <a:gd name="T15" fmla="*/ 0 w 2954216"/>
              <a:gd name="T16" fmla="*/ 0 h 741484"/>
              <a:gd name="T17" fmla="*/ 2954216 w 2954216"/>
              <a:gd name="T18" fmla="*/ 741484 h 741484"/>
            </a:gdLst>
            <a:ahLst/>
            <a:cxnLst>
              <a:cxn ang="T10">
                <a:pos x="T0" y="T1"/>
              </a:cxn>
              <a:cxn ang="T11">
                <a:pos x="T2" y="T3"/>
              </a:cxn>
              <a:cxn ang="T12">
                <a:pos x="T4" y="T5"/>
              </a:cxn>
              <a:cxn ang="T13">
                <a:pos x="T6" y="T7"/>
              </a:cxn>
              <a:cxn ang="T14">
                <a:pos x="T8" y="T9"/>
              </a:cxn>
            </a:cxnLst>
            <a:rect l="T15" t="T16" r="T17" b="T18"/>
            <a:pathLst>
              <a:path w="2954216" h="741484">
                <a:moveTo>
                  <a:pt x="0" y="366346"/>
                </a:moveTo>
                <a:cubicBezTo>
                  <a:pt x="112835" y="553915"/>
                  <a:pt x="225670" y="741484"/>
                  <a:pt x="474785" y="682869"/>
                </a:cubicBezTo>
                <a:cubicBezTo>
                  <a:pt x="723900" y="624254"/>
                  <a:pt x="1157655" y="29308"/>
                  <a:pt x="1494693" y="14654"/>
                </a:cubicBezTo>
                <a:cubicBezTo>
                  <a:pt x="1831731" y="0"/>
                  <a:pt x="2253762" y="492369"/>
                  <a:pt x="2497016" y="594946"/>
                </a:cubicBezTo>
                <a:cubicBezTo>
                  <a:pt x="2740270" y="697523"/>
                  <a:pt x="2847243" y="663819"/>
                  <a:pt x="2954216" y="630115"/>
                </a:cubicBezTo>
              </a:path>
            </a:pathLst>
          </a:custGeom>
          <a:solidFill>
            <a:schemeClr val="accent1">
              <a:alpha val="0"/>
            </a:schemeClr>
          </a:solidFill>
          <a:ln w="63500" algn="ctr">
            <a:solidFill>
              <a:schemeClr val="tx1"/>
            </a:solidFill>
            <a:round/>
            <a:headEnd type="none" w="sm" len="sm"/>
            <a:tailEnd type="none" w="sm" len="sm"/>
          </a:ln>
        </p:spPr>
        <p:txBody>
          <a:bodyPr/>
          <a:lstStyle/>
          <a:p>
            <a:endParaRPr lang="bg-BG"/>
          </a:p>
        </p:txBody>
      </p:sp>
      <p:sp>
        <p:nvSpPr>
          <p:cNvPr id="11280" name="Freeform 21"/>
          <p:cNvSpPr>
            <a:spLocks noChangeArrowheads="1"/>
          </p:cNvSpPr>
          <p:nvPr/>
        </p:nvSpPr>
        <p:spPr bwMode="auto">
          <a:xfrm>
            <a:off x="642938" y="3997325"/>
            <a:ext cx="3552825" cy="2074863"/>
          </a:xfrm>
          <a:custGeom>
            <a:avLst/>
            <a:gdLst>
              <a:gd name="T0" fmla="*/ 0 w 3552092"/>
              <a:gd name="T1" fmla="*/ 0 h 2074985"/>
              <a:gd name="T2" fmla="*/ 633177 w 3552092"/>
              <a:gd name="T3" fmla="*/ 439590 h 2074985"/>
              <a:gd name="T4" fmla="*/ 2673412 w 3552092"/>
              <a:gd name="T5" fmla="*/ 492340 h 2074985"/>
              <a:gd name="T6" fmla="*/ 3552825 w 3552092"/>
              <a:gd name="T7" fmla="*/ 2074863 h 2074985"/>
              <a:gd name="T8" fmla="*/ 0 60000 65536"/>
              <a:gd name="T9" fmla="*/ 0 60000 65536"/>
              <a:gd name="T10" fmla="*/ 0 60000 65536"/>
              <a:gd name="T11" fmla="*/ 0 60000 65536"/>
              <a:gd name="T12" fmla="*/ 0 w 3552092"/>
              <a:gd name="T13" fmla="*/ 0 h 2074985"/>
              <a:gd name="T14" fmla="*/ 3552092 w 3552092"/>
              <a:gd name="T15" fmla="*/ 2074985 h 2074985"/>
            </a:gdLst>
            <a:ahLst/>
            <a:cxnLst>
              <a:cxn ang="T8">
                <a:pos x="T0" y="T1"/>
              </a:cxn>
              <a:cxn ang="T9">
                <a:pos x="T2" y="T3"/>
              </a:cxn>
              <a:cxn ang="T10">
                <a:pos x="T4" y="T5"/>
              </a:cxn>
              <a:cxn ang="T11">
                <a:pos x="T6" y="T7"/>
              </a:cxn>
            </a:cxnLst>
            <a:rect l="T12" t="T13" r="T14" b="T15"/>
            <a:pathLst>
              <a:path w="3552092" h="2074985">
                <a:moveTo>
                  <a:pt x="0" y="0"/>
                </a:moveTo>
                <a:cubicBezTo>
                  <a:pt x="93784" y="178777"/>
                  <a:pt x="187569" y="357555"/>
                  <a:pt x="633046" y="439616"/>
                </a:cubicBezTo>
                <a:cubicBezTo>
                  <a:pt x="1078523" y="521678"/>
                  <a:pt x="2186353" y="219808"/>
                  <a:pt x="2672861" y="492369"/>
                </a:cubicBezTo>
                <a:cubicBezTo>
                  <a:pt x="3159369" y="764931"/>
                  <a:pt x="3552092" y="2074985"/>
                  <a:pt x="3552092" y="2074985"/>
                </a:cubicBezTo>
              </a:path>
            </a:pathLst>
          </a:custGeom>
          <a:solidFill>
            <a:schemeClr val="accent1">
              <a:alpha val="0"/>
            </a:schemeClr>
          </a:solidFill>
          <a:ln w="63500" algn="ctr">
            <a:solidFill>
              <a:schemeClr val="tx1"/>
            </a:solidFill>
            <a:round/>
            <a:headEnd type="none" w="sm" len="sm"/>
            <a:tailEnd type="none" w="sm" len="sm"/>
          </a:ln>
        </p:spPr>
        <p:txBody>
          <a:bodyPr/>
          <a:lstStyle/>
          <a:p>
            <a:endParaRPr lang="bg-BG"/>
          </a:p>
        </p:txBody>
      </p:sp>
      <p:sp>
        <p:nvSpPr>
          <p:cNvPr id="26" name="Rectangle 3"/>
          <p:cNvSpPr txBox="1">
            <a:spLocks noChangeArrowheads="1"/>
          </p:cNvSpPr>
          <p:nvPr/>
        </p:nvSpPr>
        <p:spPr bwMode="auto">
          <a:xfrm>
            <a:off x="928688" y="1500188"/>
            <a:ext cx="7758112" cy="4625975"/>
          </a:xfrm>
          <a:prstGeom prst="rect">
            <a:avLst/>
          </a:prstGeom>
          <a:noFill/>
          <a:ln w="9525">
            <a:noFill/>
            <a:miter lim="800000"/>
            <a:headEnd/>
            <a:tailEnd/>
          </a:ln>
        </p:spPr>
        <p:txBody>
          <a:bodyPr/>
          <a:lstStyle/>
          <a:p>
            <a:pPr indent="357188" algn="just">
              <a:spcBef>
                <a:spcPct val="20000"/>
              </a:spcBef>
              <a:defRPr/>
            </a:pPr>
            <a:r>
              <a:rPr lang="bg-BG" sz="2400" kern="0" dirty="0">
                <a:latin typeface="+mn-lt"/>
              </a:rPr>
              <a:t>Следва декомпенсиран шок, който се характеризира с рязко нарушаване на кислородното снабдяване.</a:t>
            </a:r>
          </a:p>
        </p:txBody>
      </p:sp>
      <p:sp>
        <p:nvSpPr>
          <p:cNvPr id="27" name="Rectangle 2"/>
          <p:cNvSpPr>
            <a:spLocks noGrp="1" noChangeArrowheads="1"/>
          </p:cNvSpPr>
          <p:nvPr>
            <p:ph type="title"/>
          </p:nvPr>
        </p:nvSpPr>
        <p:spPr/>
        <p:txBody>
          <a:bodyPr/>
          <a:lstStyle/>
          <a:p>
            <a:pPr eaLnBrk="1" hangingPunct="1">
              <a:defRPr/>
            </a:pPr>
            <a:r>
              <a:rPr lang="bg-BG" dirty="0">
                <a:solidFill>
                  <a:srgbClr val="FF0000"/>
                </a:solidFill>
              </a:rPr>
              <a:t>В</a:t>
            </a:r>
            <a:r>
              <a:rPr lang="bg-BG" dirty="0"/>
              <a:t> – крива (</a:t>
            </a:r>
            <a:r>
              <a:rPr lang="bg-BG" dirty="0" err="1"/>
              <a:t>декомпенсация</a:t>
            </a:r>
            <a:r>
              <a:rPr lang="bg-BG" dirty="0"/>
              <a:t>)</a:t>
            </a:r>
          </a:p>
        </p:txBody>
      </p:sp>
    </p:spTree>
    <p:extLst>
      <p:ext uri="{BB962C8B-B14F-4D97-AF65-F5344CB8AC3E}">
        <p14:creationId xmlns:p14="http://schemas.microsoft.com/office/powerpoint/2010/main" val="20450012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94FD837-A69F-4AB5-9EED-75DEAFEE56FE}" type="slidenum">
              <a:rPr lang="bg-BG" altLang="bg-BG" smtClean="0"/>
              <a:pPr eaLnBrk="1" hangingPunct="1"/>
              <a:t>18</a:t>
            </a:fld>
            <a:endParaRPr lang="bg-BG" altLang="bg-BG"/>
          </a:p>
        </p:txBody>
      </p:sp>
      <p:sp>
        <p:nvSpPr>
          <p:cNvPr id="12291" name="Line 3"/>
          <p:cNvSpPr>
            <a:spLocks noChangeShapeType="1"/>
          </p:cNvSpPr>
          <p:nvPr/>
        </p:nvSpPr>
        <p:spPr bwMode="auto">
          <a:xfrm>
            <a:off x="642938" y="2571750"/>
            <a:ext cx="0" cy="3352800"/>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bg-BG"/>
          </a:p>
        </p:txBody>
      </p:sp>
      <p:sp>
        <p:nvSpPr>
          <p:cNvPr id="12292" name="Line 4"/>
          <p:cNvSpPr>
            <a:spLocks noChangeShapeType="1"/>
          </p:cNvSpPr>
          <p:nvPr/>
        </p:nvSpPr>
        <p:spPr bwMode="auto">
          <a:xfrm flipV="1">
            <a:off x="642938" y="3962400"/>
            <a:ext cx="7129462" cy="46038"/>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bg-BG"/>
          </a:p>
        </p:txBody>
      </p:sp>
      <p:sp>
        <p:nvSpPr>
          <p:cNvPr id="13321" name="Text Box 8"/>
          <p:cNvSpPr txBox="1">
            <a:spLocks noChangeArrowheads="1"/>
          </p:cNvSpPr>
          <p:nvPr/>
        </p:nvSpPr>
        <p:spPr bwMode="auto">
          <a:xfrm>
            <a:off x="928688" y="4537075"/>
            <a:ext cx="404812" cy="457200"/>
          </a:xfrm>
          <a:prstGeom prst="rect">
            <a:avLst/>
          </a:prstGeom>
          <a:noFill/>
          <a:ln w="9525">
            <a:noFill/>
            <a:miter lim="800000"/>
            <a:headEnd/>
            <a:tailEnd/>
          </a:ln>
        </p:spPr>
        <p:txBody>
          <a:bodyPr wrap="none">
            <a:spAutoFit/>
          </a:bodyPr>
          <a:lstStyle/>
          <a:p>
            <a:pPr eaLnBrk="0" hangingPunct="0">
              <a:defRPr/>
            </a:pPr>
            <a:r>
              <a:rPr lang="bg-BG" sz="2400" b="1">
                <a:latin typeface="+mj-lt"/>
              </a:rPr>
              <a:t>А</a:t>
            </a:r>
          </a:p>
        </p:txBody>
      </p:sp>
      <p:sp>
        <p:nvSpPr>
          <p:cNvPr id="13322" name="Text Box 9"/>
          <p:cNvSpPr txBox="1">
            <a:spLocks noChangeArrowheads="1"/>
          </p:cNvSpPr>
          <p:nvPr/>
        </p:nvSpPr>
        <p:spPr bwMode="auto">
          <a:xfrm>
            <a:off x="3500438" y="4038600"/>
            <a:ext cx="407987" cy="461963"/>
          </a:xfrm>
          <a:prstGeom prst="rect">
            <a:avLst/>
          </a:prstGeom>
          <a:noFill/>
          <a:ln w="9525">
            <a:noFill/>
            <a:miter lim="800000"/>
            <a:headEnd/>
            <a:tailEnd/>
          </a:ln>
        </p:spPr>
        <p:txBody>
          <a:bodyPr wrap="none">
            <a:spAutoFit/>
          </a:bodyPr>
          <a:lstStyle/>
          <a:p>
            <a:pPr eaLnBrk="0" hangingPunct="0">
              <a:defRPr/>
            </a:pPr>
            <a:r>
              <a:rPr lang="en-US" sz="2400" b="1" dirty="0">
                <a:solidFill>
                  <a:srgbClr val="FF0000"/>
                </a:solidFill>
                <a:latin typeface="+mj-lt"/>
              </a:rPr>
              <a:t>B</a:t>
            </a:r>
            <a:endParaRPr lang="bg-BG" sz="2400" b="1" dirty="0">
              <a:latin typeface="+mj-lt"/>
            </a:endParaRPr>
          </a:p>
        </p:txBody>
      </p:sp>
      <p:sp>
        <p:nvSpPr>
          <p:cNvPr id="13323" name="Text Box 10"/>
          <p:cNvSpPr txBox="1">
            <a:spLocks noChangeArrowheads="1"/>
          </p:cNvSpPr>
          <p:nvPr/>
        </p:nvSpPr>
        <p:spPr bwMode="auto">
          <a:xfrm>
            <a:off x="4786313" y="3400425"/>
            <a:ext cx="407987" cy="461963"/>
          </a:xfrm>
          <a:prstGeom prst="rect">
            <a:avLst/>
          </a:prstGeom>
          <a:noFill/>
          <a:ln w="9525">
            <a:noFill/>
            <a:miter lim="800000"/>
            <a:headEnd/>
            <a:tailEnd/>
          </a:ln>
        </p:spPr>
        <p:txBody>
          <a:bodyPr wrap="none">
            <a:spAutoFit/>
          </a:bodyPr>
          <a:lstStyle/>
          <a:p>
            <a:pPr eaLnBrk="0" hangingPunct="0">
              <a:defRPr/>
            </a:pPr>
            <a:r>
              <a:rPr lang="bg-BG" sz="2400" b="1">
                <a:solidFill>
                  <a:srgbClr val="00B050"/>
                </a:solidFill>
                <a:latin typeface="+mj-lt"/>
              </a:rPr>
              <a:t>C</a:t>
            </a:r>
          </a:p>
        </p:txBody>
      </p:sp>
      <p:sp>
        <p:nvSpPr>
          <p:cNvPr id="13324" name="Text Box 11"/>
          <p:cNvSpPr txBox="1">
            <a:spLocks noChangeArrowheads="1"/>
          </p:cNvSpPr>
          <p:nvPr/>
        </p:nvSpPr>
        <p:spPr bwMode="auto">
          <a:xfrm>
            <a:off x="4356100" y="5732463"/>
            <a:ext cx="390525" cy="463550"/>
          </a:xfrm>
          <a:prstGeom prst="rect">
            <a:avLst/>
          </a:prstGeom>
          <a:noFill/>
          <a:ln w="9525">
            <a:noFill/>
            <a:miter lim="800000"/>
            <a:headEnd/>
            <a:tailEnd/>
          </a:ln>
        </p:spPr>
        <p:txBody>
          <a:bodyPr wrap="none">
            <a:spAutoFit/>
          </a:bodyPr>
          <a:lstStyle/>
          <a:p>
            <a:pPr eaLnBrk="0" hangingPunct="0">
              <a:defRPr/>
            </a:pPr>
            <a:r>
              <a:rPr lang="bg-BG" sz="2400" b="1" dirty="0">
                <a:solidFill>
                  <a:srgbClr val="FFFF00"/>
                </a:solidFill>
                <a:latin typeface="+mj-lt"/>
              </a:rPr>
              <a:t>E</a:t>
            </a:r>
            <a:endParaRPr lang="bg-BG" sz="2400" b="1" dirty="0">
              <a:latin typeface="+mj-lt"/>
            </a:endParaRPr>
          </a:p>
        </p:txBody>
      </p:sp>
      <p:sp>
        <p:nvSpPr>
          <p:cNvPr id="13325" name="Text Box 12"/>
          <p:cNvSpPr txBox="1">
            <a:spLocks noChangeArrowheads="1"/>
          </p:cNvSpPr>
          <p:nvPr/>
        </p:nvSpPr>
        <p:spPr bwMode="auto">
          <a:xfrm>
            <a:off x="6461125" y="4689475"/>
            <a:ext cx="404813" cy="457200"/>
          </a:xfrm>
          <a:prstGeom prst="rect">
            <a:avLst/>
          </a:prstGeom>
          <a:noFill/>
          <a:ln w="9525">
            <a:noFill/>
            <a:miter lim="800000"/>
            <a:headEnd/>
            <a:tailEnd/>
          </a:ln>
        </p:spPr>
        <p:txBody>
          <a:bodyPr wrap="none">
            <a:spAutoFit/>
          </a:bodyPr>
          <a:lstStyle/>
          <a:p>
            <a:pPr eaLnBrk="0" hangingPunct="0">
              <a:defRPr/>
            </a:pPr>
            <a:r>
              <a:rPr lang="bg-BG" sz="2400" b="1">
                <a:solidFill>
                  <a:srgbClr val="0070C0"/>
                </a:solidFill>
                <a:latin typeface="+mj-lt"/>
              </a:rPr>
              <a:t>D</a:t>
            </a:r>
          </a:p>
        </p:txBody>
      </p:sp>
      <p:sp>
        <p:nvSpPr>
          <p:cNvPr id="13326" name="Text Box 13"/>
          <p:cNvSpPr txBox="1">
            <a:spLocks noChangeArrowheads="1"/>
          </p:cNvSpPr>
          <p:nvPr/>
        </p:nvSpPr>
        <p:spPr bwMode="auto">
          <a:xfrm>
            <a:off x="714375" y="3394075"/>
            <a:ext cx="2127250" cy="461963"/>
          </a:xfrm>
          <a:prstGeom prst="rect">
            <a:avLst/>
          </a:prstGeom>
          <a:noFill/>
          <a:ln w="9525">
            <a:noFill/>
            <a:miter lim="800000"/>
            <a:headEnd/>
            <a:tailEnd/>
          </a:ln>
        </p:spPr>
        <p:txBody>
          <a:bodyPr wrap="none">
            <a:spAutoFit/>
          </a:bodyPr>
          <a:lstStyle/>
          <a:p>
            <a:pPr eaLnBrk="0" hangingPunct="0">
              <a:defRPr/>
            </a:pPr>
            <a:r>
              <a:rPr lang="bg-BG" sz="2400" b="1">
                <a:latin typeface="+mj-lt"/>
              </a:rPr>
              <a:t>DO</a:t>
            </a:r>
            <a:r>
              <a:rPr lang="bg-BG" sz="2400" b="1" baseline="-25000">
                <a:latin typeface="+mj-lt"/>
              </a:rPr>
              <a:t>2</a:t>
            </a:r>
            <a:r>
              <a:rPr lang="en-US" sz="2400" b="1" dirty="0">
                <a:latin typeface="+mj-lt"/>
              </a:rPr>
              <a:t>/VO</a:t>
            </a:r>
            <a:r>
              <a:rPr lang="en-US" sz="2400" b="1" baseline="-25000" dirty="0">
                <a:latin typeface="+mj-lt"/>
              </a:rPr>
              <a:t>2 </a:t>
            </a:r>
            <a:r>
              <a:rPr lang="en-US" sz="2400" b="1" dirty="0">
                <a:latin typeface="+mj-lt"/>
              </a:rPr>
              <a:t>ratio</a:t>
            </a:r>
            <a:endParaRPr lang="bg-BG" sz="2400" b="1">
              <a:latin typeface="+mj-lt"/>
            </a:endParaRPr>
          </a:p>
        </p:txBody>
      </p:sp>
      <p:sp>
        <p:nvSpPr>
          <p:cNvPr id="13327" name="Text Box 14"/>
          <p:cNvSpPr txBox="1">
            <a:spLocks noChangeArrowheads="1"/>
          </p:cNvSpPr>
          <p:nvPr/>
        </p:nvSpPr>
        <p:spPr bwMode="auto">
          <a:xfrm>
            <a:off x="144463" y="3775075"/>
            <a:ext cx="355600" cy="461963"/>
          </a:xfrm>
          <a:prstGeom prst="rect">
            <a:avLst/>
          </a:prstGeom>
          <a:noFill/>
          <a:ln w="9525">
            <a:noFill/>
            <a:miter lim="800000"/>
            <a:headEnd/>
            <a:tailEnd/>
          </a:ln>
        </p:spPr>
        <p:txBody>
          <a:bodyPr wrap="none">
            <a:spAutoFit/>
          </a:bodyPr>
          <a:lstStyle/>
          <a:p>
            <a:pPr eaLnBrk="0" hangingPunct="0">
              <a:defRPr/>
            </a:pPr>
            <a:r>
              <a:rPr lang="bg-BG" sz="2400" b="1">
                <a:latin typeface="+mj-lt"/>
              </a:rPr>
              <a:t>1</a:t>
            </a:r>
          </a:p>
        </p:txBody>
      </p:sp>
      <p:sp>
        <p:nvSpPr>
          <p:cNvPr id="13328" name="Text Box 15"/>
          <p:cNvSpPr txBox="1">
            <a:spLocks noChangeArrowheads="1"/>
          </p:cNvSpPr>
          <p:nvPr/>
        </p:nvSpPr>
        <p:spPr bwMode="auto">
          <a:xfrm>
            <a:off x="0" y="4929188"/>
            <a:ext cx="620713" cy="461962"/>
          </a:xfrm>
          <a:prstGeom prst="rect">
            <a:avLst/>
          </a:prstGeom>
          <a:noFill/>
          <a:ln w="9525">
            <a:noFill/>
            <a:miter lim="800000"/>
            <a:headEnd/>
            <a:tailEnd/>
          </a:ln>
        </p:spPr>
        <p:txBody>
          <a:bodyPr wrap="none">
            <a:spAutoFit/>
          </a:bodyPr>
          <a:lstStyle/>
          <a:p>
            <a:pPr eaLnBrk="0" hangingPunct="0">
              <a:defRPr/>
            </a:pPr>
            <a:r>
              <a:rPr lang="bg-BG" sz="2400" b="1">
                <a:latin typeface="+mj-lt"/>
              </a:rPr>
              <a:t>&lt; 1</a:t>
            </a:r>
          </a:p>
        </p:txBody>
      </p:sp>
      <p:sp>
        <p:nvSpPr>
          <p:cNvPr id="13329" name="Text Box 16"/>
          <p:cNvSpPr txBox="1">
            <a:spLocks noChangeArrowheads="1"/>
          </p:cNvSpPr>
          <p:nvPr/>
        </p:nvSpPr>
        <p:spPr bwMode="auto">
          <a:xfrm>
            <a:off x="22225" y="2752725"/>
            <a:ext cx="620713" cy="461963"/>
          </a:xfrm>
          <a:prstGeom prst="rect">
            <a:avLst/>
          </a:prstGeom>
          <a:noFill/>
          <a:ln w="9525">
            <a:noFill/>
            <a:miter lim="800000"/>
            <a:headEnd/>
            <a:tailEnd/>
          </a:ln>
        </p:spPr>
        <p:txBody>
          <a:bodyPr wrap="none">
            <a:spAutoFit/>
          </a:bodyPr>
          <a:lstStyle/>
          <a:p>
            <a:pPr eaLnBrk="0" hangingPunct="0">
              <a:defRPr/>
            </a:pPr>
            <a:r>
              <a:rPr lang="bg-BG" sz="2400" b="1" dirty="0">
                <a:latin typeface="+mj-lt"/>
              </a:rPr>
              <a:t>&gt; 1</a:t>
            </a:r>
          </a:p>
        </p:txBody>
      </p:sp>
      <p:sp>
        <p:nvSpPr>
          <p:cNvPr id="12302" name="Freeform 19"/>
          <p:cNvSpPr>
            <a:spLocks noChangeArrowheads="1"/>
          </p:cNvSpPr>
          <p:nvPr/>
        </p:nvSpPr>
        <p:spPr bwMode="auto">
          <a:xfrm>
            <a:off x="3286125" y="3278188"/>
            <a:ext cx="2500313" cy="1436687"/>
          </a:xfrm>
          <a:custGeom>
            <a:avLst/>
            <a:gdLst>
              <a:gd name="T0" fmla="*/ 0 w 2514600"/>
              <a:gd name="T1" fmla="*/ 1172805 h 1436077"/>
              <a:gd name="T2" fmla="*/ 573721 w 2514600"/>
              <a:gd name="T3" fmla="*/ 1260766 h 1436077"/>
              <a:gd name="T4" fmla="*/ 1547308 w 2514600"/>
              <a:gd name="T5" fmla="*/ 117281 h 1436077"/>
              <a:gd name="T6" fmla="*/ 2486124 w 2514600"/>
              <a:gd name="T7" fmla="*/ 557083 h 1436077"/>
              <a:gd name="T8" fmla="*/ 0 60000 65536"/>
              <a:gd name="T9" fmla="*/ 0 60000 65536"/>
              <a:gd name="T10" fmla="*/ 0 60000 65536"/>
              <a:gd name="T11" fmla="*/ 0 60000 65536"/>
              <a:gd name="T12" fmla="*/ 0 w 2514600"/>
              <a:gd name="T13" fmla="*/ 0 h 1436077"/>
              <a:gd name="T14" fmla="*/ 2514600 w 2514600"/>
              <a:gd name="T15" fmla="*/ 1436077 h 1436077"/>
            </a:gdLst>
            <a:ahLst/>
            <a:cxnLst>
              <a:cxn ang="T8">
                <a:pos x="T0" y="T1"/>
              </a:cxn>
              <a:cxn ang="T9">
                <a:pos x="T2" y="T3"/>
              </a:cxn>
              <a:cxn ang="T10">
                <a:pos x="T4" y="T5"/>
              </a:cxn>
              <a:cxn ang="T11">
                <a:pos x="T6" y="T7"/>
              </a:cxn>
            </a:cxnLst>
            <a:rect l="T12" t="T13" r="T14" b="T15"/>
            <a:pathLst>
              <a:path w="2514600" h="1436077">
                <a:moveTo>
                  <a:pt x="0" y="1172307"/>
                </a:moveTo>
                <a:cubicBezTo>
                  <a:pt x="159727" y="1304192"/>
                  <a:pt x="319454" y="1436077"/>
                  <a:pt x="580292" y="1260231"/>
                </a:cubicBezTo>
                <a:cubicBezTo>
                  <a:pt x="841130" y="1084385"/>
                  <a:pt x="1242646" y="234462"/>
                  <a:pt x="1565031" y="117231"/>
                </a:cubicBezTo>
                <a:cubicBezTo>
                  <a:pt x="1887416" y="0"/>
                  <a:pt x="2201008" y="278423"/>
                  <a:pt x="2514600" y="556846"/>
                </a:cubicBezTo>
              </a:path>
            </a:pathLst>
          </a:custGeom>
          <a:solidFill>
            <a:schemeClr val="accent1">
              <a:alpha val="0"/>
            </a:schemeClr>
          </a:solidFill>
          <a:ln w="63500" algn="ctr">
            <a:solidFill>
              <a:schemeClr val="tx1"/>
            </a:solidFill>
            <a:round/>
            <a:headEnd type="none" w="sm" len="sm"/>
            <a:tailEnd type="none" w="sm" len="sm"/>
          </a:ln>
        </p:spPr>
        <p:txBody>
          <a:bodyPr/>
          <a:lstStyle/>
          <a:p>
            <a:endParaRPr lang="bg-BG"/>
          </a:p>
        </p:txBody>
      </p:sp>
      <p:sp>
        <p:nvSpPr>
          <p:cNvPr id="12303" name="Freeform 20"/>
          <p:cNvSpPr>
            <a:spLocks noChangeArrowheads="1"/>
          </p:cNvSpPr>
          <p:nvPr/>
        </p:nvSpPr>
        <p:spPr bwMode="auto">
          <a:xfrm>
            <a:off x="3571875" y="4330700"/>
            <a:ext cx="2962275" cy="741363"/>
          </a:xfrm>
          <a:custGeom>
            <a:avLst/>
            <a:gdLst>
              <a:gd name="T0" fmla="*/ 0 w 2954216"/>
              <a:gd name="T1" fmla="*/ 366286 h 741484"/>
              <a:gd name="T2" fmla="*/ 477496 w 2954216"/>
              <a:gd name="T3" fmla="*/ 682758 h 741484"/>
              <a:gd name="T4" fmla="*/ 1503229 w 2954216"/>
              <a:gd name="T5" fmla="*/ 14652 h 741484"/>
              <a:gd name="T6" fmla="*/ 2511276 w 2954216"/>
              <a:gd name="T7" fmla="*/ 594849 h 741484"/>
              <a:gd name="T8" fmla="*/ 2971087 w 2954216"/>
              <a:gd name="T9" fmla="*/ 630012 h 741484"/>
              <a:gd name="T10" fmla="*/ 0 60000 65536"/>
              <a:gd name="T11" fmla="*/ 0 60000 65536"/>
              <a:gd name="T12" fmla="*/ 0 60000 65536"/>
              <a:gd name="T13" fmla="*/ 0 60000 65536"/>
              <a:gd name="T14" fmla="*/ 0 60000 65536"/>
              <a:gd name="T15" fmla="*/ 0 w 2954216"/>
              <a:gd name="T16" fmla="*/ 0 h 741484"/>
              <a:gd name="T17" fmla="*/ 2954216 w 2954216"/>
              <a:gd name="T18" fmla="*/ 741484 h 741484"/>
            </a:gdLst>
            <a:ahLst/>
            <a:cxnLst>
              <a:cxn ang="T10">
                <a:pos x="T0" y="T1"/>
              </a:cxn>
              <a:cxn ang="T11">
                <a:pos x="T2" y="T3"/>
              </a:cxn>
              <a:cxn ang="T12">
                <a:pos x="T4" y="T5"/>
              </a:cxn>
              <a:cxn ang="T13">
                <a:pos x="T6" y="T7"/>
              </a:cxn>
              <a:cxn ang="T14">
                <a:pos x="T8" y="T9"/>
              </a:cxn>
            </a:cxnLst>
            <a:rect l="T15" t="T16" r="T17" b="T18"/>
            <a:pathLst>
              <a:path w="2954216" h="741484">
                <a:moveTo>
                  <a:pt x="0" y="366346"/>
                </a:moveTo>
                <a:cubicBezTo>
                  <a:pt x="112835" y="553915"/>
                  <a:pt x="225670" y="741484"/>
                  <a:pt x="474785" y="682869"/>
                </a:cubicBezTo>
                <a:cubicBezTo>
                  <a:pt x="723900" y="624254"/>
                  <a:pt x="1157655" y="29308"/>
                  <a:pt x="1494693" y="14654"/>
                </a:cubicBezTo>
                <a:cubicBezTo>
                  <a:pt x="1831731" y="0"/>
                  <a:pt x="2253762" y="492369"/>
                  <a:pt x="2497016" y="594946"/>
                </a:cubicBezTo>
                <a:cubicBezTo>
                  <a:pt x="2740270" y="697523"/>
                  <a:pt x="2847243" y="663819"/>
                  <a:pt x="2954216" y="630115"/>
                </a:cubicBezTo>
              </a:path>
            </a:pathLst>
          </a:custGeom>
          <a:solidFill>
            <a:schemeClr val="accent1">
              <a:alpha val="0"/>
            </a:schemeClr>
          </a:solidFill>
          <a:ln w="63500" algn="ctr">
            <a:solidFill>
              <a:schemeClr val="tx1"/>
            </a:solidFill>
            <a:round/>
            <a:headEnd type="none" w="sm" len="sm"/>
            <a:tailEnd type="none" w="sm" len="sm"/>
          </a:ln>
        </p:spPr>
        <p:txBody>
          <a:bodyPr/>
          <a:lstStyle/>
          <a:p>
            <a:endParaRPr lang="bg-BG"/>
          </a:p>
        </p:txBody>
      </p:sp>
      <p:sp>
        <p:nvSpPr>
          <p:cNvPr id="12304" name="Freeform 21"/>
          <p:cNvSpPr>
            <a:spLocks noChangeArrowheads="1"/>
          </p:cNvSpPr>
          <p:nvPr/>
        </p:nvSpPr>
        <p:spPr bwMode="auto">
          <a:xfrm>
            <a:off x="642938" y="3997325"/>
            <a:ext cx="3552825" cy="2074863"/>
          </a:xfrm>
          <a:custGeom>
            <a:avLst/>
            <a:gdLst>
              <a:gd name="T0" fmla="*/ 0 w 3552092"/>
              <a:gd name="T1" fmla="*/ 0 h 2074985"/>
              <a:gd name="T2" fmla="*/ 633177 w 3552092"/>
              <a:gd name="T3" fmla="*/ 439590 h 2074985"/>
              <a:gd name="T4" fmla="*/ 2673412 w 3552092"/>
              <a:gd name="T5" fmla="*/ 492340 h 2074985"/>
              <a:gd name="T6" fmla="*/ 3552825 w 3552092"/>
              <a:gd name="T7" fmla="*/ 2074863 h 2074985"/>
              <a:gd name="T8" fmla="*/ 0 60000 65536"/>
              <a:gd name="T9" fmla="*/ 0 60000 65536"/>
              <a:gd name="T10" fmla="*/ 0 60000 65536"/>
              <a:gd name="T11" fmla="*/ 0 60000 65536"/>
              <a:gd name="T12" fmla="*/ 0 w 3552092"/>
              <a:gd name="T13" fmla="*/ 0 h 2074985"/>
              <a:gd name="T14" fmla="*/ 3552092 w 3552092"/>
              <a:gd name="T15" fmla="*/ 2074985 h 2074985"/>
            </a:gdLst>
            <a:ahLst/>
            <a:cxnLst>
              <a:cxn ang="T8">
                <a:pos x="T0" y="T1"/>
              </a:cxn>
              <a:cxn ang="T9">
                <a:pos x="T2" y="T3"/>
              </a:cxn>
              <a:cxn ang="T10">
                <a:pos x="T4" y="T5"/>
              </a:cxn>
              <a:cxn ang="T11">
                <a:pos x="T6" y="T7"/>
              </a:cxn>
            </a:cxnLst>
            <a:rect l="T12" t="T13" r="T14" b="T15"/>
            <a:pathLst>
              <a:path w="3552092" h="2074985">
                <a:moveTo>
                  <a:pt x="0" y="0"/>
                </a:moveTo>
                <a:cubicBezTo>
                  <a:pt x="93784" y="178777"/>
                  <a:pt x="187569" y="357555"/>
                  <a:pt x="633046" y="439616"/>
                </a:cubicBezTo>
                <a:cubicBezTo>
                  <a:pt x="1078523" y="521678"/>
                  <a:pt x="2186353" y="219808"/>
                  <a:pt x="2672861" y="492369"/>
                </a:cubicBezTo>
                <a:cubicBezTo>
                  <a:pt x="3159369" y="764931"/>
                  <a:pt x="3552092" y="2074985"/>
                  <a:pt x="3552092" y="2074985"/>
                </a:cubicBezTo>
              </a:path>
            </a:pathLst>
          </a:custGeom>
          <a:solidFill>
            <a:schemeClr val="accent1">
              <a:alpha val="0"/>
            </a:schemeClr>
          </a:solidFill>
          <a:ln w="63500" algn="ctr">
            <a:solidFill>
              <a:schemeClr val="tx1"/>
            </a:solidFill>
            <a:round/>
            <a:headEnd type="none" w="sm" len="sm"/>
            <a:tailEnd type="none" w="sm" len="sm"/>
          </a:ln>
        </p:spPr>
        <p:txBody>
          <a:bodyPr/>
          <a:lstStyle/>
          <a:p>
            <a:endParaRPr lang="bg-BG"/>
          </a:p>
        </p:txBody>
      </p:sp>
      <p:sp>
        <p:nvSpPr>
          <p:cNvPr id="12305" name="Rectangle 3"/>
          <p:cNvSpPr txBox="1">
            <a:spLocks noChangeArrowheads="1"/>
          </p:cNvSpPr>
          <p:nvPr/>
        </p:nvSpPr>
        <p:spPr bwMode="auto">
          <a:xfrm>
            <a:off x="900113" y="1484313"/>
            <a:ext cx="7758112" cy="423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715963"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bg-BG" altLang="bg-BG" sz="2400" dirty="0"/>
              <a:t>Когато наличната загуба на кръв може бъде възстановена преди да се включи възпалителната каскада.</a:t>
            </a:r>
          </a:p>
        </p:txBody>
      </p:sp>
      <p:sp>
        <p:nvSpPr>
          <p:cNvPr id="27" name="Rectangle 2"/>
          <p:cNvSpPr>
            <a:spLocks noGrp="1" noChangeArrowheads="1"/>
          </p:cNvSpPr>
          <p:nvPr>
            <p:ph type="title"/>
          </p:nvPr>
        </p:nvSpPr>
        <p:spPr/>
        <p:txBody>
          <a:bodyPr/>
          <a:lstStyle/>
          <a:p>
            <a:pPr eaLnBrk="1" hangingPunct="1">
              <a:defRPr/>
            </a:pPr>
            <a:r>
              <a:rPr lang="bg-BG" dirty="0">
                <a:solidFill>
                  <a:srgbClr val="00B050"/>
                </a:solidFill>
              </a:rPr>
              <a:t>С</a:t>
            </a:r>
            <a:r>
              <a:rPr lang="bg-BG" dirty="0">
                <a:solidFill>
                  <a:schemeClr val="accent1"/>
                </a:solidFill>
              </a:rPr>
              <a:t> </a:t>
            </a:r>
            <a:r>
              <a:rPr lang="bg-BG" dirty="0"/>
              <a:t>- крива</a:t>
            </a:r>
          </a:p>
        </p:txBody>
      </p:sp>
    </p:spTree>
    <p:extLst>
      <p:ext uri="{BB962C8B-B14F-4D97-AF65-F5344CB8AC3E}">
        <p14:creationId xmlns:p14="http://schemas.microsoft.com/office/powerpoint/2010/main" val="30722733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0B973B2-F919-4B9E-9221-4B3226DA47E3}" type="slidenum">
              <a:rPr lang="bg-BG" altLang="bg-BG" smtClean="0"/>
              <a:pPr eaLnBrk="1" hangingPunct="1"/>
              <a:t>19</a:t>
            </a:fld>
            <a:endParaRPr lang="bg-BG" altLang="bg-BG"/>
          </a:p>
        </p:txBody>
      </p:sp>
      <p:sp>
        <p:nvSpPr>
          <p:cNvPr id="175106" name="Rectangle 2"/>
          <p:cNvSpPr>
            <a:spLocks noGrp="1" noChangeArrowheads="1"/>
          </p:cNvSpPr>
          <p:nvPr>
            <p:ph type="title"/>
          </p:nvPr>
        </p:nvSpPr>
        <p:spPr/>
        <p:txBody>
          <a:bodyPr/>
          <a:lstStyle/>
          <a:p>
            <a:pPr eaLnBrk="1" hangingPunct="1">
              <a:defRPr/>
            </a:pPr>
            <a:r>
              <a:rPr lang="en-US" dirty="0">
                <a:solidFill>
                  <a:srgbClr val="0070C0"/>
                </a:solidFill>
              </a:rPr>
              <a:t>D</a:t>
            </a:r>
            <a:r>
              <a:rPr lang="en-US" dirty="0"/>
              <a:t> - </a:t>
            </a:r>
            <a:r>
              <a:rPr lang="bg-BG" dirty="0"/>
              <a:t>крива – фаза на подостър необратим шок</a:t>
            </a:r>
          </a:p>
        </p:txBody>
      </p:sp>
      <p:sp>
        <p:nvSpPr>
          <p:cNvPr id="13316" name="Rectangle 3"/>
          <p:cNvSpPr>
            <a:spLocks noGrp="1" noChangeArrowheads="1"/>
          </p:cNvSpPr>
          <p:nvPr>
            <p:ph type="body" idx="1"/>
          </p:nvPr>
        </p:nvSpPr>
        <p:spPr>
          <a:xfrm>
            <a:off x="250825" y="1600200"/>
            <a:ext cx="8686800" cy="4525963"/>
          </a:xfrm>
        </p:spPr>
        <p:txBody>
          <a:bodyPr/>
          <a:lstStyle/>
          <a:p>
            <a:pPr marL="0" indent="357188" algn="just" eaLnBrk="1" hangingPunct="1">
              <a:buFontTx/>
              <a:buNone/>
            </a:pPr>
            <a:r>
              <a:rPr lang="bg-BG" altLang="bg-BG" sz="2400" dirty="0"/>
              <a:t>Кървенето може да бъде контролирано, като  виталната симптоматика да е нормална и дори хипернормална, но съществуват нарушения на клетъчно ниво.</a:t>
            </a:r>
          </a:p>
          <a:p>
            <a:pPr marL="0" indent="357188" algn="just" eaLnBrk="1" hangingPunct="1">
              <a:buFontTx/>
              <a:buNone/>
            </a:pPr>
            <a:r>
              <a:rPr lang="bg-BG" altLang="bg-BG" sz="2400" dirty="0"/>
              <a:t>Реперфузията води до попадане на токсини и фактори на възпалението в съдовото русло и е толкова опасна, колкото и самия акт на кървене.</a:t>
            </a:r>
          </a:p>
        </p:txBody>
      </p:sp>
    </p:spTree>
    <p:extLst>
      <p:ext uri="{BB962C8B-B14F-4D97-AF65-F5344CB8AC3E}">
        <p14:creationId xmlns:p14="http://schemas.microsoft.com/office/powerpoint/2010/main" val="2886086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4218" y="0"/>
            <a:ext cx="7542959" cy="1008529"/>
          </a:xfrm>
        </p:spPr>
        <p:txBody>
          <a:bodyPr/>
          <a:lstStyle/>
          <a:p>
            <a:r>
              <a:rPr lang="bg-BG" dirty="0"/>
              <a:t>Цели на лекцията</a:t>
            </a:r>
            <a:endParaRPr lang="en-US" dirty="0"/>
          </a:p>
        </p:txBody>
      </p:sp>
      <p:sp>
        <p:nvSpPr>
          <p:cNvPr id="3" name="Content Placeholder 2"/>
          <p:cNvSpPr>
            <a:spLocks noGrp="1"/>
          </p:cNvSpPr>
          <p:nvPr>
            <p:ph idx="1"/>
          </p:nvPr>
        </p:nvSpPr>
        <p:spPr>
          <a:xfrm>
            <a:off x="799821" y="1411945"/>
            <a:ext cx="7671827" cy="4850747"/>
          </a:xfrm>
        </p:spPr>
        <p:txBody>
          <a:bodyPr/>
          <a:lstStyle/>
          <a:p>
            <a:pPr algn="just"/>
            <a:r>
              <a:rPr lang="bg-BG" sz="2400" dirty="0"/>
              <a:t>Да разгледаме особеностите в патофизиологията на травматичния шок.</a:t>
            </a:r>
          </a:p>
          <a:p>
            <a:pPr algn="just"/>
            <a:r>
              <a:rPr lang="bg-BG" sz="2400" dirty="0"/>
              <a:t>Да се запознаем със симптоматиката на травматичния шок.</a:t>
            </a:r>
          </a:p>
          <a:p>
            <a:pPr algn="just"/>
            <a:r>
              <a:rPr lang="bg-BG" sz="2400" dirty="0"/>
              <a:t>Да се обясни значимостта на ранния контрол на кървенето при пациент със съчетана травма.</a:t>
            </a:r>
            <a:endParaRPr lang="en-US" sz="2400" dirty="0"/>
          </a:p>
          <a:p>
            <a:pPr algn="just"/>
            <a:r>
              <a:rPr lang="bg-BG" sz="2400" dirty="0"/>
              <a:t>Да се представят съвременните насоки в оценката, поведението и лечение на този вид шок.</a:t>
            </a:r>
          </a:p>
        </p:txBody>
      </p:sp>
    </p:spTree>
    <p:extLst>
      <p:ext uri="{BB962C8B-B14F-4D97-AF65-F5344CB8AC3E}">
        <p14:creationId xmlns:p14="http://schemas.microsoft.com/office/powerpoint/2010/main" val="17552900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326C144-0615-456B-977E-6244AC6DC054}" type="slidenum">
              <a:rPr lang="bg-BG" altLang="bg-BG" smtClean="0"/>
              <a:pPr eaLnBrk="1" hangingPunct="1"/>
              <a:t>20</a:t>
            </a:fld>
            <a:endParaRPr lang="bg-BG" altLang="bg-BG"/>
          </a:p>
        </p:txBody>
      </p:sp>
      <p:sp>
        <p:nvSpPr>
          <p:cNvPr id="14339" name="Line 3"/>
          <p:cNvSpPr>
            <a:spLocks noChangeShapeType="1"/>
          </p:cNvSpPr>
          <p:nvPr/>
        </p:nvSpPr>
        <p:spPr bwMode="auto">
          <a:xfrm>
            <a:off x="642938" y="2571750"/>
            <a:ext cx="0" cy="3352800"/>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bg-BG"/>
          </a:p>
        </p:txBody>
      </p:sp>
      <p:sp>
        <p:nvSpPr>
          <p:cNvPr id="14340" name="Line 4"/>
          <p:cNvSpPr>
            <a:spLocks noChangeShapeType="1"/>
          </p:cNvSpPr>
          <p:nvPr/>
        </p:nvSpPr>
        <p:spPr bwMode="auto">
          <a:xfrm flipV="1">
            <a:off x="642938" y="3962400"/>
            <a:ext cx="7129462" cy="46038"/>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bg-BG"/>
          </a:p>
        </p:txBody>
      </p:sp>
      <p:sp>
        <p:nvSpPr>
          <p:cNvPr id="13321" name="Text Box 8"/>
          <p:cNvSpPr txBox="1">
            <a:spLocks noChangeArrowheads="1"/>
          </p:cNvSpPr>
          <p:nvPr/>
        </p:nvSpPr>
        <p:spPr bwMode="auto">
          <a:xfrm>
            <a:off x="928688" y="4537075"/>
            <a:ext cx="404812" cy="457200"/>
          </a:xfrm>
          <a:prstGeom prst="rect">
            <a:avLst/>
          </a:prstGeom>
          <a:noFill/>
          <a:ln w="9525">
            <a:noFill/>
            <a:miter lim="800000"/>
            <a:headEnd/>
            <a:tailEnd/>
          </a:ln>
        </p:spPr>
        <p:txBody>
          <a:bodyPr wrap="none">
            <a:spAutoFit/>
          </a:bodyPr>
          <a:lstStyle/>
          <a:p>
            <a:pPr eaLnBrk="0" hangingPunct="0">
              <a:defRPr/>
            </a:pPr>
            <a:r>
              <a:rPr lang="bg-BG" sz="2400" b="1">
                <a:latin typeface="+mj-lt"/>
              </a:rPr>
              <a:t>А</a:t>
            </a:r>
          </a:p>
        </p:txBody>
      </p:sp>
      <p:sp>
        <p:nvSpPr>
          <p:cNvPr id="13322" name="Text Box 9"/>
          <p:cNvSpPr txBox="1">
            <a:spLocks noChangeArrowheads="1"/>
          </p:cNvSpPr>
          <p:nvPr/>
        </p:nvSpPr>
        <p:spPr bwMode="auto">
          <a:xfrm>
            <a:off x="3500438" y="4038600"/>
            <a:ext cx="407987" cy="461963"/>
          </a:xfrm>
          <a:prstGeom prst="rect">
            <a:avLst/>
          </a:prstGeom>
          <a:noFill/>
          <a:ln w="9525">
            <a:noFill/>
            <a:miter lim="800000"/>
            <a:headEnd/>
            <a:tailEnd/>
          </a:ln>
        </p:spPr>
        <p:txBody>
          <a:bodyPr wrap="none">
            <a:spAutoFit/>
          </a:bodyPr>
          <a:lstStyle/>
          <a:p>
            <a:pPr eaLnBrk="0" hangingPunct="0">
              <a:defRPr/>
            </a:pPr>
            <a:r>
              <a:rPr lang="en-US" sz="2400" b="1" dirty="0">
                <a:solidFill>
                  <a:srgbClr val="FF0000"/>
                </a:solidFill>
                <a:latin typeface="+mj-lt"/>
              </a:rPr>
              <a:t>B</a:t>
            </a:r>
            <a:endParaRPr lang="bg-BG" sz="2400" b="1" dirty="0">
              <a:latin typeface="+mj-lt"/>
            </a:endParaRPr>
          </a:p>
        </p:txBody>
      </p:sp>
      <p:sp>
        <p:nvSpPr>
          <p:cNvPr id="13323" name="Text Box 10"/>
          <p:cNvSpPr txBox="1">
            <a:spLocks noChangeArrowheads="1"/>
          </p:cNvSpPr>
          <p:nvPr/>
        </p:nvSpPr>
        <p:spPr bwMode="auto">
          <a:xfrm>
            <a:off x="4786313" y="3400425"/>
            <a:ext cx="407987" cy="461963"/>
          </a:xfrm>
          <a:prstGeom prst="rect">
            <a:avLst/>
          </a:prstGeom>
          <a:noFill/>
          <a:ln w="9525">
            <a:noFill/>
            <a:miter lim="800000"/>
            <a:headEnd/>
            <a:tailEnd/>
          </a:ln>
        </p:spPr>
        <p:txBody>
          <a:bodyPr wrap="none">
            <a:spAutoFit/>
          </a:bodyPr>
          <a:lstStyle/>
          <a:p>
            <a:pPr eaLnBrk="0" hangingPunct="0">
              <a:defRPr/>
            </a:pPr>
            <a:r>
              <a:rPr lang="bg-BG" sz="2400" b="1">
                <a:solidFill>
                  <a:srgbClr val="00B050"/>
                </a:solidFill>
                <a:latin typeface="+mj-lt"/>
              </a:rPr>
              <a:t>C</a:t>
            </a:r>
          </a:p>
        </p:txBody>
      </p:sp>
      <p:sp>
        <p:nvSpPr>
          <p:cNvPr id="13324" name="Text Box 11"/>
          <p:cNvSpPr txBox="1">
            <a:spLocks noChangeArrowheads="1"/>
          </p:cNvSpPr>
          <p:nvPr/>
        </p:nvSpPr>
        <p:spPr bwMode="auto">
          <a:xfrm>
            <a:off x="4356100" y="5805488"/>
            <a:ext cx="390525" cy="461962"/>
          </a:xfrm>
          <a:prstGeom prst="rect">
            <a:avLst/>
          </a:prstGeom>
          <a:noFill/>
          <a:ln w="9525">
            <a:noFill/>
            <a:miter lim="800000"/>
            <a:headEnd/>
            <a:tailEnd/>
          </a:ln>
        </p:spPr>
        <p:txBody>
          <a:bodyPr wrap="none">
            <a:spAutoFit/>
          </a:bodyPr>
          <a:lstStyle/>
          <a:p>
            <a:pPr eaLnBrk="0" hangingPunct="0">
              <a:defRPr/>
            </a:pPr>
            <a:r>
              <a:rPr lang="bg-BG" sz="2400" b="1">
                <a:solidFill>
                  <a:srgbClr val="FFFF00"/>
                </a:solidFill>
                <a:latin typeface="+mj-lt"/>
              </a:rPr>
              <a:t>E</a:t>
            </a:r>
            <a:endParaRPr lang="bg-BG" sz="2400" b="1">
              <a:latin typeface="+mj-lt"/>
            </a:endParaRPr>
          </a:p>
        </p:txBody>
      </p:sp>
      <p:sp>
        <p:nvSpPr>
          <p:cNvPr id="13325" name="Text Box 12"/>
          <p:cNvSpPr txBox="1">
            <a:spLocks noChangeArrowheads="1"/>
          </p:cNvSpPr>
          <p:nvPr/>
        </p:nvSpPr>
        <p:spPr bwMode="auto">
          <a:xfrm>
            <a:off x="6461125" y="4689475"/>
            <a:ext cx="404813" cy="457200"/>
          </a:xfrm>
          <a:prstGeom prst="rect">
            <a:avLst/>
          </a:prstGeom>
          <a:noFill/>
          <a:ln w="9525">
            <a:noFill/>
            <a:miter lim="800000"/>
            <a:headEnd/>
            <a:tailEnd/>
          </a:ln>
        </p:spPr>
        <p:txBody>
          <a:bodyPr wrap="none">
            <a:spAutoFit/>
          </a:bodyPr>
          <a:lstStyle/>
          <a:p>
            <a:pPr eaLnBrk="0" hangingPunct="0">
              <a:defRPr/>
            </a:pPr>
            <a:r>
              <a:rPr lang="bg-BG" sz="2400" b="1">
                <a:solidFill>
                  <a:srgbClr val="0070C0"/>
                </a:solidFill>
                <a:latin typeface="+mj-lt"/>
              </a:rPr>
              <a:t>D</a:t>
            </a:r>
          </a:p>
        </p:txBody>
      </p:sp>
      <p:sp>
        <p:nvSpPr>
          <p:cNvPr id="13326" name="Text Box 13"/>
          <p:cNvSpPr txBox="1">
            <a:spLocks noChangeArrowheads="1"/>
          </p:cNvSpPr>
          <p:nvPr/>
        </p:nvSpPr>
        <p:spPr bwMode="auto">
          <a:xfrm>
            <a:off x="714375" y="3394075"/>
            <a:ext cx="2127250" cy="461963"/>
          </a:xfrm>
          <a:prstGeom prst="rect">
            <a:avLst/>
          </a:prstGeom>
          <a:noFill/>
          <a:ln w="9525">
            <a:noFill/>
            <a:miter lim="800000"/>
            <a:headEnd/>
            <a:tailEnd/>
          </a:ln>
        </p:spPr>
        <p:txBody>
          <a:bodyPr wrap="none">
            <a:spAutoFit/>
          </a:bodyPr>
          <a:lstStyle/>
          <a:p>
            <a:pPr eaLnBrk="0" hangingPunct="0">
              <a:defRPr/>
            </a:pPr>
            <a:r>
              <a:rPr lang="bg-BG" sz="2400" b="1">
                <a:latin typeface="+mj-lt"/>
              </a:rPr>
              <a:t>DO</a:t>
            </a:r>
            <a:r>
              <a:rPr lang="bg-BG" sz="2400" b="1" baseline="-25000">
                <a:latin typeface="+mj-lt"/>
              </a:rPr>
              <a:t>2</a:t>
            </a:r>
            <a:r>
              <a:rPr lang="en-US" sz="2400" b="1" dirty="0">
                <a:latin typeface="+mj-lt"/>
              </a:rPr>
              <a:t>/VO</a:t>
            </a:r>
            <a:r>
              <a:rPr lang="en-US" sz="2400" b="1" baseline="-25000" dirty="0">
                <a:latin typeface="+mj-lt"/>
              </a:rPr>
              <a:t>2 </a:t>
            </a:r>
            <a:r>
              <a:rPr lang="en-US" sz="2400" b="1" dirty="0">
                <a:latin typeface="+mj-lt"/>
              </a:rPr>
              <a:t>ratio</a:t>
            </a:r>
            <a:endParaRPr lang="bg-BG" sz="2400" b="1">
              <a:latin typeface="+mj-lt"/>
            </a:endParaRPr>
          </a:p>
        </p:txBody>
      </p:sp>
      <p:sp>
        <p:nvSpPr>
          <p:cNvPr id="13327" name="Text Box 14"/>
          <p:cNvSpPr txBox="1">
            <a:spLocks noChangeArrowheads="1"/>
          </p:cNvSpPr>
          <p:nvPr/>
        </p:nvSpPr>
        <p:spPr bwMode="auto">
          <a:xfrm>
            <a:off x="144463" y="3775075"/>
            <a:ext cx="355600" cy="461963"/>
          </a:xfrm>
          <a:prstGeom prst="rect">
            <a:avLst/>
          </a:prstGeom>
          <a:noFill/>
          <a:ln w="9525">
            <a:noFill/>
            <a:miter lim="800000"/>
            <a:headEnd/>
            <a:tailEnd/>
          </a:ln>
        </p:spPr>
        <p:txBody>
          <a:bodyPr wrap="none">
            <a:spAutoFit/>
          </a:bodyPr>
          <a:lstStyle/>
          <a:p>
            <a:pPr eaLnBrk="0" hangingPunct="0">
              <a:defRPr/>
            </a:pPr>
            <a:r>
              <a:rPr lang="bg-BG" sz="2400" b="1">
                <a:latin typeface="+mj-lt"/>
              </a:rPr>
              <a:t>1</a:t>
            </a:r>
          </a:p>
        </p:txBody>
      </p:sp>
      <p:sp>
        <p:nvSpPr>
          <p:cNvPr id="13328" name="Text Box 15"/>
          <p:cNvSpPr txBox="1">
            <a:spLocks noChangeArrowheads="1"/>
          </p:cNvSpPr>
          <p:nvPr/>
        </p:nvSpPr>
        <p:spPr bwMode="auto">
          <a:xfrm>
            <a:off x="0" y="4929188"/>
            <a:ext cx="620713" cy="461962"/>
          </a:xfrm>
          <a:prstGeom prst="rect">
            <a:avLst/>
          </a:prstGeom>
          <a:noFill/>
          <a:ln w="9525">
            <a:noFill/>
            <a:miter lim="800000"/>
            <a:headEnd/>
            <a:tailEnd/>
          </a:ln>
        </p:spPr>
        <p:txBody>
          <a:bodyPr wrap="none">
            <a:spAutoFit/>
          </a:bodyPr>
          <a:lstStyle/>
          <a:p>
            <a:pPr eaLnBrk="0" hangingPunct="0">
              <a:defRPr/>
            </a:pPr>
            <a:r>
              <a:rPr lang="bg-BG" sz="2400" b="1">
                <a:latin typeface="+mj-lt"/>
              </a:rPr>
              <a:t>&lt; 1</a:t>
            </a:r>
          </a:p>
        </p:txBody>
      </p:sp>
      <p:sp>
        <p:nvSpPr>
          <p:cNvPr id="13329" name="Text Box 16"/>
          <p:cNvSpPr txBox="1">
            <a:spLocks noChangeArrowheads="1"/>
          </p:cNvSpPr>
          <p:nvPr/>
        </p:nvSpPr>
        <p:spPr bwMode="auto">
          <a:xfrm>
            <a:off x="22225" y="2752725"/>
            <a:ext cx="620713" cy="461963"/>
          </a:xfrm>
          <a:prstGeom prst="rect">
            <a:avLst/>
          </a:prstGeom>
          <a:noFill/>
          <a:ln w="9525">
            <a:noFill/>
            <a:miter lim="800000"/>
            <a:headEnd/>
            <a:tailEnd/>
          </a:ln>
        </p:spPr>
        <p:txBody>
          <a:bodyPr wrap="none">
            <a:spAutoFit/>
          </a:bodyPr>
          <a:lstStyle/>
          <a:p>
            <a:pPr eaLnBrk="0" hangingPunct="0">
              <a:defRPr/>
            </a:pPr>
            <a:r>
              <a:rPr lang="bg-BG" sz="2400" b="1" dirty="0">
                <a:latin typeface="+mj-lt"/>
              </a:rPr>
              <a:t>&gt; 1</a:t>
            </a:r>
          </a:p>
        </p:txBody>
      </p:sp>
      <p:sp>
        <p:nvSpPr>
          <p:cNvPr id="14350" name="Freeform 19"/>
          <p:cNvSpPr>
            <a:spLocks noChangeArrowheads="1"/>
          </p:cNvSpPr>
          <p:nvPr/>
        </p:nvSpPr>
        <p:spPr bwMode="auto">
          <a:xfrm>
            <a:off x="3286125" y="3278188"/>
            <a:ext cx="2500313" cy="1436687"/>
          </a:xfrm>
          <a:custGeom>
            <a:avLst/>
            <a:gdLst>
              <a:gd name="T0" fmla="*/ 0 w 2514600"/>
              <a:gd name="T1" fmla="*/ 1172805 h 1436077"/>
              <a:gd name="T2" fmla="*/ 573721 w 2514600"/>
              <a:gd name="T3" fmla="*/ 1260766 h 1436077"/>
              <a:gd name="T4" fmla="*/ 1547308 w 2514600"/>
              <a:gd name="T5" fmla="*/ 117281 h 1436077"/>
              <a:gd name="T6" fmla="*/ 2486124 w 2514600"/>
              <a:gd name="T7" fmla="*/ 557083 h 1436077"/>
              <a:gd name="T8" fmla="*/ 0 60000 65536"/>
              <a:gd name="T9" fmla="*/ 0 60000 65536"/>
              <a:gd name="T10" fmla="*/ 0 60000 65536"/>
              <a:gd name="T11" fmla="*/ 0 60000 65536"/>
              <a:gd name="T12" fmla="*/ 0 w 2514600"/>
              <a:gd name="T13" fmla="*/ 0 h 1436077"/>
              <a:gd name="T14" fmla="*/ 2514600 w 2514600"/>
              <a:gd name="T15" fmla="*/ 1436077 h 1436077"/>
            </a:gdLst>
            <a:ahLst/>
            <a:cxnLst>
              <a:cxn ang="T8">
                <a:pos x="T0" y="T1"/>
              </a:cxn>
              <a:cxn ang="T9">
                <a:pos x="T2" y="T3"/>
              </a:cxn>
              <a:cxn ang="T10">
                <a:pos x="T4" y="T5"/>
              </a:cxn>
              <a:cxn ang="T11">
                <a:pos x="T6" y="T7"/>
              </a:cxn>
            </a:cxnLst>
            <a:rect l="T12" t="T13" r="T14" b="T15"/>
            <a:pathLst>
              <a:path w="2514600" h="1436077">
                <a:moveTo>
                  <a:pt x="0" y="1172307"/>
                </a:moveTo>
                <a:cubicBezTo>
                  <a:pt x="159727" y="1304192"/>
                  <a:pt x="319454" y="1436077"/>
                  <a:pt x="580292" y="1260231"/>
                </a:cubicBezTo>
                <a:cubicBezTo>
                  <a:pt x="841130" y="1084385"/>
                  <a:pt x="1242646" y="234462"/>
                  <a:pt x="1565031" y="117231"/>
                </a:cubicBezTo>
                <a:cubicBezTo>
                  <a:pt x="1887416" y="0"/>
                  <a:pt x="2201008" y="278423"/>
                  <a:pt x="2514600" y="556846"/>
                </a:cubicBezTo>
              </a:path>
            </a:pathLst>
          </a:custGeom>
          <a:solidFill>
            <a:schemeClr val="accent1">
              <a:alpha val="0"/>
            </a:schemeClr>
          </a:solidFill>
          <a:ln w="63500" algn="ctr">
            <a:solidFill>
              <a:schemeClr val="tx1"/>
            </a:solidFill>
            <a:round/>
            <a:headEnd type="none" w="sm" len="sm"/>
            <a:tailEnd type="none" w="sm" len="sm"/>
          </a:ln>
        </p:spPr>
        <p:txBody>
          <a:bodyPr/>
          <a:lstStyle/>
          <a:p>
            <a:endParaRPr lang="bg-BG"/>
          </a:p>
        </p:txBody>
      </p:sp>
      <p:sp>
        <p:nvSpPr>
          <p:cNvPr id="14351" name="Freeform 20"/>
          <p:cNvSpPr>
            <a:spLocks noChangeArrowheads="1"/>
          </p:cNvSpPr>
          <p:nvPr/>
        </p:nvSpPr>
        <p:spPr bwMode="auto">
          <a:xfrm>
            <a:off x="3571875" y="4330700"/>
            <a:ext cx="2962275" cy="741363"/>
          </a:xfrm>
          <a:custGeom>
            <a:avLst/>
            <a:gdLst>
              <a:gd name="T0" fmla="*/ 0 w 2954216"/>
              <a:gd name="T1" fmla="*/ 366286 h 741484"/>
              <a:gd name="T2" fmla="*/ 477496 w 2954216"/>
              <a:gd name="T3" fmla="*/ 682758 h 741484"/>
              <a:gd name="T4" fmla="*/ 1503229 w 2954216"/>
              <a:gd name="T5" fmla="*/ 14652 h 741484"/>
              <a:gd name="T6" fmla="*/ 2511276 w 2954216"/>
              <a:gd name="T7" fmla="*/ 594849 h 741484"/>
              <a:gd name="T8" fmla="*/ 2971087 w 2954216"/>
              <a:gd name="T9" fmla="*/ 630012 h 741484"/>
              <a:gd name="T10" fmla="*/ 0 60000 65536"/>
              <a:gd name="T11" fmla="*/ 0 60000 65536"/>
              <a:gd name="T12" fmla="*/ 0 60000 65536"/>
              <a:gd name="T13" fmla="*/ 0 60000 65536"/>
              <a:gd name="T14" fmla="*/ 0 60000 65536"/>
              <a:gd name="T15" fmla="*/ 0 w 2954216"/>
              <a:gd name="T16" fmla="*/ 0 h 741484"/>
              <a:gd name="T17" fmla="*/ 2954216 w 2954216"/>
              <a:gd name="T18" fmla="*/ 741484 h 741484"/>
            </a:gdLst>
            <a:ahLst/>
            <a:cxnLst>
              <a:cxn ang="T10">
                <a:pos x="T0" y="T1"/>
              </a:cxn>
              <a:cxn ang="T11">
                <a:pos x="T2" y="T3"/>
              </a:cxn>
              <a:cxn ang="T12">
                <a:pos x="T4" y="T5"/>
              </a:cxn>
              <a:cxn ang="T13">
                <a:pos x="T6" y="T7"/>
              </a:cxn>
              <a:cxn ang="T14">
                <a:pos x="T8" y="T9"/>
              </a:cxn>
            </a:cxnLst>
            <a:rect l="T15" t="T16" r="T17" b="T18"/>
            <a:pathLst>
              <a:path w="2954216" h="741484">
                <a:moveTo>
                  <a:pt x="0" y="366346"/>
                </a:moveTo>
                <a:cubicBezTo>
                  <a:pt x="112835" y="553915"/>
                  <a:pt x="225670" y="741484"/>
                  <a:pt x="474785" y="682869"/>
                </a:cubicBezTo>
                <a:cubicBezTo>
                  <a:pt x="723900" y="624254"/>
                  <a:pt x="1157655" y="29308"/>
                  <a:pt x="1494693" y="14654"/>
                </a:cubicBezTo>
                <a:cubicBezTo>
                  <a:pt x="1831731" y="0"/>
                  <a:pt x="2253762" y="492369"/>
                  <a:pt x="2497016" y="594946"/>
                </a:cubicBezTo>
                <a:cubicBezTo>
                  <a:pt x="2740270" y="697523"/>
                  <a:pt x="2847243" y="663819"/>
                  <a:pt x="2954216" y="630115"/>
                </a:cubicBezTo>
              </a:path>
            </a:pathLst>
          </a:custGeom>
          <a:solidFill>
            <a:schemeClr val="accent1">
              <a:alpha val="0"/>
            </a:schemeClr>
          </a:solidFill>
          <a:ln w="63500" algn="ctr">
            <a:solidFill>
              <a:schemeClr val="tx1"/>
            </a:solidFill>
            <a:round/>
            <a:headEnd type="none" w="sm" len="sm"/>
            <a:tailEnd type="none" w="sm" len="sm"/>
          </a:ln>
        </p:spPr>
        <p:txBody>
          <a:bodyPr/>
          <a:lstStyle/>
          <a:p>
            <a:endParaRPr lang="bg-BG"/>
          </a:p>
        </p:txBody>
      </p:sp>
      <p:sp>
        <p:nvSpPr>
          <p:cNvPr id="14352" name="Freeform 21"/>
          <p:cNvSpPr>
            <a:spLocks noChangeArrowheads="1"/>
          </p:cNvSpPr>
          <p:nvPr/>
        </p:nvSpPr>
        <p:spPr bwMode="auto">
          <a:xfrm>
            <a:off x="642938" y="3997325"/>
            <a:ext cx="3552825" cy="2074863"/>
          </a:xfrm>
          <a:custGeom>
            <a:avLst/>
            <a:gdLst>
              <a:gd name="T0" fmla="*/ 0 w 3552092"/>
              <a:gd name="T1" fmla="*/ 0 h 2074985"/>
              <a:gd name="T2" fmla="*/ 633177 w 3552092"/>
              <a:gd name="T3" fmla="*/ 439590 h 2074985"/>
              <a:gd name="T4" fmla="*/ 2673412 w 3552092"/>
              <a:gd name="T5" fmla="*/ 492340 h 2074985"/>
              <a:gd name="T6" fmla="*/ 3552825 w 3552092"/>
              <a:gd name="T7" fmla="*/ 2074863 h 2074985"/>
              <a:gd name="T8" fmla="*/ 0 60000 65536"/>
              <a:gd name="T9" fmla="*/ 0 60000 65536"/>
              <a:gd name="T10" fmla="*/ 0 60000 65536"/>
              <a:gd name="T11" fmla="*/ 0 60000 65536"/>
              <a:gd name="T12" fmla="*/ 0 w 3552092"/>
              <a:gd name="T13" fmla="*/ 0 h 2074985"/>
              <a:gd name="T14" fmla="*/ 3552092 w 3552092"/>
              <a:gd name="T15" fmla="*/ 2074985 h 2074985"/>
            </a:gdLst>
            <a:ahLst/>
            <a:cxnLst>
              <a:cxn ang="T8">
                <a:pos x="T0" y="T1"/>
              </a:cxn>
              <a:cxn ang="T9">
                <a:pos x="T2" y="T3"/>
              </a:cxn>
              <a:cxn ang="T10">
                <a:pos x="T4" y="T5"/>
              </a:cxn>
              <a:cxn ang="T11">
                <a:pos x="T6" y="T7"/>
              </a:cxn>
            </a:cxnLst>
            <a:rect l="T12" t="T13" r="T14" b="T15"/>
            <a:pathLst>
              <a:path w="3552092" h="2074985">
                <a:moveTo>
                  <a:pt x="0" y="0"/>
                </a:moveTo>
                <a:cubicBezTo>
                  <a:pt x="93784" y="178777"/>
                  <a:pt x="187569" y="357555"/>
                  <a:pt x="633046" y="439616"/>
                </a:cubicBezTo>
                <a:cubicBezTo>
                  <a:pt x="1078523" y="521678"/>
                  <a:pt x="2186353" y="219808"/>
                  <a:pt x="2672861" y="492369"/>
                </a:cubicBezTo>
                <a:cubicBezTo>
                  <a:pt x="3159369" y="764931"/>
                  <a:pt x="3552092" y="2074985"/>
                  <a:pt x="3552092" y="2074985"/>
                </a:cubicBezTo>
              </a:path>
            </a:pathLst>
          </a:custGeom>
          <a:solidFill>
            <a:schemeClr val="accent1">
              <a:alpha val="0"/>
            </a:schemeClr>
          </a:solidFill>
          <a:ln w="63500" algn="ctr">
            <a:solidFill>
              <a:schemeClr val="tx1"/>
            </a:solidFill>
            <a:round/>
            <a:headEnd type="none" w="sm" len="sm"/>
            <a:tailEnd type="none" w="sm" len="sm"/>
          </a:ln>
        </p:spPr>
        <p:txBody>
          <a:bodyPr/>
          <a:lstStyle/>
          <a:p>
            <a:endParaRPr lang="bg-BG"/>
          </a:p>
        </p:txBody>
      </p:sp>
      <p:sp>
        <p:nvSpPr>
          <p:cNvPr id="27" name="Rectangle 2"/>
          <p:cNvSpPr>
            <a:spLocks noGrp="1" noChangeArrowheads="1"/>
          </p:cNvSpPr>
          <p:nvPr>
            <p:ph type="title"/>
          </p:nvPr>
        </p:nvSpPr>
        <p:spPr/>
        <p:txBody>
          <a:bodyPr/>
          <a:lstStyle/>
          <a:p>
            <a:pPr eaLnBrk="1" hangingPunct="1">
              <a:defRPr/>
            </a:pPr>
            <a:r>
              <a:rPr lang="en-US" dirty="0">
                <a:solidFill>
                  <a:srgbClr val="0070C0"/>
                </a:solidFill>
              </a:rPr>
              <a:t>D </a:t>
            </a:r>
            <a:r>
              <a:rPr lang="bg-BG" dirty="0"/>
              <a:t>- крива</a:t>
            </a:r>
          </a:p>
        </p:txBody>
      </p:sp>
    </p:spTree>
    <p:extLst>
      <p:ext uri="{BB962C8B-B14F-4D97-AF65-F5344CB8AC3E}">
        <p14:creationId xmlns:p14="http://schemas.microsoft.com/office/powerpoint/2010/main" val="22802088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56F9711-44F6-41EC-8F4F-F81FB82B76DA}" type="slidenum">
              <a:rPr lang="bg-BG" altLang="bg-BG" smtClean="0"/>
              <a:pPr eaLnBrk="1" hangingPunct="1"/>
              <a:t>21</a:t>
            </a:fld>
            <a:endParaRPr lang="bg-BG" altLang="bg-BG"/>
          </a:p>
        </p:txBody>
      </p:sp>
      <p:sp>
        <p:nvSpPr>
          <p:cNvPr id="177154" name="Rectangle 2"/>
          <p:cNvSpPr>
            <a:spLocks noGrp="1" noChangeArrowheads="1"/>
          </p:cNvSpPr>
          <p:nvPr>
            <p:ph type="title"/>
          </p:nvPr>
        </p:nvSpPr>
        <p:spPr/>
        <p:txBody>
          <a:bodyPr/>
          <a:lstStyle/>
          <a:p>
            <a:pPr eaLnBrk="1" hangingPunct="1">
              <a:defRPr/>
            </a:pPr>
            <a:r>
              <a:rPr lang="bg-BG"/>
              <a:t>Усложнения на реперфузията</a:t>
            </a:r>
          </a:p>
        </p:txBody>
      </p:sp>
      <p:sp>
        <p:nvSpPr>
          <p:cNvPr id="15364" name="Rectangle 3"/>
          <p:cNvSpPr>
            <a:spLocks noGrp="1" noChangeArrowheads="1"/>
          </p:cNvSpPr>
          <p:nvPr>
            <p:ph type="body" idx="1"/>
          </p:nvPr>
        </p:nvSpPr>
        <p:spPr/>
        <p:txBody>
          <a:bodyPr/>
          <a:lstStyle/>
          <a:p>
            <a:pPr eaLnBrk="1" hangingPunct="1"/>
            <a:r>
              <a:rPr lang="en-US" altLang="bg-BG" sz="2400" dirty="0"/>
              <a:t>ARDS</a:t>
            </a:r>
          </a:p>
          <a:p>
            <a:pPr eaLnBrk="1" hangingPunct="1"/>
            <a:r>
              <a:rPr lang="bg-BG" altLang="bg-BG" sz="2400" dirty="0"/>
              <a:t>Остра бъбречна недостатъчност</a:t>
            </a:r>
          </a:p>
          <a:p>
            <a:pPr eaLnBrk="1" hangingPunct="1"/>
            <a:r>
              <a:rPr lang="bg-BG" altLang="bg-BG" sz="2400" dirty="0" err="1"/>
              <a:t>Гастро-интестинална</a:t>
            </a:r>
            <a:r>
              <a:rPr lang="bg-BG" altLang="bg-BG" sz="2400" dirty="0"/>
              <a:t> дисфункция</a:t>
            </a:r>
          </a:p>
          <a:p>
            <a:pPr eaLnBrk="1" hangingPunct="1"/>
            <a:r>
              <a:rPr lang="bg-BG" altLang="bg-BG" sz="2400" dirty="0"/>
              <a:t>Помпена недостатъчност</a:t>
            </a:r>
          </a:p>
          <a:p>
            <a:pPr eaLnBrk="1" hangingPunct="1"/>
            <a:r>
              <a:rPr lang="bg-BG" altLang="bg-BG" sz="2400" dirty="0"/>
              <a:t>Имуносупресия</a:t>
            </a:r>
          </a:p>
          <a:p>
            <a:pPr eaLnBrk="1" hangingPunct="1"/>
            <a:r>
              <a:rPr lang="bg-BG" altLang="bg-BG" sz="2400" dirty="0"/>
              <a:t>Синдром на множествена органна дисфункция и недостатъчност</a:t>
            </a:r>
          </a:p>
        </p:txBody>
      </p:sp>
    </p:spTree>
    <p:extLst>
      <p:ext uri="{BB962C8B-B14F-4D97-AF65-F5344CB8AC3E}">
        <p14:creationId xmlns:p14="http://schemas.microsoft.com/office/powerpoint/2010/main" val="39008324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E7F4B05-B645-4628-934C-072B49537FAD}" type="slidenum">
              <a:rPr lang="bg-BG" altLang="bg-BG" smtClean="0"/>
              <a:pPr eaLnBrk="1" hangingPunct="1"/>
              <a:t>22</a:t>
            </a:fld>
            <a:endParaRPr lang="bg-BG" altLang="bg-BG"/>
          </a:p>
        </p:txBody>
      </p:sp>
      <p:sp>
        <p:nvSpPr>
          <p:cNvPr id="178178" name="Rectangle 2"/>
          <p:cNvSpPr>
            <a:spLocks noGrp="1" noChangeArrowheads="1"/>
          </p:cNvSpPr>
          <p:nvPr>
            <p:ph type="title"/>
          </p:nvPr>
        </p:nvSpPr>
        <p:spPr/>
        <p:txBody>
          <a:bodyPr/>
          <a:lstStyle/>
          <a:p>
            <a:pPr eaLnBrk="1" hangingPunct="1">
              <a:defRPr/>
            </a:pPr>
            <a:r>
              <a:rPr lang="bg-BG" dirty="0">
                <a:solidFill>
                  <a:schemeClr val="tx1"/>
                </a:solidFill>
              </a:rPr>
              <a:t>Е</a:t>
            </a:r>
            <a:r>
              <a:rPr lang="bg-BG" dirty="0"/>
              <a:t> крива - ф</a:t>
            </a:r>
            <a:r>
              <a:rPr lang="bg-BG" dirty="0">
                <a:effectLst/>
              </a:rPr>
              <a:t>аза на остър необратим травматичен шок </a:t>
            </a:r>
          </a:p>
        </p:txBody>
      </p:sp>
      <p:sp>
        <p:nvSpPr>
          <p:cNvPr id="16388" name="Rectangle 3"/>
          <p:cNvSpPr>
            <a:spLocks noGrp="1" noChangeArrowheads="1"/>
          </p:cNvSpPr>
          <p:nvPr>
            <p:ph type="body" idx="1"/>
          </p:nvPr>
        </p:nvSpPr>
        <p:spPr/>
        <p:txBody>
          <a:bodyPr/>
          <a:lstStyle/>
          <a:p>
            <a:pPr marL="0" indent="715963" algn="just" eaLnBrk="1" hangingPunct="1">
              <a:buFontTx/>
              <a:buNone/>
            </a:pPr>
            <a:r>
              <a:rPr lang="bg-BG" altLang="bg-BG" sz="2400" dirty="0"/>
              <a:t>Продължителната хипотензия е следвана от тежка вазодилатация, рефрактерна на инфузии и катехоламини.</a:t>
            </a:r>
          </a:p>
          <a:p>
            <a:pPr marL="0" indent="715963" algn="just" eaLnBrk="1" hangingPunct="1">
              <a:buFontTx/>
              <a:buNone/>
            </a:pPr>
            <a:r>
              <a:rPr lang="bg-BG" altLang="bg-BG" sz="2400" dirty="0"/>
              <a:t>Следват бърза загуба на течности в интерстициалното пространство, ДИК, помпена дисфункция и бързо настъпваща смърт.</a:t>
            </a:r>
          </a:p>
        </p:txBody>
      </p:sp>
    </p:spTree>
    <p:extLst>
      <p:ext uri="{BB962C8B-B14F-4D97-AF65-F5344CB8AC3E}">
        <p14:creationId xmlns:p14="http://schemas.microsoft.com/office/powerpoint/2010/main" val="26389138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AAE8244-6C8D-4C0B-8F6A-8B024CF122C0}" type="slidenum">
              <a:rPr lang="bg-BG" altLang="bg-BG" smtClean="0"/>
              <a:pPr eaLnBrk="1" hangingPunct="1"/>
              <a:t>23</a:t>
            </a:fld>
            <a:endParaRPr lang="bg-BG" altLang="bg-BG"/>
          </a:p>
        </p:txBody>
      </p:sp>
      <p:sp>
        <p:nvSpPr>
          <p:cNvPr id="17411" name="Line 3"/>
          <p:cNvSpPr>
            <a:spLocks noChangeShapeType="1"/>
          </p:cNvSpPr>
          <p:nvPr/>
        </p:nvSpPr>
        <p:spPr bwMode="auto">
          <a:xfrm>
            <a:off x="642938" y="2571750"/>
            <a:ext cx="0" cy="3352800"/>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bg-BG"/>
          </a:p>
        </p:txBody>
      </p:sp>
      <p:sp>
        <p:nvSpPr>
          <p:cNvPr id="17412" name="Line 4"/>
          <p:cNvSpPr>
            <a:spLocks noChangeShapeType="1"/>
          </p:cNvSpPr>
          <p:nvPr/>
        </p:nvSpPr>
        <p:spPr bwMode="auto">
          <a:xfrm flipV="1">
            <a:off x="642938" y="3962400"/>
            <a:ext cx="7129462" cy="46038"/>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bg-BG"/>
          </a:p>
        </p:txBody>
      </p:sp>
      <p:sp>
        <p:nvSpPr>
          <p:cNvPr id="13321" name="Text Box 8"/>
          <p:cNvSpPr txBox="1">
            <a:spLocks noChangeArrowheads="1"/>
          </p:cNvSpPr>
          <p:nvPr/>
        </p:nvSpPr>
        <p:spPr bwMode="auto">
          <a:xfrm>
            <a:off x="928688" y="4537075"/>
            <a:ext cx="404812" cy="457200"/>
          </a:xfrm>
          <a:prstGeom prst="rect">
            <a:avLst/>
          </a:prstGeom>
          <a:noFill/>
          <a:ln w="9525">
            <a:noFill/>
            <a:miter lim="800000"/>
            <a:headEnd/>
            <a:tailEnd/>
          </a:ln>
        </p:spPr>
        <p:txBody>
          <a:bodyPr wrap="none">
            <a:spAutoFit/>
          </a:bodyPr>
          <a:lstStyle/>
          <a:p>
            <a:pPr eaLnBrk="0" hangingPunct="0">
              <a:defRPr/>
            </a:pPr>
            <a:r>
              <a:rPr lang="bg-BG" sz="2400" b="1">
                <a:latin typeface="+mj-lt"/>
              </a:rPr>
              <a:t>А</a:t>
            </a:r>
          </a:p>
        </p:txBody>
      </p:sp>
      <p:sp>
        <p:nvSpPr>
          <p:cNvPr id="13322" name="Text Box 9"/>
          <p:cNvSpPr txBox="1">
            <a:spLocks noChangeArrowheads="1"/>
          </p:cNvSpPr>
          <p:nvPr/>
        </p:nvSpPr>
        <p:spPr bwMode="auto">
          <a:xfrm>
            <a:off x="3500438" y="4038600"/>
            <a:ext cx="407987" cy="461963"/>
          </a:xfrm>
          <a:prstGeom prst="rect">
            <a:avLst/>
          </a:prstGeom>
          <a:noFill/>
          <a:ln w="9525">
            <a:noFill/>
            <a:miter lim="800000"/>
            <a:headEnd/>
            <a:tailEnd/>
          </a:ln>
        </p:spPr>
        <p:txBody>
          <a:bodyPr wrap="none">
            <a:spAutoFit/>
          </a:bodyPr>
          <a:lstStyle/>
          <a:p>
            <a:pPr eaLnBrk="0" hangingPunct="0">
              <a:defRPr/>
            </a:pPr>
            <a:r>
              <a:rPr lang="en-US" sz="2400" b="1" dirty="0">
                <a:solidFill>
                  <a:srgbClr val="FF0000"/>
                </a:solidFill>
                <a:latin typeface="+mj-lt"/>
              </a:rPr>
              <a:t>B</a:t>
            </a:r>
            <a:endParaRPr lang="bg-BG" sz="2400" b="1" dirty="0">
              <a:latin typeface="+mj-lt"/>
            </a:endParaRPr>
          </a:p>
        </p:txBody>
      </p:sp>
      <p:sp>
        <p:nvSpPr>
          <p:cNvPr id="13323" name="Text Box 10"/>
          <p:cNvSpPr txBox="1">
            <a:spLocks noChangeArrowheads="1"/>
          </p:cNvSpPr>
          <p:nvPr/>
        </p:nvSpPr>
        <p:spPr bwMode="auto">
          <a:xfrm>
            <a:off x="4786313" y="3400425"/>
            <a:ext cx="407987" cy="461963"/>
          </a:xfrm>
          <a:prstGeom prst="rect">
            <a:avLst/>
          </a:prstGeom>
          <a:noFill/>
          <a:ln w="9525">
            <a:noFill/>
            <a:miter lim="800000"/>
            <a:headEnd/>
            <a:tailEnd/>
          </a:ln>
        </p:spPr>
        <p:txBody>
          <a:bodyPr wrap="none">
            <a:spAutoFit/>
          </a:bodyPr>
          <a:lstStyle/>
          <a:p>
            <a:pPr eaLnBrk="0" hangingPunct="0">
              <a:defRPr/>
            </a:pPr>
            <a:r>
              <a:rPr lang="bg-BG" sz="2400" b="1">
                <a:solidFill>
                  <a:srgbClr val="00B050"/>
                </a:solidFill>
                <a:latin typeface="+mj-lt"/>
              </a:rPr>
              <a:t>C</a:t>
            </a:r>
          </a:p>
        </p:txBody>
      </p:sp>
      <p:sp>
        <p:nvSpPr>
          <p:cNvPr id="13324" name="Text Box 11"/>
          <p:cNvSpPr txBox="1">
            <a:spLocks noChangeArrowheads="1"/>
          </p:cNvSpPr>
          <p:nvPr/>
        </p:nvSpPr>
        <p:spPr bwMode="auto">
          <a:xfrm>
            <a:off x="4500563" y="5805488"/>
            <a:ext cx="390525" cy="461962"/>
          </a:xfrm>
          <a:prstGeom prst="rect">
            <a:avLst/>
          </a:prstGeom>
          <a:noFill/>
          <a:ln w="9525">
            <a:noFill/>
            <a:miter lim="800000"/>
            <a:headEnd/>
            <a:tailEnd/>
          </a:ln>
        </p:spPr>
        <p:txBody>
          <a:bodyPr wrap="none">
            <a:spAutoFit/>
          </a:bodyPr>
          <a:lstStyle/>
          <a:p>
            <a:pPr eaLnBrk="0" hangingPunct="0">
              <a:defRPr/>
            </a:pPr>
            <a:r>
              <a:rPr lang="bg-BG" sz="2400" b="1" dirty="0">
                <a:latin typeface="+mj-lt"/>
              </a:rPr>
              <a:t>E</a:t>
            </a:r>
          </a:p>
        </p:txBody>
      </p:sp>
      <p:sp>
        <p:nvSpPr>
          <p:cNvPr id="13325" name="Text Box 12"/>
          <p:cNvSpPr txBox="1">
            <a:spLocks noChangeArrowheads="1"/>
          </p:cNvSpPr>
          <p:nvPr/>
        </p:nvSpPr>
        <p:spPr bwMode="auto">
          <a:xfrm>
            <a:off x="6461125" y="4689475"/>
            <a:ext cx="404813" cy="457200"/>
          </a:xfrm>
          <a:prstGeom prst="rect">
            <a:avLst/>
          </a:prstGeom>
          <a:noFill/>
          <a:ln w="9525">
            <a:noFill/>
            <a:miter lim="800000"/>
            <a:headEnd/>
            <a:tailEnd/>
          </a:ln>
        </p:spPr>
        <p:txBody>
          <a:bodyPr wrap="none">
            <a:spAutoFit/>
          </a:bodyPr>
          <a:lstStyle/>
          <a:p>
            <a:pPr eaLnBrk="0" hangingPunct="0">
              <a:defRPr/>
            </a:pPr>
            <a:r>
              <a:rPr lang="bg-BG" sz="2400" b="1">
                <a:solidFill>
                  <a:srgbClr val="0070C0"/>
                </a:solidFill>
                <a:latin typeface="+mj-lt"/>
              </a:rPr>
              <a:t>D</a:t>
            </a:r>
          </a:p>
        </p:txBody>
      </p:sp>
      <p:sp>
        <p:nvSpPr>
          <p:cNvPr id="13326" name="Text Box 13"/>
          <p:cNvSpPr txBox="1">
            <a:spLocks noChangeArrowheads="1"/>
          </p:cNvSpPr>
          <p:nvPr/>
        </p:nvSpPr>
        <p:spPr bwMode="auto">
          <a:xfrm>
            <a:off x="714375" y="3394075"/>
            <a:ext cx="2127250" cy="461963"/>
          </a:xfrm>
          <a:prstGeom prst="rect">
            <a:avLst/>
          </a:prstGeom>
          <a:noFill/>
          <a:ln w="9525">
            <a:noFill/>
            <a:miter lim="800000"/>
            <a:headEnd/>
            <a:tailEnd/>
          </a:ln>
        </p:spPr>
        <p:txBody>
          <a:bodyPr wrap="none">
            <a:spAutoFit/>
          </a:bodyPr>
          <a:lstStyle/>
          <a:p>
            <a:pPr eaLnBrk="0" hangingPunct="0">
              <a:defRPr/>
            </a:pPr>
            <a:r>
              <a:rPr lang="bg-BG" sz="2400" b="1">
                <a:latin typeface="+mj-lt"/>
              </a:rPr>
              <a:t>DO</a:t>
            </a:r>
            <a:r>
              <a:rPr lang="bg-BG" sz="2400" b="1" baseline="-25000">
                <a:latin typeface="+mj-lt"/>
              </a:rPr>
              <a:t>2</a:t>
            </a:r>
            <a:r>
              <a:rPr lang="en-US" sz="2400" b="1" dirty="0">
                <a:latin typeface="+mj-lt"/>
              </a:rPr>
              <a:t>/VO</a:t>
            </a:r>
            <a:r>
              <a:rPr lang="en-US" sz="2400" b="1" baseline="-25000" dirty="0">
                <a:latin typeface="+mj-lt"/>
              </a:rPr>
              <a:t>2 </a:t>
            </a:r>
            <a:r>
              <a:rPr lang="en-US" sz="2400" b="1" dirty="0">
                <a:latin typeface="+mj-lt"/>
              </a:rPr>
              <a:t>ratio</a:t>
            </a:r>
            <a:endParaRPr lang="bg-BG" sz="2400" b="1">
              <a:latin typeface="+mj-lt"/>
            </a:endParaRPr>
          </a:p>
        </p:txBody>
      </p:sp>
      <p:sp>
        <p:nvSpPr>
          <p:cNvPr id="13327" name="Text Box 14"/>
          <p:cNvSpPr txBox="1">
            <a:spLocks noChangeArrowheads="1"/>
          </p:cNvSpPr>
          <p:nvPr/>
        </p:nvSpPr>
        <p:spPr bwMode="auto">
          <a:xfrm>
            <a:off x="144463" y="3775075"/>
            <a:ext cx="355600" cy="461963"/>
          </a:xfrm>
          <a:prstGeom prst="rect">
            <a:avLst/>
          </a:prstGeom>
          <a:noFill/>
          <a:ln w="9525">
            <a:noFill/>
            <a:miter lim="800000"/>
            <a:headEnd/>
            <a:tailEnd/>
          </a:ln>
        </p:spPr>
        <p:txBody>
          <a:bodyPr wrap="none">
            <a:spAutoFit/>
          </a:bodyPr>
          <a:lstStyle/>
          <a:p>
            <a:pPr eaLnBrk="0" hangingPunct="0">
              <a:defRPr/>
            </a:pPr>
            <a:r>
              <a:rPr lang="bg-BG" sz="2400" b="1">
                <a:latin typeface="+mj-lt"/>
              </a:rPr>
              <a:t>1</a:t>
            </a:r>
          </a:p>
        </p:txBody>
      </p:sp>
      <p:sp>
        <p:nvSpPr>
          <p:cNvPr id="13328" name="Text Box 15"/>
          <p:cNvSpPr txBox="1">
            <a:spLocks noChangeArrowheads="1"/>
          </p:cNvSpPr>
          <p:nvPr/>
        </p:nvSpPr>
        <p:spPr bwMode="auto">
          <a:xfrm>
            <a:off x="0" y="4929188"/>
            <a:ext cx="620713" cy="461962"/>
          </a:xfrm>
          <a:prstGeom prst="rect">
            <a:avLst/>
          </a:prstGeom>
          <a:noFill/>
          <a:ln w="9525">
            <a:noFill/>
            <a:miter lim="800000"/>
            <a:headEnd/>
            <a:tailEnd/>
          </a:ln>
        </p:spPr>
        <p:txBody>
          <a:bodyPr wrap="none">
            <a:spAutoFit/>
          </a:bodyPr>
          <a:lstStyle/>
          <a:p>
            <a:pPr eaLnBrk="0" hangingPunct="0">
              <a:defRPr/>
            </a:pPr>
            <a:r>
              <a:rPr lang="bg-BG" sz="2400" b="1">
                <a:latin typeface="+mj-lt"/>
              </a:rPr>
              <a:t>&lt; 1</a:t>
            </a:r>
          </a:p>
        </p:txBody>
      </p:sp>
      <p:sp>
        <p:nvSpPr>
          <p:cNvPr id="13329" name="Text Box 16"/>
          <p:cNvSpPr txBox="1">
            <a:spLocks noChangeArrowheads="1"/>
          </p:cNvSpPr>
          <p:nvPr/>
        </p:nvSpPr>
        <p:spPr bwMode="auto">
          <a:xfrm>
            <a:off x="22225" y="2752725"/>
            <a:ext cx="620713" cy="461963"/>
          </a:xfrm>
          <a:prstGeom prst="rect">
            <a:avLst/>
          </a:prstGeom>
          <a:noFill/>
          <a:ln w="9525">
            <a:noFill/>
            <a:miter lim="800000"/>
            <a:headEnd/>
            <a:tailEnd/>
          </a:ln>
        </p:spPr>
        <p:txBody>
          <a:bodyPr wrap="none">
            <a:spAutoFit/>
          </a:bodyPr>
          <a:lstStyle/>
          <a:p>
            <a:pPr eaLnBrk="0" hangingPunct="0">
              <a:defRPr/>
            </a:pPr>
            <a:r>
              <a:rPr lang="bg-BG" sz="2400" b="1" dirty="0">
                <a:latin typeface="+mj-lt"/>
              </a:rPr>
              <a:t>&gt; 1</a:t>
            </a:r>
          </a:p>
        </p:txBody>
      </p:sp>
      <p:sp>
        <p:nvSpPr>
          <p:cNvPr id="17422" name="Freeform 19"/>
          <p:cNvSpPr>
            <a:spLocks noChangeArrowheads="1"/>
          </p:cNvSpPr>
          <p:nvPr/>
        </p:nvSpPr>
        <p:spPr bwMode="auto">
          <a:xfrm>
            <a:off x="3286125" y="3278188"/>
            <a:ext cx="2500313" cy="1436687"/>
          </a:xfrm>
          <a:custGeom>
            <a:avLst/>
            <a:gdLst>
              <a:gd name="T0" fmla="*/ 0 w 2514600"/>
              <a:gd name="T1" fmla="*/ 1172805 h 1436077"/>
              <a:gd name="T2" fmla="*/ 573721 w 2514600"/>
              <a:gd name="T3" fmla="*/ 1260766 h 1436077"/>
              <a:gd name="T4" fmla="*/ 1547308 w 2514600"/>
              <a:gd name="T5" fmla="*/ 117281 h 1436077"/>
              <a:gd name="T6" fmla="*/ 2486124 w 2514600"/>
              <a:gd name="T7" fmla="*/ 557083 h 1436077"/>
              <a:gd name="T8" fmla="*/ 0 60000 65536"/>
              <a:gd name="T9" fmla="*/ 0 60000 65536"/>
              <a:gd name="T10" fmla="*/ 0 60000 65536"/>
              <a:gd name="T11" fmla="*/ 0 60000 65536"/>
              <a:gd name="T12" fmla="*/ 0 w 2514600"/>
              <a:gd name="T13" fmla="*/ 0 h 1436077"/>
              <a:gd name="T14" fmla="*/ 2514600 w 2514600"/>
              <a:gd name="T15" fmla="*/ 1436077 h 1436077"/>
            </a:gdLst>
            <a:ahLst/>
            <a:cxnLst>
              <a:cxn ang="T8">
                <a:pos x="T0" y="T1"/>
              </a:cxn>
              <a:cxn ang="T9">
                <a:pos x="T2" y="T3"/>
              </a:cxn>
              <a:cxn ang="T10">
                <a:pos x="T4" y="T5"/>
              </a:cxn>
              <a:cxn ang="T11">
                <a:pos x="T6" y="T7"/>
              </a:cxn>
            </a:cxnLst>
            <a:rect l="T12" t="T13" r="T14" b="T15"/>
            <a:pathLst>
              <a:path w="2514600" h="1436077">
                <a:moveTo>
                  <a:pt x="0" y="1172307"/>
                </a:moveTo>
                <a:cubicBezTo>
                  <a:pt x="159727" y="1304192"/>
                  <a:pt x="319454" y="1436077"/>
                  <a:pt x="580292" y="1260231"/>
                </a:cubicBezTo>
                <a:cubicBezTo>
                  <a:pt x="841130" y="1084385"/>
                  <a:pt x="1242646" y="234462"/>
                  <a:pt x="1565031" y="117231"/>
                </a:cubicBezTo>
                <a:cubicBezTo>
                  <a:pt x="1887416" y="0"/>
                  <a:pt x="2201008" y="278423"/>
                  <a:pt x="2514600" y="556846"/>
                </a:cubicBezTo>
              </a:path>
            </a:pathLst>
          </a:custGeom>
          <a:solidFill>
            <a:schemeClr val="accent1">
              <a:alpha val="0"/>
            </a:schemeClr>
          </a:solidFill>
          <a:ln w="63500" algn="ctr">
            <a:solidFill>
              <a:schemeClr val="tx1"/>
            </a:solidFill>
            <a:round/>
            <a:headEnd type="none" w="sm" len="sm"/>
            <a:tailEnd type="none" w="sm" len="sm"/>
          </a:ln>
        </p:spPr>
        <p:txBody>
          <a:bodyPr/>
          <a:lstStyle/>
          <a:p>
            <a:endParaRPr lang="bg-BG"/>
          </a:p>
        </p:txBody>
      </p:sp>
      <p:sp>
        <p:nvSpPr>
          <p:cNvPr id="17423" name="Freeform 20"/>
          <p:cNvSpPr>
            <a:spLocks noChangeArrowheads="1"/>
          </p:cNvSpPr>
          <p:nvPr/>
        </p:nvSpPr>
        <p:spPr bwMode="auto">
          <a:xfrm>
            <a:off x="3571875" y="4330700"/>
            <a:ext cx="2962275" cy="741363"/>
          </a:xfrm>
          <a:custGeom>
            <a:avLst/>
            <a:gdLst>
              <a:gd name="T0" fmla="*/ 0 w 2954216"/>
              <a:gd name="T1" fmla="*/ 366286 h 741484"/>
              <a:gd name="T2" fmla="*/ 477496 w 2954216"/>
              <a:gd name="T3" fmla="*/ 682758 h 741484"/>
              <a:gd name="T4" fmla="*/ 1503229 w 2954216"/>
              <a:gd name="T5" fmla="*/ 14652 h 741484"/>
              <a:gd name="T6" fmla="*/ 2511276 w 2954216"/>
              <a:gd name="T7" fmla="*/ 594849 h 741484"/>
              <a:gd name="T8" fmla="*/ 2971087 w 2954216"/>
              <a:gd name="T9" fmla="*/ 630012 h 741484"/>
              <a:gd name="T10" fmla="*/ 0 60000 65536"/>
              <a:gd name="T11" fmla="*/ 0 60000 65536"/>
              <a:gd name="T12" fmla="*/ 0 60000 65536"/>
              <a:gd name="T13" fmla="*/ 0 60000 65536"/>
              <a:gd name="T14" fmla="*/ 0 60000 65536"/>
              <a:gd name="T15" fmla="*/ 0 w 2954216"/>
              <a:gd name="T16" fmla="*/ 0 h 741484"/>
              <a:gd name="T17" fmla="*/ 2954216 w 2954216"/>
              <a:gd name="T18" fmla="*/ 741484 h 741484"/>
            </a:gdLst>
            <a:ahLst/>
            <a:cxnLst>
              <a:cxn ang="T10">
                <a:pos x="T0" y="T1"/>
              </a:cxn>
              <a:cxn ang="T11">
                <a:pos x="T2" y="T3"/>
              </a:cxn>
              <a:cxn ang="T12">
                <a:pos x="T4" y="T5"/>
              </a:cxn>
              <a:cxn ang="T13">
                <a:pos x="T6" y="T7"/>
              </a:cxn>
              <a:cxn ang="T14">
                <a:pos x="T8" y="T9"/>
              </a:cxn>
            </a:cxnLst>
            <a:rect l="T15" t="T16" r="T17" b="T18"/>
            <a:pathLst>
              <a:path w="2954216" h="741484">
                <a:moveTo>
                  <a:pt x="0" y="366346"/>
                </a:moveTo>
                <a:cubicBezTo>
                  <a:pt x="112835" y="553915"/>
                  <a:pt x="225670" y="741484"/>
                  <a:pt x="474785" y="682869"/>
                </a:cubicBezTo>
                <a:cubicBezTo>
                  <a:pt x="723900" y="624254"/>
                  <a:pt x="1157655" y="29308"/>
                  <a:pt x="1494693" y="14654"/>
                </a:cubicBezTo>
                <a:cubicBezTo>
                  <a:pt x="1831731" y="0"/>
                  <a:pt x="2253762" y="492369"/>
                  <a:pt x="2497016" y="594946"/>
                </a:cubicBezTo>
                <a:cubicBezTo>
                  <a:pt x="2740270" y="697523"/>
                  <a:pt x="2847243" y="663819"/>
                  <a:pt x="2954216" y="630115"/>
                </a:cubicBezTo>
              </a:path>
            </a:pathLst>
          </a:custGeom>
          <a:solidFill>
            <a:schemeClr val="accent1">
              <a:alpha val="0"/>
            </a:schemeClr>
          </a:solidFill>
          <a:ln w="63500" algn="ctr">
            <a:solidFill>
              <a:schemeClr val="tx1"/>
            </a:solidFill>
            <a:round/>
            <a:headEnd type="none" w="sm" len="sm"/>
            <a:tailEnd type="none" w="sm" len="sm"/>
          </a:ln>
        </p:spPr>
        <p:txBody>
          <a:bodyPr/>
          <a:lstStyle/>
          <a:p>
            <a:endParaRPr lang="bg-BG"/>
          </a:p>
        </p:txBody>
      </p:sp>
      <p:sp>
        <p:nvSpPr>
          <p:cNvPr id="17424" name="Freeform 21"/>
          <p:cNvSpPr>
            <a:spLocks noChangeArrowheads="1"/>
          </p:cNvSpPr>
          <p:nvPr/>
        </p:nvSpPr>
        <p:spPr bwMode="auto">
          <a:xfrm>
            <a:off x="642938" y="3997325"/>
            <a:ext cx="3552825" cy="2074863"/>
          </a:xfrm>
          <a:custGeom>
            <a:avLst/>
            <a:gdLst>
              <a:gd name="T0" fmla="*/ 0 w 3552092"/>
              <a:gd name="T1" fmla="*/ 0 h 2074985"/>
              <a:gd name="T2" fmla="*/ 633177 w 3552092"/>
              <a:gd name="T3" fmla="*/ 439590 h 2074985"/>
              <a:gd name="T4" fmla="*/ 2673412 w 3552092"/>
              <a:gd name="T5" fmla="*/ 492340 h 2074985"/>
              <a:gd name="T6" fmla="*/ 3552825 w 3552092"/>
              <a:gd name="T7" fmla="*/ 2074863 h 2074985"/>
              <a:gd name="T8" fmla="*/ 0 60000 65536"/>
              <a:gd name="T9" fmla="*/ 0 60000 65536"/>
              <a:gd name="T10" fmla="*/ 0 60000 65536"/>
              <a:gd name="T11" fmla="*/ 0 60000 65536"/>
              <a:gd name="T12" fmla="*/ 0 w 3552092"/>
              <a:gd name="T13" fmla="*/ 0 h 2074985"/>
              <a:gd name="T14" fmla="*/ 3552092 w 3552092"/>
              <a:gd name="T15" fmla="*/ 2074985 h 2074985"/>
            </a:gdLst>
            <a:ahLst/>
            <a:cxnLst>
              <a:cxn ang="T8">
                <a:pos x="T0" y="T1"/>
              </a:cxn>
              <a:cxn ang="T9">
                <a:pos x="T2" y="T3"/>
              </a:cxn>
              <a:cxn ang="T10">
                <a:pos x="T4" y="T5"/>
              </a:cxn>
              <a:cxn ang="T11">
                <a:pos x="T6" y="T7"/>
              </a:cxn>
            </a:cxnLst>
            <a:rect l="T12" t="T13" r="T14" b="T15"/>
            <a:pathLst>
              <a:path w="3552092" h="2074985">
                <a:moveTo>
                  <a:pt x="0" y="0"/>
                </a:moveTo>
                <a:cubicBezTo>
                  <a:pt x="93784" y="178777"/>
                  <a:pt x="187569" y="357555"/>
                  <a:pt x="633046" y="439616"/>
                </a:cubicBezTo>
                <a:cubicBezTo>
                  <a:pt x="1078523" y="521678"/>
                  <a:pt x="2186353" y="219808"/>
                  <a:pt x="2672861" y="492369"/>
                </a:cubicBezTo>
                <a:cubicBezTo>
                  <a:pt x="3159369" y="764931"/>
                  <a:pt x="3552092" y="2074985"/>
                  <a:pt x="3552092" y="2074985"/>
                </a:cubicBezTo>
              </a:path>
            </a:pathLst>
          </a:custGeom>
          <a:solidFill>
            <a:schemeClr val="accent1">
              <a:alpha val="0"/>
            </a:schemeClr>
          </a:solidFill>
          <a:ln w="63500" algn="ctr">
            <a:solidFill>
              <a:schemeClr val="tx1"/>
            </a:solidFill>
            <a:round/>
            <a:headEnd type="none" w="sm" len="sm"/>
            <a:tailEnd type="none" w="sm" len="sm"/>
          </a:ln>
        </p:spPr>
        <p:txBody>
          <a:bodyPr/>
          <a:lstStyle/>
          <a:p>
            <a:endParaRPr lang="bg-BG"/>
          </a:p>
        </p:txBody>
      </p:sp>
      <p:sp>
        <p:nvSpPr>
          <p:cNvPr id="27" name="Rectangle 2"/>
          <p:cNvSpPr>
            <a:spLocks noGrp="1" noChangeArrowheads="1"/>
          </p:cNvSpPr>
          <p:nvPr>
            <p:ph type="title"/>
          </p:nvPr>
        </p:nvSpPr>
        <p:spPr/>
        <p:txBody>
          <a:bodyPr/>
          <a:lstStyle/>
          <a:p>
            <a:pPr eaLnBrk="1" hangingPunct="1">
              <a:defRPr/>
            </a:pPr>
            <a:r>
              <a:rPr lang="en-US" dirty="0">
                <a:solidFill>
                  <a:schemeClr val="tx1"/>
                </a:solidFill>
              </a:rPr>
              <a:t>E</a:t>
            </a:r>
            <a:r>
              <a:rPr lang="en-US" dirty="0">
                <a:solidFill>
                  <a:srgbClr val="0070C0"/>
                </a:solidFill>
              </a:rPr>
              <a:t> </a:t>
            </a:r>
            <a:r>
              <a:rPr lang="bg-BG" dirty="0"/>
              <a:t>- крива</a:t>
            </a:r>
          </a:p>
        </p:txBody>
      </p:sp>
    </p:spTree>
    <p:extLst>
      <p:ext uri="{BB962C8B-B14F-4D97-AF65-F5344CB8AC3E}">
        <p14:creationId xmlns:p14="http://schemas.microsoft.com/office/powerpoint/2010/main" val="37643054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413" y="0"/>
            <a:ext cx="8404412" cy="1143000"/>
          </a:xfrm>
        </p:spPr>
        <p:txBody>
          <a:bodyPr>
            <a:normAutofit/>
          </a:bodyPr>
          <a:lstStyle/>
          <a:p>
            <a:r>
              <a:rPr lang="bg-BG" dirty="0"/>
              <a:t>Клинична симптоматика на шок</a:t>
            </a:r>
            <a:endParaRPr lang="en-US" dirty="0"/>
          </a:p>
        </p:txBody>
      </p:sp>
      <p:sp>
        <p:nvSpPr>
          <p:cNvPr id="3" name="Content Placeholder 2"/>
          <p:cNvSpPr>
            <a:spLocks noGrp="1"/>
          </p:cNvSpPr>
          <p:nvPr>
            <p:ph idx="1"/>
          </p:nvPr>
        </p:nvSpPr>
        <p:spPr>
          <a:xfrm>
            <a:off x="470646" y="1052736"/>
            <a:ext cx="7989785" cy="5378171"/>
          </a:xfrm>
        </p:spPr>
        <p:txBody>
          <a:bodyPr>
            <a:normAutofit/>
          </a:bodyPr>
          <a:lstStyle/>
          <a:p>
            <a:r>
              <a:rPr lang="bg-BG" sz="2400" dirty="0"/>
              <a:t>Трите прозореца:</a:t>
            </a:r>
          </a:p>
          <a:p>
            <a:pPr lvl="1"/>
            <a:r>
              <a:rPr lang="bg-BG" sz="2400" dirty="0"/>
              <a:t>Степенни промени в съзнанието.</a:t>
            </a:r>
            <a:endParaRPr lang="en-US" sz="2400" dirty="0"/>
          </a:p>
          <a:p>
            <a:pPr lvl="1"/>
            <a:r>
              <a:rPr lang="bg-BG" sz="2400" dirty="0"/>
              <a:t>Бледа, хладна и влажна кожа</a:t>
            </a:r>
            <a:r>
              <a:rPr lang="en-US" sz="2400" dirty="0"/>
              <a:t> </a:t>
            </a:r>
            <a:r>
              <a:rPr lang="bg-BG" sz="2400" dirty="0"/>
              <a:t>и забавено капилярно пълнене</a:t>
            </a:r>
          </a:p>
          <a:p>
            <a:pPr lvl="1"/>
            <a:r>
              <a:rPr lang="bg-BG" sz="2400" dirty="0"/>
              <a:t>Намалена диуреза</a:t>
            </a:r>
            <a:endParaRPr lang="en-US" sz="2400" dirty="0"/>
          </a:p>
          <a:p>
            <a:r>
              <a:rPr lang="bg-BG" sz="2400" dirty="0"/>
              <a:t>Промени в параметрите на кръвообращението:</a:t>
            </a:r>
          </a:p>
          <a:p>
            <a:pPr lvl="1"/>
            <a:r>
              <a:rPr lang="bg-BG" sz="2400" dirty="0"/>
              <a:t>Тахикардия</a:t>
            </a:r>
            <a:endParaRPr lang="en-US" sz="2400" dirty="0"/>
          </a:p>
          <a:p>
            <a:pPr lvl="1"/>
            <a:r>
              <a:rPr lang="bg-BG" sz="2400" dirty="0"/>
              <a:t>Намалено Пулсово Артериално Налягане</a:t>
            </a:r>
            <a:endParaRPr lang="en-US" sz="2400" dirty="0"/>
          </a:p>
          <a:p>
            <a:pPr lvl="1"/>
            <a:r>
              <a:rPr lang="bg-BG" sz="2400" dirty="0">
                <a:solidFill>
                  <a:srgbClr val="FF0000"/>
                </a:solidFill>
              </a:rPr>
              <a:t>Хипотония</a:t>
            </a:r>
            <a:endParaRPr lang="en-US" sz="2400" dirty="0">
              <a:solidFill>
                <a:srgbClr val="FF0000"/>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80039" y="5085184"/>
            <a:ext cx="1838050" cy="1617344"/>
          </a:xfrm>
          <a:prstGeom prst="rect">
            <a:avLst/>
          </a:prstGeom>
          <a:ln w="19050">
            <a:solidFill>
              <a:schemeClr val="tx1"/>
            </a:solidFill>
          </a:ln>
        </p:spPr>
      </p:pic>
    </p:spTree>
    <p:extLst>
      <p:ext uri="{BB962C8B-B14F-4D97-AF65-F5344CB8AC3E}">
        <p14:creationId xmlns:p14="http://schemas.microsoft.com/office/powerpoint/2010/main" val="19529244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602CB-3B24-604C-80C2-09D5A118180A}"/>
              </a:ext>
            </a:extLst>
          </p:cNvPr>
          <p:cNvSpPr>
            <a:spLocks noGrp="1"/>
          </p:cNvSpPr>
          <p:nvPr>
            <p:ph type="title"/>
          </p:nvPr>
        </p:nvSpPr>
        <p:spPr>
          <a:xfrm>
            <a:off x="457200" y="-27384"/>
            <a:ext cx="8229600" cy="1143000"/>
          </a:xfrm>
        </p:spPr>
        <p:txBody>
          <a:bodyPr/>
          <a:lstStyle/>
          <a:p>
            <a:r>
              <a:rPr lang="bg-BG" dirty="0"/>
              <a:t>Внимание</a:t>
            </a:r>
            <a:endParaRPr lang="x-none" dirty="0"/>
          </a:p>
        </p:txBody>
      </p:sp>
      <p:sp>
        <p:nvSpPr>
          <p:cNvPr id="3" name="Content Placeholder 2">
            <a:extLst>
              <a:ext uri="{FF2B5EF4-FFF2-40B4-BE49-F238E27FC236}">
                <a16:creationId xmlns:a16="http://schemas.microsoft.com/office/drawing/2014/main" id="{F6D3E1BB-15F3-9C4A-BE4B-1FA59620FC51}"/>
              </a:ext>
            </a:extLst>
          </p:cNvPr>
          <p:cNvSpPr>
            <a:spLocks noGrp="1"/>
          </p:cNvSpPr>
          <p:nvPr>
            <p:ph idx="1"/>
          </p:nvPr>
        </p:nvSpPr>
        <p:spPr>
          <a:xfrm>
            <a:off x="457200" y="1052736"/>
            <a:ext cx="8229600" cy="4525963"/>
          </a:xfrm>
        </p:spPr>
        <p:txBody>
          <a:bodyPr/>
          <a:lstStyle/>
          <a:p>
            <a:pPr algn="just"/>
            <a:r>
              <a:rPr lang="bg-BG" sz="2400" dirty="0"/>
              <a:t>Липсата на манифестна клинична симптоматика не означава липса на окултна (скрита) хипоперфузия</a:t>
            </a:r>
            <a:r>
              <a:rPr lang="en-US" sz="2400" dirty="0"/>
              <a:t> </a:t>
            </a:r>
            <a:r>
              <a:rPr lang="bg-BG" sz="2400" dirty="0"/>
              <a:t>на тъканите и органите.</a:t>
            </a:r>
            <a:endParaRPr lang="bg-BG" sz="2400" dirty="0">
              <a:latin typeface="Arial" pitchFamily="34" charset="0"/>
              <a:cs typeface="Arial" pitchFamily="34" charset="0"/>
            </a:endParaRPr>
          </a:p>
          <a:p>
            <a:pPr algn="just"/>
            <a:r>
              <a:rPr lang="bg-BG" sz="2400" dirty="0">
                <a:latin typeface="Arial" pitchFamily="34" charset="0"/>
                <a:cs typeface="Arial" pitchFamily="34" charset="0"/>
              </a:rPr>
              <a:t>Ранно проведеното инфузионно лечение и възможностите за физиологична компенсация могат да накарат клинициста да мисли, че пациентът е стабилен.</a:t>
            </a:r>
          </a:p>
          <a:p>
            <a:pPr algn="just"/>
            <a:r>
              <a:rPr lang="bg-BG" sz="2400" dirty="0">
                <a:latin typeface="Arial" pitchFamily="34" charset="0"/>
                <a:cs typeface="Arial" pitchFamily="34" charset="0"/>
              </a:rPr>
              <a:t>Ето защо винаги се налага внимателно следене както на показателите на кръвообращението, така и лабораторен скрининг на глобални параметри на шока като базов дефицит и серумен лактат, за да се определи дали пациентът не е във фазата на компенсиран шок.</a:t>
            </a:r>
            <a:endParaRPr lang="en-US" sz="2400" dirty="0">
              <a:latin typeface="Arial" pitchFamily="34" charset="0"/>
              <a:cs typeface="Arial" pitchFamily="34" charset="0"/>
            </a:endParaRPr>
          </a:p>
          <a:p>
            <a:pPr algn="just"/>
            <a:endParaRPr lang="x-none" sz="2400" dirty="0"/>
          </a:p>
        </p:txBody>
      </p:sp>
      <p:sp>
        <p:nvSpPr>
          <p:cNvPr id="4" name="Slide Number Placeholder 3">
            <a:extLst>
              <a:ext uri="{FF2B5EF4-FFF2-40B4-BE49-F238E27FC236}">
                <a16:creationId xmlns:a16="http://schemas.microsoft.com/office/drawing/2014/main" id="{02ED35BB-DA6A-B948-AC32-9775F46A3B25}"/>
              </a:ext>
            </a:extLst>
          </p:cNvPr>
          <p:cNvSpPr>
            <a:spLocks noGrp="1"/>
          </p:cNvSpPr>
          <p:nvPr>
            <p:ph type="sldNum" sz="quarter" idx="12"/>
          </p:nvPr>
        </p:nvSpPr>
        <p:spPr/>
        <p:txBody>
          <a:bodyPr/>
          <a:lstStyle/>
          <a:p>
            <a:pPr>
              <a:defRPr/>
            </a:pPr>
            <a:fld id="{404A0EB9-4F86-4A21-B4C7-342F667CC097}" type="slidenum">
              <a:rPr lang="bg-BG" smtClean="0"/>
              <a:pPr>
                <a:defRPr/>
              </a:pPr>
              <a:t>25</a:t>
            </a:fld>
            <a:endParaRPr lang="bg-BG"/>
          </a:p>
        </p:txBody>
      </p:sp>
    </p:spTree>
    <p:extLst>
      <p:ext uri="{BB962C8B-B14F-4D97-AF65-F5344CB8AC3E}">
        <p14:creationId xmlns:p14="http://schemas.microsoft.com/office/powerpoint/2010/main" val="26015821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noChangeArrowheads="1"/>
          </p:cNvSpPr>
          <p:nvPr>
            <p:ph idx="1"/>
          </p:nvPr>
        </p:nvSpPr>
        <p:spPr>
          <a:xfrm>
            <a:off x="470647" y="134471"/>
            <a:ext cx="8202706" cy="941294"/>
          </a:xfrm>
          <a:noFill/>
          <a:ln/>
        </p:spPr>
        <p:txBody>
          <a:bodyPr vert="horz" wrap="square" lIns="0" tIns="0" rIns="0" bIns="0" numCol="1" anchor="b" anchorCtr="0" compatLnSpc="1">
            <a:prstTxWarp prst="textNoShape">
              <a:avLst/>
            </a:prstTxWarp>
            <a:normAutofit fontScale="85000" lnSpcReduction="10000"/>
          </a:bodyPr>
          <a:lstStyle/>
          <a:p>
            <a:pPr marL="0" indent="0" algn="ctr" defTabSz="355681">
              <a:lnSpc>
                <a:spcPct val="90000"/>
              </a:lnSpc>
              <a:spcBef>
                <a:spcPct val="0"/>
              </a:spcBef>
              <a:buClr>
                <a:srgbClr val="000000"/>
              </a:buClr>
              <a:buSzPct val="90000"/>
              <a:buNone/>
            </a:pPr>
            <a:r>
              <a:rPr lang="en-US" sz="3800" dirty="0"/>
              <a:t>ATLS </a:t>
            </a:r>
            <a:r>
              <a:rPr lang="bg-BG" sz="3800" dirty="0"/>
              <a:t>Класификация на хеморагичния шок</a:t>
            </a:r>
            <a:endParaRPr lang="en-US" b="1" dirty="0">
              <a:solidFill>
                <a:schemeClr val="bg1"/>
              </a:solidFill>
            </a:endParaRPr>
          </a:p>
          <a:p>
            <a:pPr marL="0" indent="0" algn="ctr" defTabSz="355681">
              <a:lnSpc>
                <a:spcPct val="90000"/>
              </a:lnSpc>
              <a:spcBef>
                <a:spcPct val="0"/>
              </a:spcBef>
              <a:buClr>
                <a:srgbClr val="000000"/>
              </a:buClr>
              <a:buSzPct val="90000"/>
              <a:buNone/>
            </a:pPr>
            <a:r>
              <a:rPr lang="en-US" b="1" dirty="0">
                <a:solidFill>
                  <a:schemeClr val="bg1"/>
                </a:solidFill>
              </a:rPr>
              <a:t>Hemorrhagic Shock </a:t>
            </a:r>
            <a:endParaRPr lang="en-US" dirty="0">
              <a:solidFill>
                <a:schemeClr val="bg1"/>
              </a:solidFill>
            </a:endParaRPr>
          </a:p>
        </p:txBody>
      </p:sp>
      <p:grpSp>
        <p:nvGrpSpPr>
          <p:cNvPr id="5" name="Group 4"/>
          <p:cNvGrpSpPr/>
          <p:nvPr/>
        </p:nvGrpSpPr>
        <p:grpSpPr>
          <a:xfrm>
            <a:off x="0" y="1340768"/>
            <a:ext cx="9143999" cy="5555252"/>
            <a:chOff x="1066800" y="1680053"/>
            <a:chExt cx="7991475" cy="4532313"/>
          </a:xfrm>
        </p:grpSpPr>
        <p:sp>
          <p:nvSpPr>
            <p:cNvPr id="61445" name="AutoShape 5"/>
            <p:cNvSpPr>
              <a:spLocks noChangeArrowheads="1"/>
            </p:cNvSpPr>
            <p:nvPr/>
          </p:nvSpPr>
          <p:spPr bwMode="auto">
            <a:xfrm flipV="1">
              <a:off x="1066800" y="1680053"/>
              <a:ext cx="7924800" cy="4532313"/>
            </a:xfrm>
            <a:prstGeom prst="roundRect">
              <a:avLst>
                <a:gd name="adj" fmla="val 0"/>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0654" tIns="40327" rIns="80654" bIns="40327" anchor="ctr"/>
            <a:lstStyle/>
            <a:p>
              <a:endParaRPr lang="en-US" dirty="0"/>
            </a:p>
          </p:txBody>
        </p:sp>
        <p:sp>
          <p:nvSpPr>
            <p:cNvPr id="61446" name="Text Box 6"/>
            <p:cNvSpPr txBox="1">
              <a:spLocks noChangeArrowheads="1"/>
            </p:cNvSpPr>
            <p:nvPr/>
          </p:nvSpPr>
          <p:spPr bwMode="auto">
            <a:xfrm>
              <a:off x="1076328" y="1691163"/>
              <a:ext cx="1641475" cy="665162"/>
            </a:xfrm>
            <a:prstGeom prst="rect">
              <a:avLst/>
            </a:prstGeom>
            <a:solidFill>
              <a:srgbClr val="E1E1E1"/>
            </a:solidFill>
            <a:ln w="18512">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403225">
                <a:defRPr sz="2400">
                  <a:solidFill>
                    <a:schemeClr val="tx1"/>
                  </a:solidFill>
                  <a:latin typeface="Times New Roman" pitchFamily="18" charset="0"/>
                </a:defRPr>
              </a:lvl1pPr>
              <a:lvl2pPr marL="157163" indent="300038" defTabSz="403225">
                <a:defRPr sz="2400">
                  <a:solidFill>
                    <a:schemeClr val="tx1"/>
                  </a:solidFill>
                  <a:latin typeface="Times New Roman" pitchFamily="18" charset="0"/>
                </a:defRPr>
              </a:lvl2pPr>
              <a:lvl3pPr defTabSz="403225">
                <a:defRPr sz="2400">
                  <a:solidFill>
                    <a:schemeClr val="tx1"/>
                  </a:solidFill>
                  <a:latin typeface="Times New Roman" pitchFamily="18" charset="0"/>
                </a:defRPr>
              </a:lvl3pPr>
              <a:lvl4pPr defTabSz="403225">
                <a:defRPr sz="2400">
                  <a:solidFill>
                    <a:schemeClr val="tx1"/>
                  </a:solidFill>
                  <a:latin typeface="Times New Roman" pitchFamily="18" charset="0"/>
                </a:defRPr>
              </a:lvl4pPr>
              <a:lvl5pPr defTabSz="403225">
                <a:defRPr sz="2400">
                  <a:solidFill>
                    <a:schemeClr val="tx1"/>
                  </a:solidFill>
                  <a:latin typeface="Times New Roman" pitchFamily="18" charset="0"/>
                </a:defRPr>
              </a:lvl5pPr>
              <a:lvl6pPr defTabSz="403225" fontAlgn="base">
                <a:spcBef>
                  <a:spcPct val="0"/>
                </a:spcBef>
                <a:spcAft>
                  <a:spcPct val="0"/>
                </a:spcAft>
                <a:defRPr sz="2400">
                  <a:solidFill>
                    <a:schemeClr val="tx1"/>
                  </a:solidFill>
                  <a:latin typeface="Times New Roman" pitchFamily="18" charset="0"/>
                </a:defRPr>
              </a:lvl6pPr>
              <a:lvl7pPr defTabSz="403225" fontAlgn="base">
                <a:spcBef>
                  <a:spcPct val="0"/>
                </a:spcBef>
                <a:spcAft>
                  <a:spcPct val="0"/>
                </a:spcAft>
                <a:defRPr sz="2400">
                  <a:solidFill>
                    <a:schemeClr val="tx1"/>
                  </a:solidFill>
                  <a:latin typeface="Times New Roman" pitchFamily="18" charset="0"/>
                </a:defRPr>
              </a:lvl7pPr>
              <a:lvl8pPr defTabSz="403225" fontAlgn="base">
                <a:spcBef>
                  <a:spcPct val="0"/>
                </a:spcBef>
                <a:spcAft>
                  <a:spcPct val="0"/>
                </a:spcAft>
                <a:defRPr sz="2400">
                  <a:solidFill>
                    <a:schemeClr val="tx1"/>
                  </a:solidFill>
                  <a:latin typeface="Times New Roman" pitchFamily="18" charset="0"/>
                </a:defRPr>
              </a:lvl8pPr>
              <a:lvl9pPr defTabSz="403225" fontAlgn="base">
                <a:spcBef>
                  <a:spcPct val="0"/>
                </a:spcBef>
                <a:spcAft>
                  <a:spcPct val="0"/>
                </a:spcAft>
                <a:defRPr sz="2400">
                  <a:solidFill>
                    <a:schemeClr val="tx1"/>
                  </a:solidFill>
                  <a:latin typeface="Times New Roman" pitchFamily="18" charset="0"/>
                </a:defRPr>
              </a:lvl9pPr>
            </a:lstStyle>
            <a:p>
              <a:pPr lvl="1">
                <a:buClr>
                  <a:srgbClr val="104160"/>
                </a:buClr>
                <a:buSzPct val="90000"/>
                <a:buFont typeface="Monotype Sorts"/>
                <a:buNone/>
              </a:pPr>
              <a:r>
                <a:rPr lang="en-US" sz="1765" dirty="0">
                  <a:solidFill>
                    <a:srgbClr val="000000"/>
                  </a:solidFill>
                  <a:latin typeface="Arial" pitchFamily="34" charset="0"/>
                </a:rPr>
                <a:t> </a:t>
              </a:r>
              <a:endParaRPr lang="en-US" sz="2118" dirty="0"/>
            </a:p>
          </p:txBody>
        </p:sp>
        <p:sp>
          <p:nvSpPr>
            <p:cNvPr id="61447" name="Text Box 7"/>
            <p:cNvSpPr txBox="1">
              <a:spLocks noChangeArrowheads="1"/>
            </p:cNvSpPr>
            <p:nvPr/>
          </p:nvSpPr>
          <p:spPr bwMode="auto">
            <a:xfrm>
              <a:off x="2662241" y="1691163"/>
              <a:ext cx="1641475" cy="665162"/>
            </a:xfrm>
            <a:prstGeom prst="rect">
              <a:avLst/>
            </a:prstGeom>
            <a:solidFill>
              <a:srgbClr val="E1E1E1"/>
            </a:solidFill>
            <a:ln w="18512">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03225">
                <a:defRPr sz="2400">
                  <a:solidFill>
                    <a:schemeClr val="tx1"/>
                  </a:solidFill>
                  <a:latin typeface="Times New Roman" pitchFamily="18" charset="0"/>
                </a:defRPr>
              </a:lvl1pPr>
              <a:lvl2pPr marL="157163" indent="300038" defTabSz="403225">
                <a:defRPr sz="2400">
                  <a:solidFill>
                    <a:schemeClr val="tx1"/>
                  </a:solidFill>
                  <a:latin typeface="Times New Roman" pitchFamily="18" charset="0"/>
                </a:defRPr>
              </a:lvl2pPr>
              <a:lvl3pPr defTabSz="403225">
                <a:defRPr sz="2400">
                  <a:solidFill>
                    <a:schemeClr val="tx1"/>
                  </a:solidFill>
                  <a:latin typeface="Times New Roman" pitchFamily="18" charset="0"/>
                </a:defRPr>
              </a:lvl3pPr>
              <a:lvl4pPr defTabSz="403225">
                <a:defRPr sz="2400">
                  <a:solidFill>
                    <a:schemeClr val="tx1"/>
                  </a:solidFill>
                  <a:latin typeface="Times New Roman" pitchFamily="18" charset="0"/>
                </a:defRPr>
              </a:lvl4pPr>
              <a:lvl5pPr defTabSz="403225">
                <a:defRPr sz="2400">
                  <a:solidFill>
                    <a:schemeClr val="tx1"/>
                  </a:solidFill>
                  <a:latin typeface="Times New Roman" pitchFamily="18" charset="0"/>
                </a:defRPr>
              </a:lvl5pPr>
              <a:lvl6pPr defTabSz="403225" fontAlgn="base">
                <a:spcBef>
                  <a:spcPct val="0"/>
                </a:spcBef>
                <a:spcAft>
                  <a:spcPct val="0"/>
                </a:spcAft>
                <a:defRPr sz="2400">
                  <a:solidFill>
                    <a:schemeClr val="tx1"/>
                  </a:solidFill>
                  <a:latin typeface="Times New Roman" pitchFamily="18" charset="0"/>
                </a:defRPr>
              </a:lvl6pPr>
              <a:lvl7pPr defTabSz="403225" fontAlgn="base">
                <a:spcBef>
                  <a:spcPct val="0"/>
                </a:spcBef>
                <a:spcAft>
                  <a:spcPct val="0"/>
                </a:spcAft>
                <a:defRPr sz="2400">
                  <a:solidFill>
                    <a:schemeClr val="tx1"/>
                  </a:solidFill>
                  <a:latin typeface="Times New Roman" pitchFamily="18" charset="0"/>
                </a:defRPr>
              </a:lvl7pPr>
              <a:lvl8pPr defTabSz="403225" fontAlgn="base">
                <a:spcBef>
                  <a:spcPct val="0"/>
                </a:spcBef>
                <a:spcAft>
                  <a:spcPct val="0"/>
                </a:spcAft>
                <a:defRPr sz="2400">
                  <a:solidFill>
                    <a:schemeClr val="tx1"/>
                  </a:solidFill>
                  <a:latin typeface="Times New Roman" pitchFamily="18" charset="0"/>
                </a:defRPr>
              </a:lvl8pPr>
              <a:lvl9pPr defTabSz="403225" fontAlgn="base">
                <a:spcBef>
                  <a:spcPct val="0"/>
                </a:spcBef>
                <a:spcAft>
                  <a:spcPct val="0"/>
                </a:spcAft>
                <a:defRPr sz="2400">
                  <a:solidFill>
                    <a:schemeClr val="tx1"/>
                  </a:solidFill>
                  <a:latin typeface="Times New Roman" pitchFamily="18" charset="0"/>
                </a:defRPr>
              </a:lvl9pPr>
            </a:lstStyle>
            <a:p>
              <a:pPr marL="0" lvl="1">
                <a:buClr>
                  <a:srgbClr val="104160"/>
                </a:buClr>
                <a:buSzPct val="90000"/>
              </a:pPr>
              <a:r>
                <a:rPr lang="bg-BG" sz="1941" b="1" dirty="0">
                  <a:solidFill>
                    <a:srgbClr val="000000"/>
                  </a:solidFill>
                  <a:latin typeface="Arial" pitchFamily="34" charset="0"/>
                  <a:cs typeface="Arial" pitchFamily="34" charset="0"/>
                </a:rPr>
                <a:t>КЛАС </a:t>
              </a:r>
              <a:r>
                <a:rPr lang="en-US" sz="1941" b="1" dirty="0">
                  <a:solidFill>
                    <a:srgbClr val="000000"/>
                  </a:solidFill>
                  <a:latin typeface="Arial" pitchFamily="34" charset="0"/>
                  <a:cs typeface="Arial" pitchFamily="34" charset="0"/>
                </a:rPr>
                <a:t>I</a:t>
              </a:r>
              <a:endParaRPr lang="en-US" sz="2118" dirty="0">
                <a:latin typeface="Arial" pitchFamily="34" charset="0"/>
                <a:cs typeface="Arial" pitchFamily="34" charset="0"/>
              </a:endParaRPr>
            </a:p>
          </p:txBody>
        </p:sp>
        <p:sp>
          <p:nvSpPr>
            <p:cNvPr id="61448" name="Text Box 8"/>
            <p:cNvSpPr txBox="1">
              <a:spLocks noChangeArrowheads="1"/>
            </p:cNvSpPr>
            <p:nvPr/>
          </p:nvSpPr>
          <p:spPr bwMode="auto">
            <a:xfrm>
              <a:off x="4246563" y="1691163"/>
              <a:ext cx="1641475" cy="665162"/>
            </a:xfrm>
            <a:prstGeom prst="rect">
              <a:avLst/>
            </a:prstGeom>
            <a:solidFill>
              <a:srgbClr val="E1E1E1"/>
            </a:solidFill>
            <a:ln w="18512">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03225">
                <a:defRPr sz="2400">
                  <a:solidFill>
                    <a:schemeClr val="tx1"/>
                  </a:solidFill>
                  <a:latin typeface="Times New Roman" pitchFamily="18" charset="0"/>
                </a:defRPr>
              </a:lvl1pPr>
              <a:lvl2pPr marL="157163" indent="300038" defTabSz="403225">
                <a:defRPr sz="2400">
                  <a:solidFill>
                    <a:schemeClr val="tx1"/>
                  </a:solidFill>
                  <a:latin typeface="Times New Roman" pitchFamily="18" charset="0"/>
                </a:defRPr>
              </a:lvl2pPr>
              <a:lvl3pPr defTabSz="403225">
                <a:defRPr sz="2400">
                  <a:solidFill>
                    <a:schemeClr val="tx1"/>
                  </a:solidFill>
                  <a:latin typeface="Times New Roman" pitchFamily="18" charset="0"/>
                </a:defRPr>
              </a:lvl3pPr>
              <a:lvl4pPr defTabSz="403225">
                <a:defRPr sz="2400">
                  <a:solidFill>
                    <a:schemeClr val="tx1"/>
                  </a:solidFill>
                  <a:latin typeface="Times New Roman" pitchFamily="18" charset="0"/>
                </a:defRPr>
              </a:lvl4pPr>
              <a:lvl5pPr defTabSz="403225">
                <a:defRPr sz="2400">
                  <a:solidFill>
                    <a:schemeClr val="tx1"/>
                  </a:solidFill>
                  <a:latin typeface="Times New Roman" pitchFamily="18" charset="0"/>
                </a:defRPr>
              </a:lvl5pPr>
              <a:lvl6pPr defTabSz="403225" fontAlgn="base">
                <a:spcBef>
                  <a:spcPct val="0"/>
                </a:spcBef>
                <a:spcAft>
                  <a:spcPct val="0"/>
                </a:spcAft>
                <a:defRPr sz="2400">
                  <a:solidFill>
                    <a:schemeClr val="tx1"/>
                  </a:solidFill>
                  <a:latin typeface="Times New Roman" pitchFamily="18" charset="0"/>
                </a:defRPr>
              </a:lvl6pPr>
              <a:lvl7pPr defTabSz="403225" fontAlgn="base">
                <a:spcBef>
                  <a:spcPct val="0"/>
                </a:spcBef>
                <a:spcAft>
                  <a:spcPct val="0"/>
                </a:spcAft>
                <a:defRPr sz="2400">
                  <a:solidFill>
                    <a:schemeClr val="tx1"/>
                  </a:solidFill>
                  <a:latin typeface="Times New Roman" pitchFamily="18" charset="0"/>
                </a:defRPr>
              </a:lvl7pPr>
              <a:lvl8pPr defTabSz="403225" fontAlgn="base">
                <a:spcBef>
                  <a:spcPct val="0"/>
                </a:spcBef>
                <a:spcAft>
                  <a:spcPct val="0"/>
                </a:spcAft>
                <a:defRPr sz="2400">
                  <a:solidFill>
                    <a:schemeClr val="tx1"/>
                  </a:solidFill>
                  <a:latin typeface="Times New Roman" pitchFamily="18" charset="0"/>
                </a:defRPr>
              </a:lvl8pPr>
              <a:lvl9pPr defTabSz="403225" fontAlgn="base">
                <a:spcBef>
                  <a:spcPct val="0"/>
                </a:spcBef>
                <a:spcAft>
                  <a:spcPct val="0"/>
                </a:spcAft>
                <a:defRPr sz="2400">
                  <a:solidFill>
                    <a:schemeClr val="tx1"/>
                  </a:solidFill>
                  <a:latin typeface="Times New Roman" pitchFamily="18" charset="0"/>
                </a:defRPr>
              </a:lvl9pPr>
            </a:lstStyle>
            <a:p>
              <a:pPr marL="0" lvl="1">
                <a:buClr>
                  <a:srgbClr val="104160"/>
                </a:buClr>
                <a:buSzPct val="90000"/>
              </a:pPr>
              <a:endParaRPr lang="en-US" sz="1941" b="1" dirty="0">
                <a:solidFill>
                  <a:srgbClr val="000000"/>
                </a:solidFill>
                <a:latin typeface="Arial" pitchFamily="34" charset="0"/>
                <a:cs typeface="Arial" pitchFamily="34" charset="0"/>
              </a:endParaRPr>
            </a:p>
            <a:p>
              <a:pPr marL="0" lvl="1">
                <a:buClr>
                  <a:srgbClr val="104160"/>
                </a:buClr>
                <a:buSzPct val="90000"/>
              </a:pPr>
              <a:r>
                <a:rPr lang="bg-BG" sz="1941" b="1" dirty="0">
                  <a:solidFill>
                    <a:srgbClr val="000000"/>
                  </a:solidFill>
                  <a:latin typeface="Arial" pitchFamily="34" charset="0"/>
                  <a:cs typeface="Arial" pitchFamily="34" charset="0"/>
                </a:rPr>
                <a:t>КЛАС </a:t>
              </a:r>
              <a:r>
                <a:rPr lang="en-US" sz="1941" b="1" dirty="0">
                  <a:solidFill>
                    <a:srgbClr val="000000"/>
                  </a:solidFill>
                  <a:latin typeface="Arial" pitchFamily="34" charset="0"/>
                  <a:cs typeface="Arial" pitchFamily="34" charset="0"/>
                </a:rPr>
                <a:t>II
</a:t>
              </a:r>
              <a:endParaRPr lang="en-US" sz="2118" dirty="0">
                <a:latin typeface="Arial" pitchFamily="34" charset="0"/>
                <a:cs typeface="Arial" pitchFamily="34" charset="0"/>
              </a:endParaRPr>
            </a:p>
          </p:txBody>
        </p:sp>
        <p:sp>
          <p:nvSpPr>
            <p:cNvPr id="61449" name="Text Box 9"/>
            <p:cNvSpPr txBox="1">
              <a:spLocks noChangeArrowheads="1"/>
            </p:cNvSpPr>
            <p:nvPr/>
          </p:nvSpPr>
          <p:spPr bwMode="auto">
            <a:xfrm>
              <a:off x="5832477" y="1691163"/>
              <a:ext cx="1641475" cy="665162"/>
            </a:xfrm>
            <a:prstGeom prst="rect">
              <a:avLst/>
            </a:prstGeom>
            <a:solidFill>
              <a:srgbClr val="E1E1E1"/>
            </a:solidFill>
            <a:ln w="18512">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03225">
                <a:defRPr sz="2400">
                  <a:solidFill>
                    <a:schemeClr val="tx1"/>
                  </a:solidFill>
                  <a:latin typeface="Times New Roman" pitchFamily="18" charset="0"/>
                </a:defRPr>
              </a:lvl1pPr>
              <a:lvl2pPr marL="157163" indent="300038" defTabSz="403225">
                <a:defRPr sz="2400">
                  <a:solidFill>
                    <a:schemeClr val="tx1"/>
                  </a:solidFill>
                  <a:latin typeface="Times New Roman" pitchFamily="18" charset="0"/>
                </a:defRPr>
              </a:lvl2pPr>
              <a:lvl3pPr defTabSz="403225">
                <a:defRPr sz="2400">
                  <a:solidFill>
                    <a:schemeClr val="tx1"/>
                  </a:solidFill>
                  <a:latin typeface="Times New Roman" pitchFamily="18" charset="0"/>
                </a:defRPr>
              </a:lvl3pPr>
              <a:lvl4pPr defTabSz="403225">
                <a:defRPr sz="2400">
                  <a:solidFill>
                    <a:schemeClr val="tx1"/>
                  </a:solidFill>
                  <a:latin typeface="Times New Roman" pitchFamily="18" charset="0"/>
                </a:defRPr>
              </a:lvl4pPr>
              <a:lvl5pPr defTabSz="403225">
                <a:defRPr sz="2400">
                  <a:solidFill>
                    <a:schemeClr val="tx1"/>
                  </a:solidFill>
                  <a:latin typeface="Times New Roman" pitchFamily="18" charset="0"/>
                </a:defRPr>
              </a:lvl5pPr>
              <a:lvl6pPr defTabSz="403225" fontAlgn="base">
                <a:spcBef>
                  <a:spcPct val="0"/>
                </a:spcBef>
                <a:spcAft>
                  <a:spcPct val="0"/>
                </a:spcAft>
                <a:defRPr sz="2400">
                  <a:solidFill>
                    <a:schemeClr val="tx1"/>
                  </a:solidFill>
                  <a:latin typeface="Times New Roman" pitchFamily="18" charset="0"/>
                </a:defRPr>
              </a:lvl6pPr>
              <a:lvl7pPr defTabSz="403225" fontAlgn="base">
                <a:spcBef>
                  <a:spcPct val="0"/>
                </a:spcBef>
                <a:spcAft>
                  <a:spcPct val="0"/>
                </a:spcAft>
                <a:defRPr sz="2400">
                  <a:solidFill>
                    <a:schemeClr val="tx1"/>
                  </a:solidFill>
                  <a:latin typeface="Times New Roman" pitchFamily="18" charset="0"/>
                </a:defRPr>
              </a:lvl7pPr>
              <a:lvl8pPr defTabSz="403225" fontAlgn="base">
                <a:spcBef>
                  <a:spcPct val="0"/>
                </a:spcBef>
                <a:spcAft>
                  <a:spcPct val="0"/>
                </a:spcAft>
                <a:defRPr sz="2400">
                  <a:solidFill>
                    <a:schemeClr val="tx1"/>
                  </a:solidFill>
                  <a:latin typeface="Times New Roman" pitchFamily="18" charset="0"/>
                </a:defRPr>
              </a:lvl8pPr>
              <a:lvl9pPr defTabSz="403225" fontAlgn="base">
                <a:spcBef>
                  <a:spcPct val="0"/>
                </a:spcBef>
                <a:spcAft>
                  <a:spcPct val="0"/>
                </a:spcAft>
                <a:defRPr sz="2400">
                  <a:solidFill>
                    <a:schemeClr val="tx1"/>
                  </a:solidFill>
                  <a:latin typeface="Times New Roman" pitchFamily="18" charset="0"/>
                </a:defRPr>
              </a:lvl9pPr>
            </a:lstStyle>
            <a:p>
              <a:pPr marL="0" lvl="1">
                <a:buClr>
                  <a:srgbClr val="104160"/>
                </a:buClr>
                <a:buSzPct val="90000"/>
              </a:pPr>
              <a:endParaRPr lang="en-US" sz="1941" b="1" dirty="0">
                <a:solidFill>
                  <a:srgbClr val="000000"/>
                </a:solidFill>
                <a:latin typeface="Arial" pitchFamily="34" charset="0"/>
                <a:cs typeface="Arial" pitchFamily="34" charset="0"/>
              </a:endParaRPr>
            </a:p>
            <a:p>
              <a:pPr marL="0" lvl="1">
                <a:buClr>
                  <a:srgbClr val="104160"/>
                </a:buClr>
                <a:buSzPct val="90000"/>
              </a:pPr>
              <a:r>
                <a:rPr lang="bg-BG" sz="1941" b="1" dirty="0">
                  <a:solidFill>
                    <a:srgbClr val="000000"/>
                  </a:solidFill>
                  <a:latin typeface="Arial" pitchFamily="34" charset="0"/>
                  <a:cs typeface="Arial" pitchFamily="34" charset="0"/>
                </a:rPr>
                <a:t>КЛАС </a:t>
              </a:r>
              <a:r>
                <a:rPr lang="en-US" sz="1941" b="1" dirty="0">
                  <a:solidFill>
                    <a:srgbClr val="000000"/>
                  </a:solidFill>
                  <a:latin typeface="Arial" pitchFamily="34" charset="0"/>
                  <a:cs typeface="Arial" pitchFamily="34" charset="0"/>
                </a:rPr>
                <a:t>III
</a:t>
              </a:r>
              <a:endParaRPr lang="en-US" sz="2118" dirty="0">
                <a:latin typeface="Arial" pitchFamily="34" charset="0"/>
                <a:cs typeface="Arial" pitchFamily="34" charset="0"/>
              </a:endParaRPr>
            </a:p>
          </p:txBody>
        </p:sp>
        <p:sp>
          <p:nvSpPr>
            <p:cNvPr id="61450" name="Text Box 10"/>
            <p:cNvSpPr txBox="1">
              <a:spLocks noChangeArrowheads="1"/>
            </p:cNvSpPr>
            <p:nvPr/>
          </p:nvSpPr>
          <p:spPr bwMode="auto">
            <a:xfrm>
              <a:off x="7416800" y="1691163"/>
              <a:ext cx="1641475" cy="665162"/>
            </a:xfrm>
            <a:prstGeom prst="rect">
              <a:avLst/>
            </a:prstGeom>
            <a:solidFill>
              <a:srgbClr val="E1E1E1"/>
            </a:solidFill>
            <a:ln w="18512">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03225">
                <a:defRPr sz="2400">
                  <a:solidFill>
                    <a:schemeClr val="tx1"/>
                  </a:solidFill>
                  <a:latin typeface="Times New Roman" pitchFamily="18" charset="0"/>
                </a:defRPr>
              </a:lvl1pPr>
              <a:lvl2pPr marL="157163" indent="300038" defTabSz="403225">
                <a:defRPr sz="2400">
                  <a:solidFill>
                    <a:schemeClr val="tx1"/>
                  </a:solidFill>
                  <a:latin typeface="Times New Roman" pitchFamily="18" charset="0"/>
                </a:defRPr>
              </a:lvl2pPr>
              <a:lvl3pPr defTabSz="403225">
                <a:defRPr sz="2400">
                  <a:solidFill>
                    <a:schemeClr val="tx1"/>
                  </a:solidFill>
                  <a:latin typeface="Times New Roman" pitchFamily="18" charset="0"/>
                </a:defRPr>
              </a:lvl3pPr>
              <a:lvl4pPr defTabSz="403225">
                <a:defRPr sz="2400">
                  <a:solidFill>
                    <a:schemeClr val="tx1"/>
                  </a:solidFill>
                  <a:latin typeface="Times New Roman" pitchFamily="18" charset="0"/>
                </a:defRPr>
              </a:lvl4pPr>
              <a:lvl5pPr defTabSz="403225">
                <a:defRPr sz="2400">
                  <a:solidFill>
                    <a:schemeClr val="tx1"/>
                  </a:solidFill>
                  <a:latin typeface="Times New Roman" pitchFamily="18" charset="0"/>
                </a:defRPr>
              </a:lvl5pPr>
              <a:lvl6pPr defTabSz="403225" fontAlgn="base">
                <a:spcBef>
                  <a:spcPct val="0"/>
                </a:spcBef>
                <a:spcAft>
                  <a:spcPct val="0"/>
                </a:spcAft>
                <a:defRPr sz="2400">
                  <a:solidFill>
                    <a:schemeClr val="tx1"/>
                  </a:solidFill>
                  <a:latin typeface="Times New Roman" pitchFamily="18" charset="0"/>
                </a:defRPr>
              </a:lvl6pPr>
              <a:lvl7pPr defTabSz="403225" fontAlgn="base">
                <a:spcBef>
                  <a:spcPct val="0"/>
                </a:spcBef>
                <a:spcAft>
                  <a:spcPct val="0"/>
                </a:spcAft>
                <a:defRPr sz="2400">
                  <a:solidFill>
                    <a:schemeClr val="tx1"/>
                  </a:solidFill>
                  <a:latin typeface="Times New Roman" pitchFamily="18" charset="0"/>
                </a:defRPr>
              </a:lvl7pPr>
              <a:lvl8pPr defTabSz="403225" fontAlgn="base">
                <a:spcBef>
                  <a:spcPct val="0"/>
                </a:spcBef>
                <a:spcAft>
                  <a:spcPct val="0"/>
                </a:spcAft>
                <a:defRPr sz="2400">
                  <a:solidFill>
                    <a:schemeClr val="tx1"/>
                  </a:solidFill>
                  <a:latin typeface="Times New Roman" pitchFamily="18" charset="0"/>
                </a:defRPr>
              </a:lvl8pPr>
              <a:lvl9pPr defTabSz="403225" fontAlgn="base">
                <a:spcBef>
                  <a:spcPct val="0"/>
                </a:spcBef>
                <a:spcAft>
                  <a:spcPct val="0"/>
                </a:spcAft>
                <a:defRPr sz="2400">
                  <a:solidFill>
                    <a:schemeClr val="tx1"/>
                  </a:solidFill>
                  <a:latin typeface="Times New Roman" pitchFamily="18" charset="0"/>
                </a:defRPr>
              </a:lvl9pPr>
            </a:lstStyle>
            <a:p>
              <a:pPr marL="0" lvl="1">
                <a:buClr>
                  <a:srgbClr val="104160"/>
                </a:buClr>
                <a:buSzPct val="90000"/>
              </a:pPr>
              <a:endParaRPr lang="en-US" sz="1941" b="1" dirty="0">
                <a:solidFill>
                  <a:srgbClr val="000000"/>
                </a:solidFill>
                <a:latin typeface="Arial" pitchFamily="34" charset="0"/>
                <a:cs typeface="Arial" pitchFamily="34" charset="0"/>
              </a:endParaRPr>
            </a:p>
            <a:p>
              <a:pPr marL="0" lvl="1">
                <a:buClr>
                  <a:srgbClr val="104160"/>
                </a:buClr>
                <a:buSzPct val="90000"/>
              </a:pPr>
              <a:r>
                <a:rPr lang="bg-BG" sz="1941" b="1" dirty="0">
                  <a:solidFill>
                    <a:srgbClr val="000000"/>
                  </a:solidFill>
                  <a:latin typeface="Arial" pitchFamily="34" charset="0"/>
                  <a:cs typeface="Arial" pitchFamily="34" charset="0"/>
                </a:rPr>
                <a:t>КЛАС </a:t>
              </a:r>
              <a:r>
                <a:rPr lang="en-US" sz="1941" b="1" dirty="0">
                  <a:solidFill>
                    <a:srgbClr val="000000"/>
                  </a:solidFill>
                  <a:latin typeface="Arial" pitchFamily="34" charset="0"/>
                  <a:cs typeface="Arial" pitchFamily="34" charset="0"/>
                </a:rPr>
                <a:t>IV
</a:t>
              </a:r>
              <a:endParaRPr lang="en-US" sz="2118" dirty="0">
                <a:latin typeface="Arial" pitchFamily="34" charset="0"/>
                <a:cs typeface="Arial" pitchFamily="34" charset="0"/>
              </a:endParaRPr>
            </a:p>
          </p:txBody>
        </p:sp>
        <p:sp>
          <p:nvSpPr>
            <p:cNvPr id="61451" name="Text Box 11"/>
            <p:cNvSpPr txBox="1">
              <a:spLocks noChangeArrowheads="1"/>
            </p:cNvSpPr>
            <p:nvPr/>
          </p:nvSpPr>
          <p:spPr bwMode="auto">
            <a:xfrm>
              <a:off x="1076328" y="2376962"/>
              <a:ext cx="1585913" cy="806451"/>
            </a:xfrm>
            <a:prstGeom prst="rect">
              <a:avLst/>
            </a:prstGeom>
            <a:solidFill>
              <a:srgbClr val="E1E1E1"/>
            </a:solidFill>
            <a:ln w="18512">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03225">
                <a:defRPr sz="2400">
                  <a:solidFill>
                    <a:schemeClr val="tx1"/>
                  </a:solidFill>
                  <a:latin typeface="Times New Roman" pitchFamily="18" charset="0"/>
                </a:defRPr>
              </a:lvl1pPr>
              <a:lvl2pPr marL="157163" indent="300038" defTabSz="403225">
                <a:defRPr sz="2400">
                  <a:solidFill>
                    <a:schemeClr val="tx1"/>
                  </a:solidFill>
                  <a:latin typeface="Times New Roman" pitchFamily="18" charset="0"/>
                </a:defRPr>
              </a:lvl2pPr>
              <a:lvl3pPr defTabSz="403225">
                <a:defRPr sz="2400">
                  <a:solidFill>
                    <a:schemeClr val="tx1"/>
                  </a:solidFill>
                  <a:latin typeface="Times New Roman" pitchFamily="18" charset="0"/>
                </a:defRPr>
              </a:lvl3pPr>
              <a:lvl4pPr defTabSz="403225">
                <a:defRPr sz="2400">
                  <a:solidFill>
                    <a:schemeClr val="tx1"/>
                  </a:solidFill>
                  <a:latin typeface="Times New Roman" pitchFamily="18" charset="0"/>
                </a:defRPr>
              </a:lvl4pPr>
              <a:lvl5pPr defTabSz="403225">
                <a:defRPr sz="2400">
                  <a:solidFill>
                    <a:schemeClr val="tx1"/>
                  </a:solidFill>
                  <a:latin typeface="Times New Roman" pitchFamily="18" charset="0"/>
                </a:defRPr>
              </a:lvl5pPr>
              <a:lvl6pPr defTabSz="403225" fontAlgn="base">
                <a:spcBef>
                  <a:spcPct val="0"/>
                </a:spcBef>
                <a:spcAft>
                  <a:spcPct val="0"/>
                </a:spcAft>
                <a:defRPr sz="2400">
                  <a:solidFill>
                    <a:schemeClr val="tx1"/>
                  </a:solidFill>
                  <a:latin typeface="Times New Roman" pitchFamily="18" charset="0"/>
                </a:defRPr>
              </a:lvl6pPr>
              <a:lvl7pPr defTabSz="403225" fontAlgn="base">
                <a:spcBef>
                  <a:spcPct val="0"/>
                </a:spcBef>
                <a:spcAft>
                  <a:spcPct val="0"/>
                </a:spcAft>
                <a:defRPr sz="2400">
                  <a:solidFill>
                    <a:schemeClr val="tx1"/>
                  </a:solidFill>
                  <a:latin typeface="Times New Roman" pitchFamily="18" charset="0"/>
                </a:defRPr>
              </a:lvl7pPr>
              <a:lvl8pPr defTabSz="403225" fontAlgn="base">
                <a:spcBef>
                  <a:spcPct val="0"/>
                </a:spcBef>
                <a:spcAft>
                  <a:spcPct val="0"/>
                </a:spcAft>
                <a:defRPr sz="2400">
                  <a:solidFill>
                    <a:schemeClr val="tx1"/>
                  </a:solidFill>
                  <a:latin typeface="Times New Roman" pitchFamily="18" charset="0"/>
                </a:defRPr>
              </a:lvl8pPr>
              <a:lvl9pPr defTabSz="403225" fontAlgn="base">
                <a:spcBef>
                  <a:spcPct val="0"/>
                </a:spcBef>
                <a:spcAft>
                  <a:spcPct val="0"/>
                </a:spcAft>
                <a:defRPr sz="2400">
                  <a:solidFill>
                    <a:schemeClr val="tx1"/>
                  </a:solidFill>
                  <a:latin typeface="Times New Roman" pitchFamily="18" charset="0"/>
                </a:defRPr>
              </a:lvl9pPr>
            </a:lstStyle>
            <a:p>
              <a:pPr marL="30163" indent="-30163" algn="ctr">
                <a:buClr>
                  <a:srgbClr val="104160"/>
                </a:buClr>
                <a:buSzPct val="90000"/>
                <a:buFont typeface="Monotype Sorts"/>
                <a:buNone/>
              </a:pPr>
              <a:r>
                <a:rPr lang="en-US" sz="1588" dirty="0">
                  <a:solidFill>
                    <a:srgbClr val="000000"/>
                  </a:solidFill>
                  <a:latin typeface="Arial" pitchFamily="34" charset="0"/>
                  <a:cs typeface="Arial" pitchFamily="34" charset="0"/>
                </a:rPr>
                <a:t>	</a:t>
              </a:r>
              <a:r>
                <a:rPr lang="bg-BG" sz="2000" dirty="0">
                  <a:solidFill>
                    <a:srgbClr val="000000"/>
                  </a:solidFill>
                  <a:latin typeface="Arial" pitchFamily="34" charset="0"/>
                  <a:cs typeface="Arial" pitchFamily="34" charset="0"/>
                </a:rPr>
                <a:t>Кръвозагуба (</a:t>
              </a:r>
              <a:r>
                <a:rPr lang="en-US" sz="2000" dirty="0">
                  <a:solidFill>
                    <a:srgbClr val="000000"/>
                  </a:solidFill>
                  <a:latin typeface="Arial" pitchFamily="34" charset="0"/>
                  <a:cs typeface="Arial" pitchFamily="34" charset="0"/>
                </a:rPr>
                <a:t>ml)</a:t>
              </a:r>
              <a:r>
                <a:rPr lang="en-US" dirty="0">
                  <a:latin typeface="Arial" pitchFamily="34" charset="0"/>
                  <a:cs typeface="Arial" pitchFamily="34" charset="0"/>
                </a:rPr>
                <a:t>%</a:t>
              </a:r>
              <a:endParaRPr lang="en-US" sz="3200" dirty="0">
                <a:latin typeface="Arial" pitchFamily="34" charset="0"/>
                <a:cs typeface="Arial" pitchFamily="34" charset="0"/>
              </a:endParaRPr>
            </a:p>
          </p:txBody>
        </p:sp>
        <p:sp>
          <p:nvSpPr>
            <p:cNvPr id="61452" name="Text Box 12"/>
            <p:cNvSpPr txBox="1">
              <a:spLocks noChangeArrowheads="1"/>
            </p:cNvSpPr>
            <p:nvPr/>
          </p:nvSpPr>
          <p:spPr bwMode="auto">
            <a:xfrm>
              <a:off x="2662241" y="2376962"/>
              <a:ext cx="1641475" cy="806451"/>
            </a:xfrm>
            <a:prstGeom prst="rect">
              <a:avLst/>
            </a:prstGeom>
            <a:solidFill>
              <a:srgbClr val="FFFFFF"/>
            </a:solidFill>
            <a:ln w="18512">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03225">
                <a:defRPr sz="2400">
                  <a:solidFill>
                    <a:schemeClr val="tx1"/>
                  </a:solidFill>
                  <a:latin typeface="Times New Roman" pitchFamily="18" charset="0"/>
                </a:defRPr>
              </a:lvl1pPr>
              <a:lvl2pPr marL="157163" indent="300038" defTabSz="403225">
                <a:defRPr sz="2400">
                  <a:solidFill>
                    <a:schemeClr val="tx1"/>
                  </a:solidFill>
                  <a:latin typeface="Times New Roman" pitchFamily="18" charset="0"/>
                </a:defRPr>
              </a:lvl2pPr>
              <a:lvl3pPr defTabSz="403225">
                <a:defRPr sz="2400">
                  <a:solidFill>
                    <a:schemeClr val="tx1"/>
                  </a:solidFill>
                  <a:latin typeface="Times New Roman" pitchFamily="18" charset="0"/>
                </a:defRPr>
              </a:lvl3pPr>
              <a:lvl4pPr defTabSz="403225">
                <a:defRPr sz="2400">
                  <a:solidFill>
                    <a:schemeClr val="tx1"/>
                  </a:solidFill>
                  <a:latin typeface="Times New Roman" pitchFamily="18" charset="0"/>
                </a:defRPr>
              </a:lvl4pPr>
              <a:lvl5pPr defTabSz="403225">
                <a:defRPr sz="2400">
                  <a:solidFill>
                    <a:schemeClr val="tx1"/>
                  </a:solidFill>
                  <a:latin typeface="Times New Roman" pitchFamily="18" charset="0"/>
                </a:defRPr>
              </a:lvl5pPr>
              <a:lvl6pPr defTabSz="403225" fontAlgn="base">
                <a:spcBef>
                  <a:spcPct val="0"/>
                </a:spcBef>
                <a:spcAft>
                  <a:spcPct val="0"/>
                </a:spcAft>
                <a:defRPr sz="2400">
                  <a:solidFill>
                    <a:schemeClr val="tx1"/>
                  </a:solidFill>
                  <a:latin typeface="Times New Roman" pitchFamily="18" charset="0"/>
                </a:defRPr>
              </a:lvl6pPr>
              <a:lvl7pPr defTabSz="403225" fontAlgn="base">
                <a:spcBef>
                  <a:spcPct val="0"/>
                </a:spcBef>
                <a:spcAft>
                  <a:spcPct val="0"/>
                </a:spcAft>
                <a:defRPr sz="2400">
                  <a:solidFill>
                    <a:schemeClr val="tx1"/>
                  </a:solidFill>
                  <a:latin typeface="Times New Roman" pitchFamily="18" charset="0"/>
                </a:defRPr>
              </a:lvl7pPr>
              <a:lvl8pPr defTabSz="403225" fontAlgn="base">
                <a:spcBef>
                  <a:spcPct val="0"/>
                </a:spcBef>
                <a:spcAft>
                  <a:spcPct val="0"/>
                </a:spcAft>
                <a:defRPr sz="2400">
                  <a:solidFill>
                    <a:schemeClr val="tx1"/>
                  </a:solidFill>
                  <a:latin typeface="Times New Roman" pitchFamily="18" charset="0"/>
                </a:defRPr>
              </a:lvl8pPr>
              <a:lvl9pPr defTabSz="403225" fontAlgn="base">
                <a:spcBef>
                  <a:spcPct val="0"/>
                </a:spcBef>
                <a:spcAft>
                  <a:spcPct val="0"/>
                </a:spcAft>
                <a:defRPr sz="2400">
                  <a:solidFill>
                    <a:schemeClr val="tx1"/>
                  </a:solidFill>
                  <a:latin typeface="Times New Roman" pitchFamily="18" charset="0"/>
                </a:defRPr>
              </a:lvl9pPr>
            </a:lstStyle>
            <a:p>
              <a:pPr lvl="1" indent="23813" algn="ctr">
                <a:buClr>
                  <a:srgbClr val="104160"/>
                </a:buClr>
                <a:buSzPct val="90000"/>
                <a:buFont typeface="Monotype Sorts"/>
                <a:buNone/>
              </a:pPr>
              <a:r>
                <a:rPr lang="en-US" sz="1765" dirty="0">
                  <a:solidFill>
                    <a:srgbClr val="000000"/>
                  </a:solidFill>
                  <a:latin typeface="Arial" pitchFamily="34" charset="0"/>
                  <a:cs typeface="Arial" pitchFamily="34" charset="0"/>
                </a:rPr>
                <a:t>&lt;750</a:t>
              </a:r>
            </a:p>
            <a:p>
              <a:pPr lvl="1" indent="-6350" algn="ctr">
                <a:buClr>
                  <a:srgbClr val="104160"/>
                </a:buClr>
                <a:buSzPct val="90000"/>
                <a:buFont typeface="Monotype Sorts"/>
                <a:buNone/>
              </a:pPr>
              <a:r>
                <a:rPr lang="en-US" sz="1765" dirty="0">
                  <a:solidFill>
                    <a:srgbClr val="000000"/>
                  </a:solidFill>
                  <a:latin typeface="Arial" pitchFamily="34" charset="0"/>
                  <a:cs typeface="Arial" pitchFamily="34" charset="0"/>
                </a:rPr>
                <a:t>15%</a:t>
              </a:r>
              <a:endParaRPr lang="en-US" sz="2118" dirty="0">
                <a:latin typeface="Arial" pitchFamily="34" charset="0"/>
                <a:cs typeface="Arial" pitchFamily="34" charset="0"/>
              </a:endParaRPr>
            </a:p>
          </p:txBody>
        </p:sp>
        <p:sp>
          <p:nvSpPr>
            <p:cNvPr id="61453" name="Text Box 13"/>
            <p:cNvSpPr txBox="1">
              <a:spLocks noChangeArrowheads="1"/>
            </p:cNvSpPr>
            <p:nvPr/>
          </p:nvSpPr>
          <p:spPr bwMode="auto">
            <a:xfrm>
              <a:off x="4246563" y="2376962"/>
              <a:ext cx="1641475" cy="806451"/>
            </a:xfrm>
            <a:prstGeom prst="rect">
              <a:avLst/>
            </a:prstGeom>
            <a:solidFill>
              <a:srgbClr val="FFFFFF"/>
            </a:solidFill>
            <a:ln w="18512">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03225">
                <a:defRPr sz="2400">
                  <a:solidFill>
                    <a:schemeClr val="tx1"/>
                  </a:solidFill>
                  <a:latin typeface="Times New Roman" pitchFamily="18" charset="0"/>
                </a:defRPr>
              </a:lvl1pPr>
              <a:lvl2pPr marL="157163" indent="300038" defTabSz="403225">
                <a:defRPr sz="2400">
                  <a:solidFill>
                    <a:schemeClr val="tx1"/>
                  </a:solidFill>
                  <a:latin typeface="Times New Roman" pitchFamily="18" charset="0"/>
                </a:defRPr>
              </a:lvl2pPr>
              <a:lvl3pPr defTabSz="403225">
                <a:defRPr sz="2400">
                  <a:solidFill>
                    <a:schemeClr val="tx1"/>
                  </a:solidFill>
                  <a:latin typeface="Times New Roman" pitchFamily="18" charset="0"/>
                </a:defRPr>
              </a:lvl3pPr>
              <a:lvl4pPr defTabSz="403225">
                <a:defRPr sz="2400">
                  <a:solidFill>
                    <a:schemeClr val="tx1"/>
                  </a:solidFill>
                  <a:latin typeface="Times New Roman" pitchFamily="18" charset="0"/>
                </a:defRPr>
              </a:lvl4pPr>
              <a:lvl5pPr defTabSz="403225">
                <a:defRPr sz="2400">
                  <a:solidFill>
                    <a:schemeClr val="tx1"/>
                  </a:solidFill>
                  <a:latin typeface="Times New Roman" pitchFamily="18" charset="0"/>
                </a:defRPr>
              </a:lvl5pPr>
              <a:lvl6pPr defTabSz="403225" fontAlgn="base">
                <a:spcBef>
                  <a:spcPct val="0"/>
                </a:spcBef>
                <a:spcAft>
                  <a:spcPct val="0"/>
                </a:spcAft>
                <a:defRPr sz="2400">
                  <a:solidFill>
                    <a:schemeClr val="tx1"/>
                  </a:solidFill>
                  <a:latin typeface="Times New Roman" pitchFamily="18" charset="0"/>
                </a:defRPr>
              </a:lvl6pPr>
              <a:lvl7pPr defTabSz="403225" fontAlgn="base">
                <a:spcBef>
                  <a:spcPct val="0"/>
                </a:spcBef>
                <a:spcAft>
                  <a:spcPct val="0"/>
                </a:spcAft>
                <a:defRPr sz="2400">
                  <a:solidFill>
                    <a:schemeClr val="tx1"/>
                  </a:solidFill>
                  <a:latin typeface="Times New Roman" pitchFamily="18" charset="0"/>
                </a:defRPr>
              </a:lvl7pPr>
              <a:lvl8pPr defTabSz="403225" fontAlgn="base">
                <a:spcBef>
                  <a:spcPct val="0"/>
                </a:spcBef>
                <a:spcAft>
                  <a:spcPct val="0"/>
                </a:spcAft>
                <a:defRPr sz="2400">
                  <a:solidFill>
                    <a:schemeClr val="tx1"/>
                  </a:solidFill>
                  <a:latin typeface="Times New Roman" pitchFamily="18" charset="0"/>
                </a:defRPr>
              </a:lvl8pPr>
              <a:lvl9pPr defTabSz="403225" fontAlgn="base">
                <a:spcBef>
                  <a:spcPct val="0"/>
                </a:spcBef>
                <a:spcAft>
                  <a:spcPct val="0"/>
                </a:spcAft>
                <a:defRPr sz="2400">
                  <a:solidFill>
                    <a:schemeClr val="tx1"/>
                  </a:solidFill>
                  <a:latin typeface="Times New Roman" pitchFamily="18" charset="0"/>
                </a:defRPr>
              </a:lvl9pPr>
            </a:lstStyle>
            <a:p>
              <a:pPr lvl="1" indent="174625">
                <a:buClr>
                  <a:srgbClr val="104160"/>
                </a:buClr>
                <a:buSzPct val="90000"/>
                <a:buFont typeface="Monotype Sorts"/>
                <a:buNone/>
              </a:pPr>
              <a:r>
                <a:rPr lang="en-US" sz="1765" dirty="0">
                  <a:solidFill>
                    <a:srgbClr val="000000"/>
                  </a:solidFill>
                  <a:latin typeface="Arial" pitchFamily="34" charset="0"/>
                  <a:cs typeface="Arial" pitchFamily="34" charset="0"/>
                </a:rPr>
                <a:t>750-1500</a:t>
              </a:r>
            </a:p>
            <a:p>
              <a:pPr lvl="1" indent="174625">
                <a:buClr>
                  <a:srgbClr val="104160"/>
                </a:buClr>
                <a:buSzPct val="90000"/>
                <a:buFont typeface="Monotype Sorts"/>
                <a:buNone/>
              </a:pPr>
              <a:r>
                <a:rPr lang="en-US" sz="1765" dirty="0">
                  <a:solidFill>
                    <a:srgbClr val="000000"/>
                  </a:solidFill>
                  <a:latin typeface="Arial" pitchFamily="34" charset="0"/>
                  <a:cs typeface="Arial" pitchFamily="34" charset="0"/>
                </a:rPr>
                <a:t>15%-30%</a:t>
              </a:r>
              <a:endParaRPr lang="en-US" sz="2118" dirty="0">
                <a:latin typeface="Arial" pitchFamily="34" charset="0"/>
                <a:cs typeface="Arial" pitchFamily="34" charset="0"/>
              </a:endParaRPr>
            </a:p>
          </p:txBody>
        </p:sp>
        <p:sp>
          <p:nvSpPr>
            <p:cNvPr id="61454" name="Text Box 14"/>
            <p:cNvSpPr txBox="1">
              <a:spLocks noChangeArrowheads="1"/>
            </p:cNvSpPr>
            <p:nvPr/>
          </p:nvSpPr>
          <p:spPr bwMode="auto">
            <a:xfrm>
              <a:off x="5832477" y="2376962"/>
              <a:ext cx="1641475" cy="806451"/>
            </a:xfrm>
            <a:prstGeom prst="rect">
              <a:avLst/>
            </a:prstGeom>
            <a:solidFill>
              <a:srgbClr val="FFFFFF"/>
            </a:solidFill>
            <a:ln w="18512">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03225">
                <a:defRPr sz="2400">
                  <a:solidFill>
                    <a:schemeClr val="tx1"/>
                  </a:solidFill>
                  <a:latin typeface="Times New Roman" pitchFamily="18" charset="0"/>
                </a:defRPr>
              </a:lvl1pPr>
              <a:lvl2pPr marL="157163" indent="300038" defTabSz="403225">
                <a:defRPr sz="2400">
                  <a:solidFill>
                    <a:schemeClr val="tx1"/>
                  </a:solidFill>
                  <a:latin typeface="Times New Roman" pitchFamily="18" charset="0"/>
                </a:defRPr>
              </a:lvl2pPr>
              <a:lvl3pPr defTabSz="403225">
                <a:defRPr sz="2400">
                  <a:solidFill>
                    <a:schemeClr val="tx1"/>
                  </a:solidFill>
                  <a:latin typeface="Times New Roman" pitchFamily="18" charset="0"/>
                </a:defRPr>
              </a:lvl3pPr>
              <a:lvl4pPr defTabSz="403225">
                <a:defRPr sz="2400">
                  <a:solidFill>
                    <a:schemeClr val="tx1"/>
                  </a:solidFill>
                  <a:latin typeface="Times New Roman" pitchFamily="18" charset="0"/>
                </a:defRPr>
              </a:lvl4pPr>
              <a:lvl5pPr defTabSz="403225">
                <a:defRPr sz="2400">
                  <a:solidFill>
                    <a:schemeClr val="tx1"/>
                  </a:solidFill>
                  <a:latin typeface="Times New Roman" pitchFamily="18" charset="0"/>
                </a:defRPr>
              </a:lvl5pPr>
              <a:lvl6pPr defTabSz="403225" fontAlgn="base">
                <a:spcBef>
                  <a:spcPct val="0"/>
                </a:spcBef>
                <a:spcAft>
                  <a:spcPct val="0"/>
                </a:spcAft>
                <a:defRPr sz="2400">
                  <a:solidFill>
                    <a:schemeClr val="tx1"/>
                  </a:solidFill>
                  <a:latin typeface="Times New Roman" pitchFamily="18" charset="0"/>
                </a:defRPr>
              </a:lvl6pPr>
              <a:lvl7pPr defTabSz="403225" fontAlgn="base">
                <a:spcBef>
                  <a:spcPct val="0"/>
                </a:spcBef>
                <a:spcAft>
                  <a:spcPct val="0"/>
                </a:spcAft>
                <a:defRPr sz="2400">
                  <a:solidFill>
                    <a:schemeClr val="tx1"/>
                  </a:solidFill>
                  <a:latin typeface="Times New Roman" pitchFamily="18" charset="0"/>
                </a:defRPr>
              </a:lvl7pPr>
              <a:lvl8pPr defTabSz="403225" fontAlgn="base">
                <a:spcBef>
                  <a:spcPct val="0"/>
                </a:spcBef>
                <a:spcAft>
                  <a:spcPct val="0"/>
                </a:spcAft>
                <a:defRPr sz="2400">
                  <a:solidFill>
                    <a:schemeClr val="tx1"/>
                  </a:solidFill>
                  <a:latin typeface="Times New Roman" pitchFamily="18" charset="0"/>
                </a:defRPr>
              </a:lvl8pPr>
              <a:lvl9pPr defTabSz="403225" fontAlgn="base">
                <a:spcBef>
                  <a:spcPct val="0"/>
                </a:spcBef>
                <a:spcAft>
                  <a:spcPct val="0"/>
                </a:spcAft>
                <a:defRPr sz="2400">
                  <a:solidFill>
                    <a:schemeClr val="tx1"/>
                  </a:solidFill>
                  <a:latin typeface="Times New Roman" pitchFamily="18" charset="0"/>
                </a:defRPr>
              </a:lvl9pPr>
            </a:lstStyle>
            <a:p>
              <a:pPr lvl="1" indent="23813" algn="ctr">
                <a:buClr>
                  <a:srgbClr val="104160"/>
                </a:buClr>
                <a:buSzPct val="90000"/>
                <a:buFont typeface="Monotype Sorts"/>
                <a:buNone/>
              </a:pPr>
              <a:r>
                <a:rPr lang="en-US" sz="1588" dirty="0">
                  <a:solidFill>
                    <a:srgbClr val="000000"/>
                  </a:solidFill>
                  <a:latin typeface="Arial" pitchFamily="34" charset="0"/>
                  <a:cs typeface="Arial" pitchFamily="34" charset="0"/>
                </a:rPr>
                <a:t>1500-2000</a:t>
              </a:r>
            </a:p>
            <a:p>
              <a:pPr lvl="1" indent="23813" algn="ctr">
                <a:buClr>
                  <a:srgbClr val="104160"/>
                </a:buClr>
                <a:buSzPct val="90000"/>
                <a:buFont typeface="Monotype Sorts"/>
                <a:buNone/>
              </a:pPr>
              <a:r>
                <a:rPr lang="en-US" sz="1588" dirty="0">
                  <a:solidFill>
                    <a:srgbClr val="000000"/>
                  </a:solidFill>
                  <a:latin typeface="Arial" pitchFamily="34" charset="0"/>
                  <a:cs typeface="Arial" pitchFamily="34" charset="0"/>
                </a:rPr>
                <a:t>30-40%</a:t>
              </a:r>
              <a:endParaRPr lang="en-US" sz="1765" dirty="0">
                <a:latin typeface="Arial" pitchFamily="34" charset="0"/>
                <a:cs typeface="Arial" pitchFamily="34" charset="0"/>
              </a:endParaRPr>
            </a:p>
          </p:txBody>
        </p:sp>
        <p:sp>
          <p:nvSpPr>
            <p:cNvPr id="61455" name="Text Box 15"/>
            <p:cNvSpPr txBox="1">
              <a:spLocks noChangeArrowheads="1"/>
            </p:cNvSpPr>
            <p:nvPr/>
          </p:nvSpPr>
          <p:spPr bwMode="auto">
            <a:xfrm>
              <a:off x="7416800" y="2376962"/>
              <a:ext cx="1641475" cy="806451"/>
            </a:xfrm>
            <a:prstGeom prst="rect">
              <a:avLst/>
            </a:prstGeom>
            <a:solidFill>
              <a:srgbClr val="FFFFFF"/>
            </a:solidFill>
            <a:ln w="18512">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03225">
                <a:defRPr sz="2400">
                  <a:solidFill>
                    <a:schemeClr val="tx1"/>
                  </a:solidFill>
                  <a:latin typeface="Times New Roman" pitchFamily="18" charset="0"/>
                </a:defRPr>
              </a:lvl1pPr>
              <a:lvl2pPr marL="157163" indent="300038" defTabSz="403225">
                <a:defRPr sz="2400">
                  <a:solidFill>
                    <a:schemeClr val="tx1"/>
                  </a:solidFill>
                  <a:latin typeface="Times New Roman" pitchFamily="18" charset="0"/>
                </a:defRPr>
              </a:lvl2pPr>
              <a:lvl3pPr defTabSz="403225">
                <a:defRPr sz="2400">
                  <a:solidFill>
                    <a:schemeClr val="tx1"/>
                  </a:solidFill>
                  <a:latin typeface="Times New Roman" pitchFamily="18" charset="0"/>
                </a:defRPr>
              </a:lvl3pPr>
              <a:lvl4pPr defTabSz="403225">
                <a:defRPr sz="2400">
                  <a:solidFill>
                    <a:schemeClr val="tx1"/>
                  </a:solidFill>
                  <a:latin typeface="Times New Roman" pitchFamily="18" charset="0"/>
                </a:defRPr>
              </a:lvl4pPr>
              <a:lvl5pPr defTabSz="403225">
                <a:defRPr sz="2400">
                  <a:solidFill>
                    <a:schemeClr val="tx1"/>
                  </a:solidFill>
                  <a:latin typeface="Times New Roman" pitchFamily="18" charset="0"/>
                </a:defRPr>
              </a:lvl5pPr>
              <a:lvl6pPr defTabSz="403225" fontAlgn="base">
                <a:spcBef>
                  <a:spcPct val="0"/>
                </a:spcBef>
                <a:spcAft>
                  <a:spcPct val="0"/>
                </a:spcAft>
                <a:defRPr sz="2400">
                  <a:solidFill>
                    <a:schemeClr val="tx1"/>
                  </a:solidFill>
                  <a:latin typeface="Times New Roman" pitchFamily="18" charset="0"/>
                </a:defRPr>
              </a:lvl6pPr>
              <a:lvl7pPr defTabSz="403225" fontAlgn="base">
                <a:spcBef>
                  <a:spcPct val="0"/>
                </a:spcBef>
                <a:spcAft>
                  <a:spcPct val="0"/>
                </a:spcAft>
                <a:defRPr sz="2400">
                  <a:solidFill>
                    <a:schemeClr val="tx1"/>
                  </a:solidFill>
                  <a:latin typeface="Times New Roman" pitchFamily="18" charset="0"/>
                </a:defRPr>
              </a:lvl7pPr>
              <a:lvl8pPr defTabSz="403225" fontAlgn="base">
                <a:spcBef>
                  <a:spcPct val="0"/>
                </a:spcBef>
                <a:spcAft>
                  <a:spcPct val="0"/>
                </a:spcAft>
                <a:defRPr sz="2400">
                  <a:solidFill>
                    <a:schemeClr val="tx1"/>
                  </a:solidFill>
                  <a:latin typeface="Times New Roman" pitchFamily="18" charset="0"/>
                </a:defRPr>
              </a:lvl8pPr>
              <a:lvl9pPr defTabSz="403225" fontAlgn="base">
                <a:spcBef>
                  <a:spcPct val="0"/>
                </a:spcBef>
                <a:spcAft>
                  <a:spcPct val="0"/>
                </a:spcAft>
                <a:defRPr sz="2400">
                  <a:solidFill>
                    <a:schemeClr val="tx1"/>
                  </a:solidFill>
                  <a:latin typeface="Times New Roman" pitchFamily="18" charset="0"/>
                </a:defRPr>
              </a:lvl9pPr>
            </a:lstStyle>
            <a:p>
              <a:pPr lvl="1" indent="-6350" algn="ctr">
                <a:buClr>
                  <a:srgbClr val="104160"/>
                </a:buClr>
                <a:buSzPct val="90000"/>
                <a:buFont typeface="Monotype Sorts"/>
                <a:buNone/>
              </a:pPr>
              <a:r>
                <a:rPr lang="en-US" sz="1765" dirty="0">
                  <a:solidFill>
                    <a:srgbClr val="000000"/>
                  </a:solidFill>
                  <a:latin typeface="Arial" pitchFamily="34" charset="0"/>
                  <a:cs typeface="Arial" pitchFamily="34" charset="0"/>
                </a:rPr>
                <a:t>&gt;2000</a:t>
              </a:r>
            </a:p>
            <a:p>
              <a:pPr lvl="1" indent="-6350" algn="ctr">
                <a:buClr>
                  <a:srgbClr val="104160"/>
                </a:buClr>
                <a:buSzPct val="90000"/>
                <a:buFont typeface="Monotype Sorts"/>
                <a:buNone/>
              </a:pPr>
              <a:r>
                <a:rPr lang="en-US" sz="1765" dirty="0">
                  <a:solidFill>
                    <a:srgbClr val="000000"/>
                  </a:solidFill>
                  <a:latin typeface="Arial" pitchFamily="34" charset="0"/>
                  <a:cs typeface="Arial" pitchFamily="34" charset="0"/>
                </a:rPr>
                <a:t>&gt;40%</a:t>
              </a:r>
              <a:endParaRPr lang="en-US" sz="2118" dirty="0">
                <a:latin typeface="Arial" pitchFamily="34" charset="0"/>
                <a:cs typeface="Arial" pitchFamily="34" charset="0"/>
              </a:endParaRPr>
            </a:p>
          </p:txBody>
        </p:sp>
        <p:sp>
          <p:nvSpPr>
            <p:cNvPr id="61456" name="Text Box 16"/>
            <p:cNvSpPr txBox="1">
              <a:spLocks noChangeArrowheads="1"/>
            </p:cNvSpPr>
            <p:nvPr/>
          </p:nvSpPr>
          <p:spPr bwMode="auto">
            <a:xfrm>
              <a:off x="1076328" y="3205642"/>
              <a:ext cx="1641475" cy="415925"/>
            </a:xfrm>
            <a:prstGeom prst="rect">
              <a:avLst/>
            </a:prstGeom>
            <a:solidFill>
              <a:srgbClr val="E1E1E1"/>
            </a:solidFill>
            <a:ln w="18512">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03225">
                <a:defRPr sz="2400">
                  <a:solidFill>
                    <a:schemeClr val="tx1"/>
                  </a:solidFill>
                  <a:latin typeface="Times New Roman" pitchFamily="18" charset="0"/>
                </a:defRPr>
              </a:lvl1pPr>
              <a:lvl2pPr marL="157163" indent="300038" defTabSz="403225">
                <a:defRPr sz="2400">
                  <a:solidFill>
                    <a:schemeClr val="tx1"/>
                  </a:solidFill>
                  <a:latin typeface="Times New Roman" pitchFamily="18" charset="0"/>
                </a:defRPr>
              </a:lvl2pPr>
              <a:lvl3pPr defTabSz="403225">
                <a:defRPr sz="2400">
                  <a:solidFill>
                    <a:schemeClr val="tx1"/>
                  </a:solidFill>
                  <a:latin typeface="Times New Roman" pitchFamily="18" charset="0"/>
                </a:defRPr>
              </a:lvl3pPr>
              <a:lvl4pPr defTabSz="403225">
                <a:defRPr sz="2400">
                  <a:solidFill>
                    <a:schemeClr val="tx1"/>
                  </a:solidFill>
                  <a:latin typeface="Times New Roman" pitchFamily="18" charset="0"/>
                </a:defRPr>
              </a:lvl4pPr>
              <a:lvl5pPr defTabSz="403225">
                <a:defRPr sz="2400">
                  <a:solidFill>
                    <a:schemeClr val="tx1"/>
                  </a:solidFill>
                  <a:latin typeface="Times New Roman" pitchFamily="18" charset="0"/>
                </a:defRPr>
              </a:lvl5pPr>
              <a:lvl6pPr defTabSz="403225" fontAlgn="base">
                <a:spcBef>
                  <a:spcPct val="0"/>
                </a:spcBef>
                <a:spcAft>
                  <a:spcPct val="0"/>
                </a:spcAft>
                <a:defRPr sz="2400">
                  <a:solidFill>
                    <a:schemeClr val="tx1"/>
                  </a:solidFill>
                  <a:latin typeface="Times New Roman" pitchFamily="18" charset="0"/>
                </a:defRPr>
              </a:lvl6pPr>
              <a:lvl7pPr defTabSz="403225" fontAlgn="base">
                <a:spcBef>
                  <a:spcPct val="0"/>
                </a:spcBef>
                <a:spcAft>
                  <a:spcPct val="0"/>
                </a:spcAft>
                <a:defRPr sz="2400">
                  <a:solidFill>
                    <a:schemeClr val="tx1"/>
                  </a:solidFill>
                  <a:latin typeface="Times New Roman" pitchFamily="18" charset="0"/>
                </a:defRPr>
              </a:lvl7pPr>
              <a:lvl8pPr defTabSz="403225" fontAlgn="base">
                <a:spcBef>
                  <a:spcPct val="0"/>
                </a:spcBef>
                <a:spcAft>
                  <a:spcPct val="0"/>
                </a:spcAft>
                <a:defRPr sz="2400">
                  <a:solidFill>
                    <a:schemeClr val="tx1"/>
                  </a:solidFill>
                  <a:latin typeface="Times New Roman" pitchFamily="18" charset="0"/>
                </a:defRPr>
              </a:lvl8pPr>
              <a:lvl9pPr defTabSz="403225" fontAlgn="base">
                <a:spcBef>
                  <a:spcPct val="0"/>
                </a:spcBef>
                <a:spcAft>
                  <a:spcPct val="0"/>
                </a:spcAft>
                <a:defRPr sz="2400">
                  <a:solidFill>
                    <a:schemeClr val="tx1"/>
                  </a:solidFill>
                  <a:latin typeface="Times New Roman" pitchFamily="18" charset="0"/>
                </a:defRPr>
              </a:lvl9pPr>
            </a:lstStyle>
            <a:p>
              <a:pPr lvl="1">
                <a:buClr>
                  <a:srgbClr val="104160"/>
                </a:buClr>
                <a:buSzPct val="90000"/>
                <a:buFont typeface="Monotype Sorts"/>
                <a:buNone/>
              </a:pPr>
              <a:r>
                <a:rPr lang="bg-BG" sz="2000" dirty="0">
                  <a:solidFill>
                    <a:srgbClr val="000000"/>
                  </a:solidFill>
                  <a:latin typeface="Arial" pitchFamily="34" charset="0"/>
                  <a:cs typeface="Arial" pitchFamily="34" charset="0"/>
                </a:rPr>
                <a:t>СЧ /</a:t>
              </a:r>
              <a:r>
                <a:rPr lang="en-US" sz="2000" dirty="0">
                  <a:solidFill>
                    <a:srgbClr val="000000"/>
                  </a:solidFill>
                  <a:latin typeface="Arial" pitchFamily="34" charset="0"/>
                  <a:cs typeface="Arial" pitchFamily="34" charset="0"/>
                </a:rPr>
                <a:t>min</a:t>
              </a:r>
              <a:endParaRPr lang="en-US" sz="2000" dirty="0">
                <a:latin typeface="Arial" pitchFamily="34" charset="0"/>
                <a:cs typeface="Arial" pitchFamily="34" charset="0"/>
              </a:endParaRPr>
            </a:p>
          </p:txBody>
        </p:sp>
        <p:sp>
          <p:nvSpPr>
            <p:cNvPr id="61457" name="Text Box 17"/>
            <p:cNvSpPr txBox="1">
              <a:spLocks noChangeArrowheads="1"/>
            </p:cNvSpPr>
            <p:nvPr/>
          </p:nvSpPr>
          <p:spPr bwMode="auto">
            <a:xfrm>
              <a:off x="2662241" y="3205642"/>
              <a:ext cx="1641475" cy="415925"/>
            </a:xfrm>
            <a:prstGeom prst="rect">
              <a:avLst/>
            </a:prstGeom>
            <a:solidFill>
              <a:srgbClr val="FFFFFF"/>
            </a:solidFill>
            <a:ln w="18512">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03225">
                <a:defRPr sz="2400">
                  <a:solidFill>
                    <a:schemeClr val="tx1"/>
                  </a:solidFill>
                  <a:latin typeface="Times New Roman" pitchFamily="18" charset="0"/>
                </a:defRPr>
              </a:lvl1pPr>
              <a:lvl2pPr marL="157163" indent="300038" defTabSz="403225">
                <a:defRPr sz="2400">
                  <a:solidFill>
                    <a:schemeClr val="tx1"/>
                  </a:solidFill>
                  <a:latin typeface="Times New Roman" pitchFamily="18" charset="0"/>
                </a:defRPr>
              </a:lvl2pPr>
              <a:lvl3pPr defTabSz="403225">
                <a:defRPr sz="2400">
                  <a:solidFill>
                    <a:schemeClr val="tx1"/>
                  </a:solidFill>
                  <a:latin typeface="Times New Roman" pitchFamily="18" charset="0"/>
                </a:defRPr>
              </a:lvl3pPr>
              <a:lvl4pPr defTabSz="403225">
                <a:defRPr sz="2400">
                  <a:solidFill>
                    <a:schemeClr val="tx1"/>
                  </a:solidFill>
                  <a:latin typeface="Times New Roman" pitchFamily="18" charset="0"/>
                </a:defRPr>
              </a:lvl4pPr>
              <a:lvl5pPr defTabSz="403225">
                <a:defRPr sz="2400">
                  <a:solidFill>
                    <a:schemeClr val="tx1"/>
                  </a:solidFill>
                  <a:latin typeface="Times New Roman" pitchFamily="18" charset="0"/>
                </a:defRPr>
              </a:lvl5pPr>
              <a:lvl6pPr defTabSz="403225" fontAlgn="base">
                <a:spcBef>
                  <a:spcPct val="0"/>
                </a:spcBef>
                <a:spcAft>
                  <a:spcPct val="0"/>
                </a:spcAft>
                <a:defRPr sz="2400">
                  <a:solidFill>
                    <a:schemeClr val="tx1"/>
                  </a:solidFill>
                  <a:latin typeface="Times New Roman" pitchFamily="18" charset="0"/>
                </a:defRPr>
              </a:lvl6pPr>
              <a:lvl7pPr defTabSz="403225" fontAlgn="base">
                <a:spcBef>
                  <a:spcPct val="0"/>
                </a:spcBef>
                <a:spcAft>
                  <a:spcPct val="0"/>
                </a:spcAft>
                <a:defRPr sz="2400">
                  <a:solidFill>
                    <a:schemeClr val="tx1"/>
                  </a:solidFill>
                  <a:latin typeface="Times New Roman" pitchFamily="18" charset="0"/>
                </a:defRPr>
              </a:lvl7pPr>
              <a:lvl8pPr defTabSz="403225" fontAlgn="base">
                <a:spcBef>
                  <a:spcPct val="0"/>
                </a:spcBef>
                <a:spcAft>
                  <a:spcPct val="0"/>
                </a:spcAft>
                <a:defRPr sz="2400">
                  <a:solidFill>
                    <a:schemeClr val="tx1"/>
                  </a:solidFill>
                  <a:latin typeface="Times New Roman" pitchFamily="18" charset="0"/>
                </a:defRPr>
              </a:lvl8pPr>
              <a:lvl9pPr defTabSz="403225" fontAlgn="base">
                <a:spcBef>
                  <a:spcPct val="0"/>
                </a:spcBef>
                <a:spcAft>
                  <a:spcPct val="0"/>
                </a:spcAft>
                <a:defRPr sz="2400">
                  <a:solidFill>
                    <a:schemeClr val="tx1"/>
                  </a:solidFill>
                  <a:latin typeface="Times New Roman" pitchFamily="18" charset="0"/>
                </a:defRPr>
              </a:lvl9pPr>
            </a:lstStyle>
            <a:p>
              <a:pPr lvl="1" indent="-6350" algn="ctr">
                <a:buClr>
                  <a:srgbClr val="104160"/>
                </a:buClr>
                <a:buSzPct val="90000"/>
                <a:buFont typeface="Monotype Sorts"/>
                <a:buNone/>
              </a:pPr>
              <a:r>
                <a:rPr lang="en-US" sz="1765" dirty="0">
                  <a:solidFill>
                    <a:srgbClr val="000000"/>
                  </a:solidFill>
                  <a:latin typeface="Arial" pitchFamily="34" charset="0"/>
                  <a:cs typeface="Arial" pitchFamily="34" charset="0"/>
                </a:rPr>
                <a:t>&lt;100</a:t>
              </a:r>
              <a:endParaRPr lang="en-US" sz="2118" dirty="0">
                <a:latin typeface="Arial" pitchFamily="34" charset="0"/>
                <a:cs typeface="Arial" pitchFamily="34" charset="0"/>
              </a:endParaRPr>
            </a:p>
          </p:txBody>
        </p:sp>
        <p:sp>
          <p:nvSpPr>
            <p:cNvPr id="61458" name="Text Box 18"/>
            <p:cNvSpPr txBox="1">
              <a:spLocks noChangeArrowheads="1"/>
            </p:cNvSpPr>
            <p:nvPr/>
          </p:nvSpPr>
          <p:spPr bwMode="auto">
            <a:xfrm>
              <a:off x="4246563" y="3205642"/>
              <a:ext cx="1641475" cy="415925"/>
            </a:xfrm>
            <a:prstGeom prst="rect">
              <a:avLst/>
            </a:prstGeom>
            <a:solidFill>
              <a:srgbClr val="FFFFFF"/>
            </a:solidFill>
            <a:ln w="18512">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03225">
                <a:defRPr sz="2400">
                  <a:solidFill>
                    <a:schemeClr val="tx1"/>
                  </a:solidFill>
                  <a:latin typeface="Times New Roman" pitchFamily="18" charset="0"/>
                </a:defRPr>
              </a:lvl1pPr>
              <a:lvl2pPr marL="157163" indent="300038" defTabSz="403225">
                <a:defRPr sz="2400">
                  <a:solidFill>
                    <a:schemeClr val="tx1"/>
                  </a:solidFill>
                  <a:latin typeface="Times New Roman" pitchFamily="18" charset="0"/>
                </a:defRPr>
              </a:lvl2pPr>
              <a:lvl3pPr defTabSz="403225">
                <a:defRPr sz="2400">
                  <a:solidFill>
                    <a:schemeClr val="tx1"/>
                  </a:solidFill>
                  <a:latin typeface="Times New Roman" pitchFamily="18" charset="0"/>
                </a:defRPr>
              </a:lvl3pPr>
              <a:lvl4pPr defTabSz="403225">
                <a:defRPr sz="2400">
                  <a:solidFill>
                    <a:schemeClr val="tx1"/>
                  </a:solidFill>
                  <a:latin typeface="Times New Roman" pitchFamily="18" charset="0"/>
                </a:defRPr>
              </a:lvl4pPr>
              <a:lvl5pPr defTabSz="403225">
                <a:defRPr sz="2400">
                  <a:solidFill>
                    <a:schemeClr val="tx1"/>
                  </a:solidFill>
                  <a:latin typeface="Times New Roman" pitchFamily="18" charset="0"/>
                </a:defRPr>
              </a:lvl5pPr>
              <a:lvl6pPr defTabSz="403225" fontAlgn="base">
                <a:spcBef>
                  <a:spcPct val="0"/>
                </a:spcBef>
                <a:spcAft>
                  <a:spcPct val="0"/>
                </a:spcAft>
                <a:defRPr sz="2400">
                  <a:solidFill>
                    <a:schemeClr val="tx1"/>
                  </a:solidFill>
                  <a:latin typeface="Times New Roman" pitchFamily="18" charset="0"/>
                </a:defRPr>
              </a:lvl6pPr>
              <a:lvl7pPr defTabSz="403225" fontAlgn="base">
                <a:spcBef>
                  <a:spcPct val="0"/>
                </a:spcBef>
                <a:spcAft>
                  <a:spcPct val="0"/>
                </a:spcAft>
                <a:defRPr sz="2400">
                  <a:solidFill>
                    <a:schemeClr val="tx1"/>
                  </a:solidFill>
                  <a:latin typeface="Times New Roman" pitchFamily="18" charset="0"/>
                </a:defRPr>
              </a:lvl7pPr>
              <a:lvl8pPr defTabSz="403225" fontAlgn="base">
                <a:spcBef>
                  <a:spcPct val="0"/>
                </a:spcBef>
                <a:spcAft>
                  <a:spcPct val="0"/>
                </a:spcAft>
                <a:defRPr sz="2400">
                  <a:solidFill>
                    <a:schemeClr val="tx1"/>
                  </a:solidFill>
                  <a:latin typeface="Times New Roman" pitchFamily="18" charset="0"/>
                </a:defRPr>
              </a:lvl8pPr>
              <a:lvl9pPr defTabSz="403225" fontAlgn="base">
                <a:spcBef>
                  <a:spcPct val="0"/>
                </a:spcBef>
                <a:spcAft>
                  <a:spcPct val="0"/>
                </a:spcAft>
                <a:defRPr sz="2400">
                  <a:solidFill>
                    <a:schemeClr val="tx1"/>
                  </a:solidFill>
                  <a:latin typeface="Times New Roman" pitchFamily="18" charset="0"/>
                </a:defRPr>
              </a:lvl9pPr>
            </a:lstStyle>
            <a:p>
              <a:pPr lvl="1" indent="23813" algn="ctr">
                <a:buClr>
                  <a:srgbClr val="104160"/>
                </a:buClr>
                <a:buSzPct val="90000"/>
                <a:buFont typeface="Monotype Sorts"/>
                <a:buNone/>
              </a:pPr>
              <a:r>
                <a:rPr lang="en-US" sz="1765" dirty="0">
                  <a:solidFill>
                    <a:srgbClr val="000000"/>
                  </a:solidFill>
                  <a:latin typeface="Arial" pitchFamily="34" charset="0"/>
                  <a:cs typeface="Arial" pitchFamily="34" charset="0"/>
                </a:rPr>
                <a:t>&gt;100</a:t>
              </a:r>
              <a:endParaRPr lang="en-US" sz="2118" dirty="0">
                <a:latin typeface="Arial" pitchFamily="34" charset="0"/>
                <a:cs typeface="Arial" pitchFamily="34" charset="0"/>
              </a:endParaRPr>
            </a:p>
          </p:txBody>
        </p:sp>
        <p:sp>
          <p:nvSpPr>
            <p:cNvPr id="61459" name="Text Box 19"/>
            <p:cNvSpPr txBox="1">
              <a:spLocks noChangeArrowheads="1"/>
            </p:cNvSpPr>
            <p:nvPr/>
          </p:nvSpPr>
          <p:spPr bwMode="auto">
            <a:xfrm>
              <a:off x="5832477" y="3205642"/>
              <a:ext cx="1641475" cy="415925"/>
            </a:xfrm>
            <a:prstGeom prst="rect">
              <a:avLst/>
            </a:prstGeom>
            <a:solidFill>
              <a:srgbClr val="FFFFFF"/>
            </a:solidFill>
            <a:ln w="18512">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03225">
                <a:defRPr sz="2400">
                  <a:solidFill>
                    <a:schemeClr val="tx1"/>
                  </a:solidFill>
                  <a:latin typeface="Times New Roman" pitchFamily="18" charset="0"/>
                </a:defRPr>
              </a:lvl1pPr>
              <a:lvl2pPr marL="157163" indent="300038" defTabSz="403225">
                <a:defRPr sz="2400">
                  <a:solidFill>
                    <a:schemeClr val="tx1"/>
                  </a:solidFill>
                  <a:latin typeface="Times New Roman" pitchFamily="18" charset="0"/>
                </a:defRPr>
              </a:lvl2pPr>
              <a:lvl3pPr defTabSz="403225">
                <a:defRPr sz="2400">
                  <a:solidFill>
                    <a:schemeClr val="tx1"/>
                  </a:solidFill>
                  <a:latin typeface="Times New Roman" pitchFamily="18" charset="0"/>
                </a:defRPr>
              </a:lvl3pPr>
              <a:lvl4pPr defTabSz="403225">
                <a:defRPr sz="2400">
                  <a:solidFill>
                    <a:schemeClr val="tx1"/>
                  </a:solidFill>
                  <a:latin typeface="Times New Roman" pitchFamily="18" charset="0"/>
                </a:defRPr>
              </a:lvl4pPr>
              <a:lvl5pPr defTabSz="403225">
                <a:defRPr sz="2400">
                  <a:solidFill>
                    <a:schemeClr val="tx1"/>
                  </a:solidFill>
                  <a:latin typeface="Times New Roman" pitchFamily="18" charset="0"/>
                </a:defRPr>
              </a:lvl5pPr>
              <a:lvl6pPr defTabSz="403225" fontAlgn="base">
                <a:spcBef>
                  <a:spcPct val="0"/>
                </a:spcBef>
                <a:spcAft>
                  <a:spcPct val="0"/>
                </a:spcAft>
                <a:defRPr sz="2400">
                  <a:solidFill>
                    <a:schemeClr val="tx1"/>
                  </a:solidFill>
                  <a:latin typeface="Times New Roman" pitchFamily="18" charset="0"/>
                </a:defRPr>
              </a:lvl6pPr>
              <a:lvl7pPr defTabSz="403225" fontAlgn="base">
                <a:spcBef>
                  <a:spcPct val="0"/>
                </a:spcBef>
                <a:spcAft>
                  <a:spcPct val="0"/>
                </a:spcAft>
                <a:defRPr sz="2400">
                  <a:solidFill>
                    <a:schemeClr val="tx1"/>
                  </a:solidFill>
                  <a:latin typeface="Times New Roman" pitchFamily="18" charset="0"/>
                </a:defRPr>
              </a:lvl7pPr>
              <a:lvl8pPr defTabSz="403225" fontAlgn="base">
                <a:spcBef>
                  <a:spcPct val="0"/>
                </a:spcBef>
                <a:spcAft>
                  <a:spcPct val="0"/>
                </a:spcAft>
                <a:defRPr sz="2400">
                  <a:solidFill>
                    <a:schemeClr val="tx1"/>
                  </a:solidFill>
                  <a:latin typeface="Times New Roman" pitchFamily="18" charset="0"/>
                </a:defRPr>
              </a:lvl8pPr>
              <a:lvl9pPr defTabSz="403225" fontAlgn="base">
                <a:spcBef>
                  <a:spcPct val="0"/>
                </a:spcBef>
                <a:spcAft>
                  <a:spcPct val="0"/>
                </a:spcAft>
                <a:defRPr sz="2400">
                  <a:solidFill>
                    <a:schemeClr val="tx1"/>
                  </a:solidFill>
                  <a:latin typeface="Times New Roman" pitchFamily="18" charset="0"/>
                </a:defRPr>
              </a:lvl9pPr>
            </a:lstStyle>
            <a:p>
              <a:pPr lvl="1" indent="-6350" algn="ctr">
                <a:buClr>
                  <a:srgbClr val="104160"/>
                </a:buClr>
                <a:buSzPct val="90000"/>
                <a:buFont typeface="Monotype Sorts"/>
                <a:buNone/>
              </a:pPr>
              <a:r>
                <a:rPr lang="en-US" sz="1765" dirty="0">
                  <a:solidFill>
                    <a:srgbClr val="000000"/>
                  </a:solidFill>
                  <a:latin typeface="Arial" pitchFamily="34" charset="0"/>
                  <a:cs typeface="Arial" pitchFamily="34" charset="0"/>
                </a:rPr>
                <a:t>&gt;120</a:t>
              </a:r>
              <a:endParaRPr lang="en-US" sz="2118" dirty="0">
                <a:latin typeface="Arial" pitchFamily="34" charset="0"/>
                <a:cs typeface="Arial" pitchFamily="34" charset="0"/>
              </a:endParaRPr>
            </a:p>
          </p:txBody>
        </p:sp>
        <p:sp>
          <p:nvSpPr>
            <p:cNvPr id="61460" name="Text Box 20"/>
            <p:cNvSpPr txBox="1">
              <a:spLocks noChangeArrowheads="1"/>
            </p:cNvSpPr>
            <p:nvPr/>
          </p:nvSpPr>
          <p:spPr bwMode="auto">
            <a:xfrm>
              <a:off x="7416800" y="3205642"/>
              <a:ext cx="1641475" cy="415925"/>
            </a:xfrm>
            <a:prstGeom prst="rect">
              <a:avLst/>
            </a:prstGeom>
            <a:solidFill>
              <a:srgbClr val="FFFFFF"/>
            </a:solidFill>
            <a:ln w="18512">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03225">
                <a:defRPr sz="2400">
                  <a:solidFill>
                    <a:schemeClr val="tx1"/>
                  </a:solidFill>
                  <a:latin typeface="Times New Roman" pitchFamily="18" charset="0"/>
                </a:defRPr>
              </a:lvl1pPr>
              <a:lvl2pPr marL="157163" indent="300038" defTabSz="403225">
                <a:defRPr sz="2400">
                  <a:solidFill>
                    <a:schemeClr val="tx1"/>
                  </a:solidFill>
                  <a:latin typeface="Times New Roman" pitchFamily="18" charset="0"/>
                </a:defRPr>
              </a:lvl2pPr>
              <a:lvl3pPr defTabSz="403225">
                <a:defRPr sz="2400">
                  <a:solidFill>
                    <a:schemeClr val="tx1"/>
                  </a:solidFill>
                  <a:latin typeface="Times New Roman" pitchFamily="18" charset="0"/>
                </a:defRPr>
              </a:lvl3pPr>
              <a:lvl4pPr defTabSz="403225">
                <a:defRPr sz="2400">
                  <a:solidFill>
                    <a:schemeClr val="tx1"/>
                  </a:solidFill>
                  <a:latin typeface="Times New Roman" pitchFamily="18" charset="0"/>
                </a:defRPr>
              </a:lvl4pPr>
              <a:lvl5pPr defTabSz="403225">
                <a:defRPr sz="2400">
                  <a:solidFill>
                    <a:schemeClr val="tx1"/>
                  </a:solidFill>
                  <a:latin typeface="Times New Roman" pitchFamily="18" charset="0"/>
                </a:defRPr>
              </a:lvl5pPr>
              <a:lvl6pPr defTabSz="403225" fontAlgn="base">
                <a:spcBef>
                  <a:spcPct val="0"/>
                </a:spcBef>
                <a:spcAft>
                  <a:spcPct val="0"/>
                </a:spcAft>
                <a:defRPr sz="2400">
                  <a:solidFill>
                    <a:schemeClr val="tx1"/>
                  </a:solidFill>
                  <a:latin typeface="Times New Roman" pitchFamily="18" charset="0"/>
                </a:defRPr>
              </a:lvl6pPr>
              <a:lvl7pPr defTabSz="403225" fontAlgn="base">
                <a:spcBef>
                  <a:spcPct val="0"/>
                </a:spcBef>
                <a:spcAft>
                  <a:spcPct val="0"/>
                </a:spcAft>
                <a:defRPr sz="2400">
                  <a:solidFill>
                    <a:schemeClr val="tx1"/>
                  </a:solidFill>
                  <a:latin typeface="Times New Roman" pitchFamily="18" charset="0"/>
                </a:defRPr>
              </a:lvl7pPr>
              <a:lvl8pPr defTabSz="403225" fontAlgn="base">
                <a:spcBef>
                  <a:spcPct val="0"/>
                </a:spcBef>
                <a:spcAft>
                  <a:spcPct val="0"/>
                </a:spcAft>
                <a:defRPr sz="2400">
                  <a:solidFill>
                    <a:schemeClr val="tx1"/>
                  </a:solidFill>
                  <a:latin typeface="Times New Roman" pitchFamily="18" charset="0"/>
                </a:defRPr>
              </a:lvl8pPr>
              <a:lvl9pPr defTabSz="403225" fontAlgn="base">
                <a:spcBef>
                  <a:spcPct val="0"/>
                </a:spcBef>
                <a:spcAft>
                  <a:spcPct val="0"/>
                </a:spcAft>
                <a:defRPr sz="2400">
                  <a:solidFill>
                    <a:schemeClr val="tx1"/>
                  </a:solidFill>
                  <a:latin typeface="Times New Roman" pitchFamily="18" charset="0"/>
                </a:defRPr>
              </a:lvl9pPr>
            </a:lstStyle>
            <a:p>
              <a:pPr lvl="1" indent="-6350" algn="ctr">
                <a:buClr>
                  <a:srgbClr val="104160"/>
                </a:buClr>
                <a:buSzPct val="90000"/>
                <a:buFont typeface="Monotype Sorts"/>
                <a:buNone/>
              </a:pPr>
              <a:r>
                <a:rPr lang="en-US" sz="1765" dirty="0">
                  <a:solidFill>
                    <a:srgbClr val="000000"/>
                  </a:solidFill>
                  <a:latin typeface="Arial" pitchFamily="34" charset="0"/>
                  <a:cs typeface="Arial" pitchFamily="34" charset="0"/>
                </a:rPr>
                <a:t>&gt;140</a:t>
              </a:r>
              <a:endParaRPr lang="en-US" sz="2118" dirty="0">
                <a:latin typeface="Arial" pitchFamily="34" charset="0"/>
                <a:cs typeface="Arial" pitchFamily="34" charset="0"/>
              </a:endParaRPr>
            </a:p>
          </p:txBody>
        </p:sp>
        <p:sp>
          <p:nvSpPr>
            <p:cNvPr id="61461" name="Text Box 21"/>
            <p:cNvSpPr txBox="1">
              <a:spLocks noChangeArrowheads="1"/>
            </p:cNvSpPr>
            <p:nvPr/>
          </p:nvSpPr>
          <p:spPr bwMode="auto">
            <a:xfrm>
              <a:off x="1076328" y="3643792"/>
              <a:ext cx="1641475" cy="415925"/>
            </a:xfrm>
            <a:prstGeom prst="rect">
              <a:avLst/>
            </a:prstGeom>
            <a:solidFill>
              <a:srgbClr val="E1E1E1"/>
            </a:solidFill>
            <a:ln w="18512">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03225">
                <a:defRPr sz="2400">
                  <a:solidFill>
                    <a:schemeClr val="tx1"/>
                  </a:solidFill>
                  <a:latin typeface="Times New Roman" pitchFamily="18" charset="0"/>
                </a:defRPr>
              </a:lvl1pPr>
              <a:lvl2pPr marL="157163" indent="300038" defTabSz="403225">
                <a:defRPr sz="2400">
                  <a:solidFill>
                    <a:schemeClr val="tx1"/>
                  </a:solidFill>
                  <a:latin typeface="Times New Roman" pitchFamily="18" charset="0"/>
                </a:defRPr>
              </a:lvl2pPr>
              <a:lvl3pPr defTabSz="403225">
                <a:defRPr sz="2400">
                  <a:solidFill>
                    <a:schemeClr val="tx1"/>
                  </a:solidFill>
                  <a:latin typeface="Times New Roman" pitchFamily="18" charset="0"/>
                </a:defRPr>
              </a:lvl3pPr>
              <a:lvl4pPr defTabSz="403225">
                <a:defRPr sz="2400">
                  <a:solidFill>
                    <a:schemeClr val="tx1"/>
                  </a:solidFill>
                  <a:latin typeface="Times New Roman" pitchFamily="18" charset="0"/>
                </a:defRPr>
              </a:lvl4pPr>
              <a:lvl5pPr defTabSz="403225">
                <a:defRPr sz="2400">
                  <a:solidFill>
                    <a:schemeClr val="tx1"/>
                  </a:solidFill>
                  <a:latin typeface="Times New Roman" pitchFamily="18" charset="0"/>
                </a:defRPr>
              </a:lvl5pPr>
              <a:lvl6pPr defTabSz="403225" fontAlgn="base">
                <a:spcBef>
                  <a:spcPct val="0"/>
                </a:spcBef>
                <a:spcAft>
                  <a:spcPct val="0"/>
                </a:spcAft>
                <a:defRPr sz="2400">
                  <a:solidFill>
                    <a:schemeClr val="tx1"/>
                  </a:solidFill>
                  <a:latin typeface="Times New Roman" pitchFamily="18" charset="0"/>
                </a:defRPr>
              </a:lvl6pPr>
              <a:lvl7pPr defTabSz="403225" fontAlgn="base">
                <a:spcBef>
                  <a:spcPct val="0"/>
                </a:spcBef>
                <a:spcAft>
                  <a:spcPct val="0"/>
                </a:spcAft>
                <a:defRPr sz="2400">
                  <a:solidFill>
                    <a:schemeClr val="tx1"/>
                  </a:solidFill>
                  <a:latin typeface="Times New Roman" pitchFamily="18" charset="0"/>
                </a:defRPr>
              </a:lvl7pPr>
              <a:lvl8pPr defTabSz="403225" fontAlgn="base">
                <a:spcBef>
                  <a:spcPct val="0"/>
                </a:spcBef>
                <a:spcAft>
                  <a:spcPct val="0"/>
                </a:spcAft>
                <a:defRPr sz="2400">
                  <a:solidFill>
                    <a:schemeClr val="tx1"/>
                  </a:solidFill>
                  <a:latin typeface="Times New Roman" pitchFamily="18" charset="0"/>
                </a:defRPr>
              </a:lvl8pPr>
              <a:lvl9pPr defTabSz="403225" fontAlgn="base">
                <a:spcBef>
                  <a:spcPct val="0"/>
                </a:spcBef>
                <a:spcAft>
                  <a:spcPct val="0"/>
                </a:spcAft>
                <a:defRPr sz="2400">
                  <a:solidFill>
                    <a:schemeClr val="tx1"/>
                  </a:solidFill>
                  <a:latin typeface="Times New Roman" pitchFamily="18" charset="0"/>
                </a:defRPr>
              </a:lvl9pPr>
            </a:lstStyle>
            <a:p>
              <a:pPr lvl="1" indent="-6350">
                <a:buClr>
                  <a:srgbClr val="104160"/>
                </a:buClr>
                <a:buSzPct val="90000"/>
                <a:buFont typeface="Monotype Sorts"/>
                <a:buNone/>
              </a:pPr>
              <a:r>
                <a:rPr lang="bg-BG" sz="2000" dirty="0">
                  <a:solidFill>
                    <a:srgbClr val="000000"/>
                  </a:solidFill>
                  <a:latin typeface="Arial" pitchFamily="34" charset="0"/>
                  <a:cs typeface="Arial" pitchFamily="34" charset="0"/>
                </a:rPr>
                <a:t>АКН </a:t>
              </a:r>
              <a:r>
                <a:rPr lang="en-US" sz="2000" dirty="0">
                  <a:solidFill>
                    <a:srgbClr val="000000"/>
                  </a:solidFill>
                  <a:latin typeface="Arial" pitchFamily="34" charset="0"/>
                  <a:cs typeface="Arial" pitchFamily="34" charset="0"/>
                </a:rPr>
                <a:t>mmHg</a:t>
              </a:r>
              <a:endParaRPr lang="en-US" sz="2000" dirty="0">
                <a:latin typeface="Arial" pitchFamily="34" charset="0"/>
                <a:cs typeface="Arial" pitchFamily="34" charset="0"/>
              </a:endParaRPr>
            </a:p>
          </p:txBody>
        </p:sp>
        <p:sp>
          <p:nvSpPr>
            <p:cNvPr id="61462" name="Text Box 22"/>
            <p:cNvSpPr txBox="1">
              <a:spLocks noChangeArrowheads="1"/>
            </p:cNvSpPr>
            <p:nvPr/>
          </p:nvSpPr>
          <p:spPr bwMode="auto">
            <a:xfrm>
              <a:off x="2662241" y="3643792"/>
              <a:ext cx="1641475" cy="415925"/>
            </a:xfrm>
            <a:prstGeom prst="rect">
              <a:avLst/>
            </a:prstGeom>
            <a:solidFill>
              <a:srgbClr val="FFFFFF"/>
            </a:solidFill>
            <a:ln w="18512">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03225">
                <a:defRPr sz="2400">
                  <a:solidFill>
                    <a:schemeClr val="tx1"/>
                  </a:solidFill>
                  <a:latin typeface="Times New Roman" pitchFamily="18" charset="0"/>
                </a:defRPr>
              </a:lvl1pPr>
              <a:lvl2pPr marL="157163" indent="300038" defTabSz="403225">
                <a:defRPr sz="2400">
                  <a:solidFill>
                    <a:schemeClr val="tx1"/>
                  </a:solidFill>
                  <a:latin typeface="Times New Roman" pitchFamily="18" charset="0"/>
                </a:defRPr>
              </a:lvl2pPr>
              <a:lvl3pPr defTabSz="403225">
                <a:defRPr sz="2400">
                  <a:solidFill>
                    <a:schemeClr val="tx1"/>
                  </a:solidFill>
                  <a:latin typeface="Times New Roman" pitchFamily="18" charset="0"/>
                </a:defRPr>
              </a:lvl3pPr>
              <a:lvl4pPr defTabSz="403225">
                <a:defRPr sz="2400">
                  <a:solidFill>
                    <a:schemeClr val="tx1"/>
                  </a:solidFill>
                  <a:latin typeface="Times New Roman" pitchFamily="18" charset="0"/>
                </a:defRPr>
              </a:lvl4pPr>
              <a:lvl5pPr defTabSz="403225">
                <a:defRPr sz="2400">
                  <a:solidFill>
                    <a:schemeClr val="tx1"/>
                  </a:solidFill>
                  <a:latin typeface="Times New Roman" pitchFamily="18" charset="0"/>
                </a:defRPr>
              </a:lvl5pPr>
              <a:lvl6pPr defTabSz="403225" fontAlgn="base">
                <a:spcBef>
                  <a:spcPct val="0"/>
                </a:spcBef>
                <a:spcAft>
                  <a:spcPct val="0"/>
                </a:spcAft>
                <a:defRPr sz="2400">
                  <a:solidFill>
                    <a:schemeClr val="tx1"/>
                  </a:solidFill>
                  <a:latin typeface="Times New Roman" pitchFamily="18" charset="0"/>
                </a:defRPr>
              </a:lvl6pPr>
              <a:lvl7pPr defTabSz="403225" fontAlgn="base">
                <a:spcBef>
                  <a:spcPct val="0"/>
                </a:spcBef>
                <a:spcAft>
                  <a:spcPct val="0"/>
                </a:spcAft>
                <a:defRPr sz="2400">
                  <a:solidFill>
                    <a:schemeClr val="tx1"/>
                  </a:solidFill>
                  <a:latin typeface="Times New Roman" pitchFamily="18" charset="0"/>
                </a:defRPr>
              </a:lvl7pPr>
              <a:lvl8pPr defTabSz="403225" fontAlgn="base">
                <a:spcBef>
                  <a:spcPct val="0"/>
                </a:spcBef>
                <a:spcAft>
                  <a:spcPct val="0"/>
                </a:spcAft>
                <a:defRPr sz="2400">
                  <a:solidFill>
                    <a:schemeClr val="tx1"/>
                  </a:solidFill>
                  <a:latin typeface="Times New Roman" pitchFamily="18" charset="0"/>
                </a:defRPr>
              </a:lvl8pPr>
              <a:lvl9pPr defTabSz="403225" fontAlgn="base">
                <a:spcBef>
                  <a:spcPct val="0"/>
                </a:spcBef>
                <a:spcAft>
                  <a:spcPct val="0"/>
                </a:spcAft>
                <a:defRPr sz="2400">
                  <a:solidFill>
                    <a:schemeClr val="tx1"/>
                  </a:solidFill>
                  <a:latin typeface="Times New Roman" pitchFamily="18" charset="0"/>
                </a:defRPr>
              </a:lvl9pPr>
            </a:lstStyle>
            <a:p>
              <a:pPr lvl="1" indent="-6350" algn="ctr">
                <a:buClr>
                  <a:srgbClr val="104160"/>
                </a:buClr>
                <a:buSzPct val="90000"/>
                <a:buFont typeface="Monotype Sorts"/>
                <a:buNone/>
              </a:pPr>
              <a:r>
                <a:rPr lang="bg-BG" sz="1765" dirty="0">
                  <a:solidFill>
                    <a:srgbClr val="000000"/>
                  </a:solidFill>
                  <a:latin typeface="Arial" pitchFamily="34" charset="0"/>
                  <a:cs typeface="Arial" pitchFamily="34" charset="0"/>
                </a:rPr>
                <a:t>нормално</a:t>
              </a:r>
              <a:endParaRPr lang="en-US" sz="2118" dirty="0">
                <a:latin typeface="Arial" pitchFamily="34" charset="0"/>
                <a:cs typeface="Arial" pitchFamily="34" charset="0"/>
              </a:endParaRPr>
            </a:p>
          </p:txBody>
        </p:sp>
        <p:sp>
          <p:nvSpPr>
            <p:cNvPr id="61463" name="Text Box 23"/>
            <p:cNvSpPr txBox="1">
              <a:spLocks noChangeArrowheads="1"/>
            </p:cNvSpPr>
            <p:nvPr/>
          </p:nvSpPr>
          <p:spPr bwMode="auto">
            <a:xfrm>
              <a:off x="4246563" y="3643792"/>
              <a:ext cx="1641475" cy="415925"/>
            </a:xfrm>
            <a:prstGeom prst="rect">
              <a:avLst/>
            </a:prstGeom>
            <a:solidFill>
              <a:srgbClr val="FFFFFF"/>
            </a:solidFill>
            <a:ln w="18512">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03225">
                <a:defRPr sz="2400">
                  <a:solidFill>
                    <a:schemeClr val="tx1"/>
                  </a:solidFill>
                  <a:latin typeface="Times New Roman" pitchFamily="18" charset="0"/>
                </a:defRPr>
              </a:lvl1pPr>
              <a:lvl2pPr marL="157163" indent="300038" defTabSz="403225">
                <a:defRPr sz="2400">
                  <a:solidFill>
                    <a:schemeClr val="tx1"/>
                  </a:solidFill>
                  <a:latin typeface="Times New Roman" pitchFamily="18" charset="0"/>
                </a:defRPr>
              </a:lvl2pPr>
              <a:lvl3pPr defTabSz="403225">
                <a:defRPr sz="2400">
                  <a:solidFill>
                    <a:schemeClr val="tx1"/>
                  </a:solidFill>
                  <a:latin typeface="Times New Roman" pitchFamily="18" charset="0"/>
                </a:defRPr>
              </a:lvl3pPr>
              <a:lvl4pPr defTabSz="403225">
                <a:defRPr sz="2400">
                  <a:solidFill>
                    <a:schemeClr val="tx1"/>
                  </a:solidFill>
                  <a:latin typeface="Times New Roman" pitchFamily="18" charset="0"/>
                </a:defRPr>
              </a:lvl4pPr>
              <a:lvl5pPr defTabSz="403225">
                <a:defRPr sz="2400">
                  <a:solidFill>
                    <a:schemeClr val="tx1"/>
                  </a:solidFill>
                  <a:latin typeface="Times New Roman" pitchFamily="18" charset="0"/>
                </a:defRPr>
              </a:lvl5pPr>
              <a:lvl6pPr defTabSz="403225" fontAlgn="base">
                <a:spcBef>
                  <a:spcPct val="0"/>
                </a:spcBef>
                <a:spcAft>
                  <a:spcPct val="0"/>
                </a:spcAft>
                <a:defRPr sz="2400">
                  <a:solidFill>
                    <a:schemeClr val="tx1"/>
                  </a:solidFill>
                  <a:latin typeface="Times New Roman" pitchFamily="18" charset="0"/>
                </a:defRPr>
              </a:lvl6pPr>
              <a:lvl7pPr defTabSz="403225" fontAlgn="base">
                <a:spcBef>
                  <a:spcPct val="0"/>
                </a:spcBef>
                <a:spcAft>
                  <a:spcPct val="0"/>
                </a:spcAft>
                <a:defRPr sz="2400">
                  <a:solidFill>
                    <a:schemeClr val="tx1"/>
                  </a:solidFill>
                  <a:latin typeface="Times New Roman" pitchFamily="18" charset="0"/>
                </a:defRPr>
              </a:lvl7pPr>
              <a:lvl8pPr defTabSz="403225" fontAlgn="base">
                <a:spcBef>
                  <a:spcPct val="0"/>
                </a:spcBef>
                <a:spcAft>
                  <a:spcPct val="0"/>
                </a:spcAft>
                <a:defRPr sz="2400">
                  <a:solidFill>
                    <a:schemeClr val="tx1"/>
                  </a:solidFill>
                  <a:latin typeface="Times New Roman" pitchFamily="18" charset="0"/>
                </a:defRPr>
              </a:lvl8pPr>
              <a:lvl9pPr defTabSz="403225" fontAlgn="base">
                <a:spcBef>
                  <a:spcPct val="0"/>
                </a:spcBef>
                <a:spcAft>
                  <a:spcPct val="0"/>
                </a:spcAft>
                <a:defRPr sz="2400">
                  <a:solidFill>
                    <a:schemeClr val="tx1"/>
                  </a:solidFill>
                  <a:latin typeface="Times New Roman" pitchFamily="18" charset="0"/>
                </a:defRPr>
              </a:lvl9pPr>
            </a:lstStyle>
            <a:p>
              <a:pPr lvl="1" indent="-6350" algn="ctr">
                <a:buClr>
                  <a:srgbClr val="104160"/>
                </a:buClr>
                <a:buSzPct val="90000"/>
              </a:pPr>
              <a:r>
                <a:rPr lang="bg-BG" sz="1765" dirty="0">
                  <a:solidFill>
                    <a:srgbClr val="000000"/>
                  </a:solidFill>
                  <a:latin typeface="Arial" pitchFamily="34" charset="0"/>
                  <a:cs typeface="Arial" pitchFamily="34" charset="0"/>
                </a:rPr>
                <a:t>нормално</a:t>
              </a:r>
            </a:p>
          </p:txBody>
        </p:sp>
        <p:sp>
          <p:nvSpPr>
            <p:cNvPr id="61464" name="Text Box 24"/>
            <p:cNvSpPr txBox="1">
              <a:spLocks noChangeArrowheads="1"/>
            </p:cNvSpPr>
            <p:nvPr/>
          </p:nvSpPr>
          <p:spPr bwMode="auto">
            <a:xfrm>
              <a:off x="5832477" y="3643792"/>
              <a:ext cx="1641475" cy="415925"/>
            </a:xfrm>
            <a:prstGeom prst="rect">
              <a:avLst/>
            </a:prstGeom>
            <a:solidFill>
              <a:srgbClr val="FFFFFF"/>
            </a:solidFill>
            <a:ln w="18512">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03225">
                <a:defRPr sz="2400">
                  <a:solidFill>
                    <a:schemeClr val="tx1"/>
                  </a:solidFill>
                  <a:latin typeface="Times New Roman" pitchFamily="18" charset="0"/>
                </a:defRPr>
              </a:lvl1pPr>
              <a:lvl2pPr marL="157163" indent="300038" defTabSz="403225">
                <a:defRPr sz="2400">
                  <a:solidFill>
                    <a:schemeClr val="tx1"/>
                  </a:solidFill>
                  <a:latin typeface="Times New Roman" pitchFamily="18" charset="0"/>
                </a:defRPr>
              </a:lvl2pPr>
              <a:lvl3pPr defTabSz="403225">
                <a:defRPr sz="2400">
                  <a:solidFill>
                    <a:schemeClr val="tx1"/>
                  </a:solidFill>
                  <a:latin typeface="Times New Roman" pitchFamily="18" charset="0"/>
                </a:defRPr>
              </a:lvl3pPr>
              <a:lvl4pPr defTabSz="403225">
                <a:defRPr sz="2400">
                  <a:solidFill>
                    <a:schemeClr val="tx1"/>
                  </a:solidFill>
                  <a:latin typeface="Times New Roman" pitchFamily="18" charset="0"/>
                </a:defRPr>
              </a:lvl4pPr>
              <a:lvl5pPr defTabSz="403225">
                <a:defRPr sz="2400">
                  <a:solidFill>
                    <a:schemeClr val="tx1"/>
                  </a:solidFill>
                  <a:latin typeface="Times New Roman" pitchFamily="18" charset="0"/>
                </a:defRPr>
              </a:lvl5pPr>
              <a:lvl6pPr defTabSz="403225" fontAlgn="base">
                <a:spcBef>
                  <a:spcPct val="0"/>
                </a:spcBef>
                <a:spcAft>
                  <a:spcPct val="0"/>
                </a:spcAft>
                <a:defRPr sz="2400">
                  <a:solidFill>
                    <a:schemeClr val="tx1"/>
                  </a:solidFill>
                  <a:latin typeface="Times New Roman" pitchFamily="18" charset="0"/>
                </a:defRPr>
              </a:lvl6pPr>
              <a:lvl7pPr defTabSz="403225" fontAlgn="base">
                <a:spcBef>
                  <a:spcPct val="0"/>
                </a:spcBef>
                <a:spcAft>
                  <a:spcPct val="0"/>
                </a:spcAft>
                <a:defRPr sz="2400">
                  <a:solidFill>
                    <a:schemeClr val="tx1"/>
                  </a:solidFill>
                  <a:latin typeface="Times New Roman" pitchFamily="18" charset="0"/>
                </a:defRPr>
              </a:lvl7pPr>
              <a:lvl8pPr defTabSz="403225" fontAlgn="base">
                <a:spcBef>
                  <a:spcPct val="0"/>
                </a:spcBef>
                <a:spcAft>
                  <a:spcPct val="0"/>
                </a:spcAft>
                <a:defRPr sz="2400">
                  <a:solidFill>
                    <a:schemeClr val="tx1"/>
                  </a:solidFill>
                  <a:latin typeface="Times New Roman" pitchFamily="18" charset="0"/>
                </a:defRPr>
              </a:lvl8pPr>
              <a:lvl9pPr defTabSz="403225" fontAlgn="base">
                <a:spcBef>
                  <a:spcPct val="0"/>
                </a:spcBef>
                <a:spcAft>
                  <a:spcPct val="0"/>
                </a:spcAft>
                <a:defRPr sz="2400">
                  <a:solidFill>
                    <a:schemeClr val="tx1"/>
                  </a:solidFill>
                  <a:latin typeface="Times New Roman" pitchFamily="18" charset="0"/>
                </a:defRPr>
              </a:lvl9pPr>
            </a:lstStyle>
            <a:p>
              <a:pPr lvl="1" indent="-6350" algn="ctr">
                <a:buClr>
                  <a:srgbClr val="104160"/>
                </a:buClr>
                <a:buSzPct val="90000"/>
                <a:buFont typeface="Monotype Sorts"/>
                <a:buNone/>
              </a:pPr>
              <a:r>
                <a:rPr lang="bg-BG" sz="1765" dirty="0">
                  <a:solidFill>
                    <a:srgbClr val="000000"/>
                  </a:solidFill>
                  <a:latin typeface="Arial" pitchFamily="34" charset="0"/>
                  <a:cs typeface="Arial" pitchFamily="34" charset="0"/>
                </a:rPr>
                <a:t>намалено</a:t>
              </a:r>
              <a:endParaRPr lang="en-US" sz="2118" dirty="0">
                <a:latin typeface="Arial" pitchFamily="34" charset="0"/>
                <a:cs typeface="Arial" pitchFamily="34" charset="0"/>
              </a:endParaRPr>
            </a:p>
          </p:txBody>
        </p:sp>
        <p:sp>
          <p:nvSpPr>
            <p:cNvPr id="61465" name="Text Box 25"/>
            <p:cNvSpPr txBox="1">
              <a:spLocks noChangeArrowheads="1"/>
            </p:cNvSpPr>
            <p:nvPr/>
          </p:nvSpPr>
          <p:spPr bwMode="auto">
            <a:xfrm>
              <a:off x="7416800" y="3643792"/>
              <a:ext cx="1641475" cy="415925"/>
            </a:xfrm>
            <a:prstGeom prst="rect">
              <a:avLst/>
            </a:prstGeom>
            <a:solidFill>
              <a:srgbClr val="FFFFFF"/>
            </a:solidFill>
            <a:ln w="18512">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03225">
                <a:defRPr sz="2400">
                  <a:solidFill>
                    <a:schemeClr val="tx1"/>
                  </a:solidFill>
                  <a:latin typeface="Times New Roman" pitchFamily="18" charset="0"/>
                </a:defRPr>
              </a:lvl1pPr>
              <a:lvl2pPr marL="157163" indent="300038" defTabSz="403225">
                <a:defRPr sz="2400">
                  <a:solidFill>
                    <a:schemeClr val="tx1"/>
                  </a:solidFill>
                  <a:latin typeface="Times New Roman" pitchFamily="18" charset="0"/>
                </a:defRPr>
              </a:lvl2pPr>
              <a:lvl3pPr defTabSz="403225">
                <a:defRPr sz="2400">
                  <a:solidFill>
                    <a:schemeClr val="tx1"/>
                  </a:solidFill>
                  <a:latin typeface="Times New Roman" pitchFamily="18" charset="0"/>
                </a:defRPr>
              </a:lvl3pPr>
              <a:lvl4pPr defTabSz="403225">
                <a:defRPr sz="2400">
                  <a:solidFill>
                    <a:schemeClr val="tx1"/>
                  </a:solidFill>
                  <a:latin typeface="Times New Roman" pitchFamily="18" charset="0"/>
                </a:defRPr>
              </a:lvl4pPr>
              <a:lvl5pPr defTabSz="403225">
                <a:defRPr sz="2400">
                  <a:solidFill>
                    <a:schemeClr val="tx1"/>
                  </a:solidFill>
                  <a:latin typeface="Times New Roman" pitchFamily="18" charset="0"/>
                </a:defRPr>
              </a:lvl5pPr>
              <a:lvl6pPr defTabSz="403225" fontAlgn="base">
                <a:spcBef>
                  <a:spcPct val="0"/>
                </a:spcBef>
                <a:spcAft>
                  <a:spcPct val="0"/>
                </a:spcAft>
                <a:defRPr sz="2400">
                  <a:solidFill>
                    <a:schemeClr val="tx1"/>
                  </a:solidFill>
                  <a:latin typeface="Times New Roman" pitchFamily="18" charset="0"/>
                </a:defRPr>
              </a:lvl6pPr>
              <a:lvl7pPr defTabSz="403225" fontAlgn="base">
                <a:spcBef>
                  <a:spcPct val="0"/>
                </a:spcBef>
                <a:spcAft>
                  <a:spcPct val="0"/>
                </a:spcAft>
                <a:defRPr sz="2400">
                  <a:solidFill>
                    <a:schemeClr val="tx1"/>
                  </a:solidFill>
                  <a:latin typeface="Times New Roman" pitchFamily="18" charset="0"/>
                </a:defRPr>
              </a:lvl7pPr>
              <a:lvl8pPr defTabSz="403225" fontAlgn="base">
                <a:spcBef>
                  <a:spcPct val="0"/>
                </a:spcBef>
                <a:spcAft>
                  <a:spcPct val="0"/>
                </a:spcAft>
                <a:defRPr sz="2400">
                  <a:solidFill>
                    <a:schemeClr val="tx1"/>
                  </a:solidFill>
                  <a:latin typeface="Times New Roman" pitchFamily="18" charset="0"/>
                </a:defRPr>
              </a:lvl8pPr>
              <a:lvl9pPr defTabSz="403225" fontAlgn="base">
                <a:spcBef>
                  <a:spcPct val="0"/>
                </a:spcBef>
                <a:spcAft>
                  <a:spcPct val="0"/>
                </a:spcAft>
                <a:defRPr sz="2400">
                  <a:solidFill>
                    <a:schemeClr val="tx1"/>
                  </a:solidFill>
                  <a:latin typeface="Times New Roman" pitchFamily="18" charset="0"/>
                </a:defRPr>
              </a:lvl9pPr>
            </a:lstStyle>
            <a:p>
              <a:pPr lvl="1" indent="23813" algn="ctr">
                <a:buClr>
                  <a:srgbClr val="104160"/>
                </a:buClr>
                <a:buSzPct val="90000"/>
                <a:buFont typeface="Monotype Sorts"/>
                <a:buNone/>
              </a:pPr>
              <a:r>
                <a:rPr lang="bg-BG" sz="1765" dirty="0">
                  <a:solidFill>
                    <a:srgbClr val="000000"/>
                  </a:solidFill>
                  <a:latin typeface="Arial" pitchFamily="34" charset="0"/>
                  <a:cs typeface="Arial" pitchFamily="34" charset="0"/>
                </a:rPr>
                <a:t>намалено</a:t>
              </a:r>
              <a:endParaRPr lang="en-US" sz="2118" dirty="0">
                <a:latin typeface="Arial" pitchFamily="34" charset="0"/>
                <a:cs typeface="Arial" pitchFamily="34" charset="0"/>
              </a:endParaRPr>
            </a:p>
          </p:txBody>
        </p:sp>
        <p:sp>
          <p:nvSpPr>
            <p:cNvPr id="61466" name="Text Box 26"/>
            <p:cNvSpPr txBox="1">
              <a:spLocks noChangeArrowheads="1"/>
            </p:cNvSpPr>
            <p:nvPr/>
          </p:nvSpPr>
          <p:spPr bwMode="auto">
            <a:xfrm>
              <a:off x="1076328" y="4081942"/>
              <a:ext cx="1641475" cy="415925"/>
            </a:xfrm>
            <a:prstGeom prst="rect">
              <a:avLst/>
            </a:prstGeom>
            <a:solidFill>
              <a:srgbClr val="E1E1E1"/>
            </a:solidFill>
            <a:ln w="18512">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03225">
                <a:defRPr sz="2400">
                  <a:solidFill>
                    <a:schemeClr val="tx1"/>
                  </a:solidFill>
                  <a:latin typeface="Times New Roman" pitchFamily="18" charset="0"/>
                </a:defRPr>
              </a:lvl1pPr>
              <a:lvl2pPr marL="157163" indent="300038" defTabSz="403225">
                <a:defRPr sz="2400">
                  <a:solidFill>
                    <a:schemeClr val="tx1"/>
                  </a:solidFill>
                  <a:latin typeface="Times New Roman" pitchFamily="18" charset="0"/>
                </a:defRPr>
              </a:lvl2pPr>
              <a:lvl3pPr defTabSz="403225">
                <a:defRPr sz="2400">
                  <a:solidFill>
                    <a:schemeClr val="tx1"/>
                  </a:solidFill>
                  <a:latin typeface="Times New Roman" pitchFamily="18" charset="0"/>
                </a:defRPr>
              </a:lvl3pPr>
              <a:lvl4pPr defTabSz="403225">
                <a:defRPr sz="2400">
                  <a:solidFill>
                    <a:schemeClr val="tx1"/>
                  </a:solidFill>
                  <a:latin typeface="Times New Roman" pitchFamily="18" charset="0"/>
                </a:defRPr>
              </a:lvl4pPr>
              <a:lvl5pPr defTabSz="403225">
                <a:defRPr sz="2400">
                  <a:solidFill>
                    <a:schemeClr val="tx1"/>
                  </a:solidFill>
                  <a:latin typeface="Times New Roman" pitchFamily="18" charset="0"/>
                </a:defRPr>
              </a:lvl5pPr>
              <a:lvl6pPr defTabSz="403225" fontAlgn="base">
                <a:spcBef>
                  <a:spcPct val="0"/>
                </a:spcBef>
                <a:spcAft>
                  <a:spcPct val="0"/>
                </a:spcAft>
                <a:defRPr sz="2400">
                  <a:solidFill>
                    <a:schemeClr val="tx1"/>
                  </a:solidFill>
                  <a:latin typeface="Times New Roman" pitchFamily="18" charset="0"/>
                </a:defRPr>
              </a:lvl6pPr>
              <a:lvl7pPr defTabSz="403225" fontAlgn="base">
                <a:spcBef>
                  <a:spcPct val="0"/>
                </a:spcBef>
                <a:spcAft>
                  <a:spcPct val="0"/>
                </a:spcAft>
                <a:defRPr sz="2400">
                  <a:solidFill>
                    <a:schemeClr val="tx1"/>
                  </a:solidFill>
                  <a:latin typeface="Times New Roman" pitchFamily="18" charset="0"/>
                </a:defRPr>
              </a:lvl7pPr>
              <a:lvl8pPr defTabSz="403225" fontAlgn="base">
                <a:spcBef>
                  <a:spcPct val="0"/>
                </a:spcBef>
                <a:spcAft>
                  <a:spcPct val="0"/>
                </a:spcAft>
                <a:defRPr sz="2400">
                  <a:solidFill>
                    <a:schemeClr val="tx1"/>
                  </a:solidFill>
                  <a:latin typeface="Times New Roman" pitchFamily="18" charset="0"/>
                </a:defRPr>
              </a:lvl8pPr>
              <a:lvl9pPr defTabSz="403225" fontAlgn="base">
                <a:spcBef>
                  <a:spcPct val="0"/>
                </a:spcBef>
                <a:spcAft>
                  <a:spcPct val="0"/>
                </a:spcAft>
                <a:defRPr sz="2400">
                  <a:solidFill>
                    <a:schemeClr val="tx1"/>
                  </a:solidFill>
                  <a:latin typeface="Times New Roman" pitchFamily="18" charset="0"/>
                </a:defRPr>
              </a:lvl9pPr>
            </a:lstStyle>
            <a:p>
              <a:pPr lvl="1">
                <a:buClr>
                  <a:srgbClr val="104160"/>
                </a:buClr>
                <a:buSzPct val="90000"/>
                <a:buFont typeface="Monotype Sorts"/>
                <a:buNone/>
              </a:pPr>
              <a:r>
                <a:rPr lang="bg-BG" sz="1765" dirty="0">
                  <a:solidFill>
                    <a:srgbClr val="000000"/>
                  </a:solidFill>
                  <a:latin typeface="Arial" pitchFamily="34" charset="0"/>
                  <a:cs typeface="Arial" pitchFamily="34" charset="0"/>
                </a:rPr>
                <a:t>ПАН</a:t>
              </a:r>
              <a:endParaRPr lang="en-US" sz="2118" dirty="0">
                <a:latin typeface="Arial" pitchFamily="34" charset="0"/>
                <a:cs typeface="Arial" pitchFamily="34" charset="0"/>
              </a:endParaRPr>
            </a:p>
          </p:txBody>
        </p:sp>
        <p:sp>
          <p:nvSpPr>
            <p:cNvPr id="61467" name="Text Box 27"/>
            <p:cNvSpPr txBox="1">
              <a:spLocks noChangeArrowheads="1"/>
            </p:cNvSpPr>
            <p:nvPr/>
          </p:nvSpPr>
          <p:spPr bwMode="auto">
            <a:xfrm>
              <a:off x="2662241" y="4081942"/>
              <a:ext cx="1641475" cy="415925"/>
            </a:xfrm>
            <a:prstGeom prst="rect">
              <a:avLst/>
            </a:prstGeom>
            <a:solidFill>
              <a:srgbClr val="FFFFFF"/>
            </a:solidFill>
            <a:ln w="18512">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03225">
                <a:defRPr sz="2400">
                  <a:solidFill>
                    <a:schemeClr val="tx1"/>
                  </a:solidFill>
                  <a:latin typeface="Times New Roman" pitchFamily="18" charset="0"/>
                </a:defRPr>
              </a:lvl1pPr>
              <a:lvl2pPr marL="157163" indent="300038" defTabSz="403225">
                <a:defRPr sz="2400">
                  <a:solidFill>
                    <a:schemeClr val="tx1"/>
                  </a:solidFill>
                  <a:latin typeface="Times New Roman" pitchFamily="18" charset="0"/>
                </a:defRPr>
              </a:lvl2pPr>
              <a:lvl3pPr defTabSz="403225">
                <a:defRPr sz="2400">
                  <a:solidFill>
                    <a:schemeClr val="tx1"/>
                  </a:solidFill>
                  <a:latin typeface="Times New Roman" pitchFamily="18" charset="0"/>
                </a:defRPr>
              </a:lvl3pPr>
              <a:lvl4pPr defTabSz="403225">
                <a:defRPr sz="2400">
                  <a:solidFill>
                    <a:schemeClr val="tx1"/>
                  </a:solidFill>
                  <a:latin typeface="Times New Roman" pitchFamily="18" charset="0"/>
                </a:defRPr>
              </a:lvl4pPr>
              <a:lvl5pPr defTabSz="403225">
                <a:defRPr sz="2400">
                  <a:solidFill>
                    <a:schemeClr val="tx1"/>
                  </a:solidFill>
                  <a:latin typeface="Times New Roman" pitchFamily="18" charset="0"/>
                </a:defRPr>
              </a:lvl5pPr>
              <a:lvl6pPr defTabSz="403225" fontAlgn="base">
                <a:spcBef>
                  <a:spcPct val="0"/>
                </a:spcBef>
                <a:spcAft>
                  <a:spcPct val="0"/>
                </a:spcAft>
                <a:defRPr sz="2400">
                  <a:solidFill>
                    <a:schemeClr val="tx1"/>
                  </a:solidFill>
                  <a:latin typeface="Times New Roman" pitchFamily="18" charset="0"/>
                </a:defRPr>
              </a:lvl6pPr>
              <a:lvl7pPr defTabSz="403225" fontAlgn="base">
                <a:spcBef>
                  <a:spcPct val="0"/>
                </a:spcBef>
                <a:spcAft>
                  <a:spcPct val="0"/>
                </a:spcAft>
                <a:defRPr sz="2400">
                  <a:solidFill>
                    <a:schemeClr val="tx1"/>
                  </a:solidFill>
                  <a:latin typeface="Times New Roman" pitchFamily="18" charset="0"/>
                </a:defRPr>
              </a:lvl7pPr>
              <a:lvl8pPr defTabSz="403225" fontAlgn="base">
                <a:spcBef>
                  <a:spcPct val="0"/>
                </a:spcBef>
                <a:spcAft>
                  <a:spcPct val="0"/>
                </a:spcAft>
                <a:defRPr sz="2400">
                  <a:solidFill>
                    <a:schemeClr val="tx1"/>
                  </a:solidFill>
                  <a:latin typeface="Times New Roman" pitchFamily="18" charset="0"/>
                </a:defRPr>
              </a:lvl8pPr>
              <a:lvl9pPr defTabSz="403225" fontAlgn="base">
                <a:spcBef>
                  <a:spcPct val="0"/>
                </a:spcBef>
                <a:spcAft>
                  <a:spcPct val="0"/>
                </a:spcAft>
                <a:defRPr sz="2400">
                  <a:solidFill>
                    <a:schemeClr val="tx1"/>
                  </a:solidFill>
                  <a:latin typeface="Times New Roman" pitchFamily="18" charset="0"/>
                </a:defRPr>
              </a:lvl9pPr>
            </a:lstStyle>
            <a:p>
              <a:pPr lvl="1" indent="-6350" algn="ctr">
                <a:buClr>
                  <a:srgbClr val="104160"/>
                </a:buClr>
                <a:buSzPct val="90000"/>
                <a:buFont typeface="Monotype Sorts"/>
                <a:buNone/>
              </a:pPr>
              <a:endParaRPr lang="bg-BG" sz="1765" dirty="0">
                <a:solidFill>
                  <a:srgbClr val="000000"/>
                </a:solidFill>
                <a:latin typeface="Arial" pitchFamily="34" charset="0"/>
                <a:cs typeface="Arial" pitchFamily="34" charset="0"/>
              </a:endParaRPr>
            </a:p>
            <a:p>
              <a:pPr lvl="1" indent="-6350" algn="ctr">
                <a:buClr>
                  <a:srgbClr val="104160"/>
                </a:buClr>
                <a:buSzPct val="90000"/>
                <a:buFont typeface="Monotype Sorts"/>
                <a:buNone/>
              </a:pPr>
              <a:r>
                <a:rPr lang="bg-BG" sz="1765" dirty="0">
                  <a:solidFill>
                    <a:srgbClr val="000000"/>
                  </a:solidFill>
                  <a:latin typeface="Arial" pitchFamily="34" charset="0"/>
                  <a:cs typeface="Arial" pitchFamily="34" charset="0"/>
                </a:rPr>
                <a:t>нормално</a:t>
              </a:r>
              <a:endParaRPr lang="en-US" sz="1765" dirty="0">
                <a:solidFill>
                  <a:srgbClr val="000000"/>
                </a:solidFill>
                <a:latin typeface="Arial" pitchFamily="34" charset="0"/>
                <a:cs typeface="Arial" pitchFamily="34" charset="0"/>
              </a:endParaRPr>
            </a:p>
            <a:p>
              <a:pPr lvl="1" algn="ctr">
                <a:buClr>
                  <a:srgbClr val="104160"/>
                </a:buClr>
                <a:buSzPct val="90000"/>
                <a:buFont typeface="Monotype Sorts"/>
                <a:buNone/>
              </a:pPr>
              <a:endParaRPr lang="en-US" sz="2118" dirty="0">
                <a:latin typeface="Arial" pitchFamily="34" charset="0"/>
                <a:cs typeface="Arial" pitchFamily="34" charset="0"/>
              </a:endParaRPr>
            </a:p>
          </p:txBody>
        </p:sp>
        <p:sp>
          <p:nvSpPr>
            <p:cNvPr id="61468" name="Text Box 28"/>
            <p:cNvSpPr txBox="1">
              <a:spLocks noChangeArrowheads="1"/>
            </p:cNvSpPr>
            <p:nvPr/>
          </p:nvSpPr>
          <p:spPr bwMode="auto">
            <a:xfrm>
              <a:off x="4246563" y="4081942"/>
              <a:ext cx="1641475" cy="415925"/>
            </a:xfrm>
            <a:prstGeom prst="rect">
              <a:avLst/>
            </a:prstGeom>
            <a:solidFill>
              <a:srgbClr val="FFFFFF"/>
            </a:solidFill>
            <a:ln w="18512">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03225">
                <a:defRPr sz="2400">
                  <a:solidFill>
                    <a:schemeClr val="tx1"/>
                  </a:solidFill>
                  <a:latin typeface="Times New Roman" pitchFamily="18" charset="0"/>
                </a:defRPr>
              </a:lvl1pPr>
              <a:lvl2pPr marL="157163" indent="300038" defTabSz="403225">
                <a:defRPr sz="2400">
                  <a:solidFill>
                    <a:schemeClr val="tx1"/>
                  </a:solidFill>
                  <a:latin typeface="Times New Roman" pitchFamily="18" charset="0"/>
                </a:defRPr>
              </a:lvl2pPr>
              <a:lvl3pPr defTabSz="403225">
                <a:defRPr sz="2400">
                  <a:solidFill>
                    <a:schemeClr val="tx1"/>
                  </a:solidFill>
                  <a:latin typeface="Times New Roman" pitchFamily="18" charset="0"/>
                </a:defRPr>
              </a:lvl3pPr>
              <a:lvl4pPr defTabSz="403225">
                <a:defRPr sz="2400">
                  <a:solidFill>
                    <a:schemeClr val="tx1"/>
                  </a:solidFill>
                  <a:latin typeface="Times New Roman" pitchFamily="18" charset="0"/>
                </a:defRPr>
              </a:lvl4pPr>
              <a:lvl5pPr defTabSz="403225">
                <a:defRPr sz="2400">
                  <a:solidFill>
                    <a:schemeClr val="tx1"/>
                  </a:solidFill>
                  <a:latin typeface="Times New Roman" pitchFamily="18" charset="0"/>
                </a:defRPr>
              </a:lvl5pPr>
              <a:lvl6pPr defTabSz="403225" fontAlgn="base">
                <a:spcBef>
                  <a:spcPct val="0"/>
                </a:spcBef>
                <a:spcAft>
                  <a:spcPct val="0"/>
                </a:spcAft>
                <a:defRPr sz="2400">
                  <a:solidFill>
                    <a:schemeClr val="tx1"/>
                  </a:solidFill>
                  <a:latin typeface="Times New Roman" pitchFamily="18" charset="0"/>
                </a:defRPr>
              </a:lvl6pPr>
              <a:lvl7pPr defTabSz="403225" fontAlgn="base">
                <a:spcBef>
                  <a:spcPct val="0"/>
                </a:spcBef>
                <a:spcAft>
                  <a:spcPct val="0"/>
                </a:spcAft>
                <a:defRPr sz="2400">
                  <a:solidFill>
                    <a:schemeClr val="tx1"/>
                  </a:solidFill>
                  <a:latin typeface="Times New Roman" pitchFamily="18" charset="0"/>
                </a:defRPr>
              </a:lvl7pPr>
              <a:lvl8pPr defTabSz="403225" fontAlgn="base">
                <a:spcBef>
                  <a:spcPct val="0"/>
                </a:spcBef>
                <a:spcAft>
                  <a:spcPct val="0"/>
                </a:spcAft>
                <a:defRPr sz="2400">
                  <a:solidFill>
                    <a:schemeClr val="tx1"/>
                  </a:solidFill>
                  <a:latin typeface="Times New Roman" pitchFamily="18" charset="0"/>
                </a:defRPr>
              </a:lvl8pPr>
              <a:lvl9pPr defTabSz="403225" fontAlgn="base">
                <a:spcBef>
                  <a:spcPct val="0"/>
                </a:spcBef>
                <a:spcAft>
                  <a:spcPct val="0"/>
                </a:spcAft>
                <a:defRPr sz="2400">
                  <a:solidFill>
                    <a:schemeClr val="tx1"/>
                  </a:solidFill>
                  <a:latin typeface="Times New Roman" pitchFamily="18" charset="0"/>
                </a:defRPr>
              </a:lvl9pPr>
            </a:lstStyle>
            <a:p>
              <a:pPr lvl="1" indent="-6350" algn="ctr">
                <a:buClr>
                  <a:srgbClr val="104160"/>
                </a:buClr>
                <a:buSzPct val="90000"/>
                <a:buFont typeface="Monotype Sorts"/>
                <a:buNone/>
              </a:pPr>
              <a:r>
                <a:rPr lang="bg-BG" sz="1765" dirty="0">
                  <a:solidFill>
                    <a:srgbClr val="000000"/>
                  </a:solidFill>
                  <a:latin typeface="Arial" pitchFamily="34" charset="0"/>
                  <a:cs typeface="Arial" pitchFamily="34" charset="0"/>
                </a:rPr>
                <a:t>намалено</a:t>
              </a:r>
              <a:endParaRPr lang="en-US" sz="2118" dirty="0">
                <a:latin typeface="Arial" pitchFamily="34" charset="0"/>
                <a:cs typeface="Arial" pitchFamily="34" charset="0"/>
              </a:endParaRPr>
            </a:p>
          </p:txBody>
        </p:sp>
        <p:sp>
          <p:nvSpPr>
            <p:cNvPr id="61469" name="Text Box 29"/>
            <p:cNvSpPr txBox="1">
              <a:spLocks noChangeArrowheads="1"/>
            </p:cNvSpPr>
            <p:nvPr/>
          </p:nvSpPr>
          <p:spPr bwMode="auto">
            <a:xfrm>
              <a:off x="5832477" y="4081942"/>
              <a:ext cx="1641475" cy="415925"/>
            </a:xfrm>
            <a:prstGeom prst="rect">
              <a:avLst/>
            </a:prstGeom>
            <a:solidFill>
              <a:srgbClr val="FFFFFF"/>
            </a:solidFill>
            <a:ln w="18512">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03225">
                <a:defRPr sz="2400">
                  <a:solidFill>
                    <a:schemeClr val="tx1"/>
                  </a:solidFill>
                  <a:latin typeface="Times New Roman" pitchFamily="18" charset="0"/>
                </a:defRPr>
              </a:lvl1pPr>
              <a:lvl2pPr marL="157163" indent="300038" defTabSz="403225">
                <a:defRPr sz="2400">
                  <a:solidFill>
                    <a:schemeClr val="tx1"/>
                  </a:solidFill>
                  <a:latin typeface="Times New Roman" pitchFamily="18" charset="0"/>
                </a:defRPr>
              </a:lvl2pPr>
              <a:lvl3pPr defTabSz="403225">
                <a:defRPr sz="2400">
                  <a:solidFill>
                    <a:schemeClr val="tx1"/>
                  </a:solidFill>
                  <a:latin typeface="Times New Roman" pitchFamily="18" charset="0"/>
                </a:defRPr>
              </a:lvl3pPr>
              <a:lvl4pPr defTabSz="403225">
                <a:defRPr sz="2400">
                  <a:solidFill>
                    <a:schemeClr val="tx1"/>
                  </a:solidFill>
                  <a:latin typeface="Times New Roman" pitchFamily="18" charset="0"/>
                </a:defRPr>
              </a:lvl4pPr>
              <a:lvl5pPr defTabSz="403225">
                <a:defRPr sz="2400">
                  <a:solidFill>
                    <a:schemeClr val="tx1"/>
                  </a:solidFill>
                  <a:latin typeface="Times New Roman" pitchFamily="18" charset="0"/>
                </a:defRPr>
              </a:lvl5pPr>
              <a:lvl6pPr defTabSz="403225" fontAlgn="base">
                <a:spcBef>
                  <a:spcPct val="0"/>
                </a:spcBef>
                <a:spcAft>
                  <a:spcPct val="0"/>
                </a:spcAft>
                <a:defRPr sz="2400">
                  <a:solidFill>
                    <a:schemeClr val="tx1"/>
                  </a:solidFill>
                  <a:latin typeface="Times New Roman" pitchFamily="18" charset="0"/>
                </a:defRPr>
              </a:lvl6pPr>
              <a:lvl7pPr defTabSz="403225" fontAlgn="base">
                <a:spcBef>
                  <a:spcPct val="0"/>
                </a:spcBef>
                <a:spcAft>
                  <a:spcPct val="0"/>
                </a:spcAft>
                <a:defRPr sz="2400">
                  <a:solidFill>
                    <a:schemeClr val="tx1"/>
                  </a:solidFill>
                  <a:latin typeface="Times New Roman" pitchFamily="18" charset="0"/>
                </a:defRPr>
              </a:lvl7pPr>
              <a:lvl8pPr defTabSz="403225" fontAlgn="base">
                <a:spcBef>
                  <a:spcPct val="0"/>
                </a:spcBef>
                <a:spcAft>
                  <a:spcPct val="0"/>
                </a:spcAft>
                <a:defRPr sz="2400">
                  <a:solidFill>
                    <a:schemeClr val="tx1"/>
                  </a:solidFill>
                  <a:latin typeface="Times New Roman" pitchFamily="18" charset="0"/>
                </a:defRPr>
              </a:lvl8pPr>
              <a:lvl9pPr defTabSz="403225" fontAlgn="base">
                <a:spcBef>
                  <a:spcPct val="0"/>
                </a:spcBef>
                <a:spcAft>
                  <a:spcPct val="0"/>
                </a:spcAft>
                <a:defRPr sz="2400">
                  <a:solidFill>
                    <a:schemeClr val="tx1"/>
                  </a:solidFill>
                  <a:latin typeface="Times New Roman" pitchFamily="18" charset="0"/>
                </a:defRPr>
              </a:lvl9pPr>
            </a:lstStyle>
            <a:p>
              <a:pPr lvl="1" indent="23813" algn="ctr">
                <a:buClr>
                  <a:srgbClr val="104160"/>
                </a:buClr>
                <a:buSzPct val="90000"/>
                <a:buFont typeface="Monotype Sorts"/>
                <a:buNone/>
              </a:pPr>
              <a:r>
                <a:rPr lang="bg-BG" sz="1765" dirty="0">
                  <a:solidFill>
                    <a:srgbClr val="000000"/>
                  </a:solidFill>
                  <a:latin typeface="Arial" pitchFamily="34" charset="0"/>
                  <a:cs typeface="Arial" pitchFamily="34" charset="0"/>
                </a:rPr>
                <a:t>намалено</a:t>
              </a:r>
              <a:endParaRPr lang="en-US" sz="2118" dirty="0">
                <a:latin typeface="Arial" pitchFamily="34" charset="0"/>
                <a:cs typeface="Arial" pitchFamily="34" charset="0"/>
              </a:endParaRPr>
            </a:p>
          </p:txBody>
        </p:sp>
        <p:sp>
          <p:nvSpPr>
            <p:cNvPr id="61470" name="Text Box 30"/>
            <p:cNvSpPr txBox="1">
              <a:spLocks noChangeArrowheads="1"/>
            </p:cNvSpPr>
            <p:nvPr/>
          </p:nvSpPr>
          <p:spPr bwMode="auto">
            <a:xfrm>
              <a:off x="7416800" y="4081942"/>
              <a:ext cx="1641475" cy="415925"/>
            </a:xfrm>
            <a:prstGeom prst="rect">
              <a:avLst/>
            </a:prstGeom>
            <a:solidFill>
              <a:srgbClr val="FFFFFF"/>
            </a:solidFill>
            <a:ln w="18512">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03225">
                <a:defRPr sz="2400">
                  <a:solidFill>
                    <a:schemeClr val="tx1"/>
                  </a:solidFill>
                  <a:latin typeface="Times New Roman" pitchFamily="18" charset="0"/>
                </a:defRPr>
              </a:lvl1pPr>
              <a:lvl2pPr marL="157163" indent="300038" defTabSz="403225">
                <a:defRPr sz="2400">
                  <a:solidFill>
                    <a:schemeClr val="tx1"/>
                  </a:solidFill>
                  <a:latin typeface="Times New Roman" pitchFamily="18" charset="0"/>
                </a:defRPr>
              </a:lvl2pPr>
              <a:lvl3pPr defTabSz="403225">
                <a:defRPr sz="2400">
                  <a:solidFill>
                    <a:schemeClr val="tx1"/>
                  </a:solidFill>
                  <a:latin typeface="Times New Roman" pitchFamily="18" charset="0"/>
                </a:defRPr>
              </a:lvl3pPr>
              <a:lvl4pPr defTabSz="403225">
                <a:defRPr sz="2400">
                  <a:solidFill>
                    <a:schemeClr val="tx1"/>
                  </a:solidFill>
                  <a:latin typeface="Times New Roman" pitchFamily="18" charset="0"/>
                </a:defRPr>
              </a:lvl4pPr>
              <a:lvl5pPr defTabSz="403225">
                <a:defRPr sz="2400">
                  <a:solidFill>
                    <a:schemeClr val="tx1"/>
                  </a:solidFill>
                  <a:latin typeface="Times New Roman" pitchFamily="18" charset="0"/>
                </a:defRPr>
              </a:lvl5pPr>
              <a:lvl6pPr defTabSz="403225" fontAlgn="base">
                <a:spcBef>
                  <a:spcPct val="0"/>
                </a:spcBef>
                <a:spcAft>
                  <a:spcPct val="0"/>
                </a:spcAft>
                <a:defRPr sz="2400">
                  <a:solidFill>
                    <a:schemeClr val="tx1"/>
                  </a:solidFill>
                  <a:latin typeface="Times New Roman" pitchFamily="18" charset="0"/>
                </a:defRPr>
              </a:lvl6pPr>
              <a:lvl7pPr defTabSz="403225" fontAlgn="base">
                <a:spcBef>
                  <a:spcPct val="0"/>
                </a:spcBef>
                <a:spcAft>
                  <a:spcPct val="0"/>
                </a:spcAft>
                <a:defRPr sz="2400">
                  <a:solidFill>
                    <a:schemeClr val="tx1"/>
                  </a:solidFill>
                  <a:latin typeface="Times New Roman" pitchFamily="18" charset="0"/>
                </a:defRPr>
              </a:lvl7pPr>
              <a:lvl8pPr defTabSz="403225" fontAlgn="base">
                <a:spcBef>
                  <a:spcPct val="0"/>
                </a:spcBef>
                <a:spcAft>
                  <a:spcPct val="0"/>
                </a:spcAft>
                <a:defRPr sz="2400">
                  <a:solidFill>
                    <a:schemeClr val="tx1"/>
                  </a:solidFill>
                  <a:latin typeface="Times New Roman" pitchFamily="18" charset="0"/>
                </a:defRPr>
              </a:lvl8pPr>
              <a:lvl9pPr defTabSz="403225" fontAlgn="base">
                <a:spcBef>
                  <a:spcPct val="0"/>
                </a:spcBef>
                <a:spcAft>
                  <a:spcPct val="0"/>
                </a:spcAft>
                <a:defRPr sz="2400">
                  <a:solidFill>
                    <a:schemeClr val="tx1"/>
                  </a:solidFill>
                  <a:latin typeface="Times New Roman" pitchFamily="18" charset="0"/>
                </a:defRPr>
              </a:lvl9pPr>
            </a:lstStyle>
            <a:p>
              <a:pPr lvl="1" indent="-6350" algn="ctr">
                <a:buClr>
                  <a:srgbClr val="104160"/>
                </a:buClr>
                <a:buSzPct val="90000"/>
                <a:buFont typeface="Monotype Sorts"/>
                <a:buNone/>
              </a:pPr>
              <a:r>
                <a:rPr lang="bg-BG" sz="1765" dirty="0">
                  <a:solidFill>
                    <a:srgbClr val="000000"/>
                  </a:solidFill>
                  <a:latin typeface="Arial" pitchFamily="34" charset="0"/>
                  <a:cs typeface="Arial" pitchFamily="34" charset="0"/>
                </a:rPr>
                <a:t>намалено</a:t>
              </a:r>
              <a:endParaRPr lang="en-US" sz="2118" dirty="0">
                <a:latin typeface="Arial" pitchFamily="34" charset="0"/>
                <a:cs typeface="Arial" pitchFamily="34" charset="0"/>
              </a:endParaRPr>
            </a:p>
          </p:txBody>
        </p:sp>
        <p:sp>
          <p:nvSpPr>
            <p:cNvPr id="61471" name="Text Box 31"/>
            <p:cNvSpPr txBox="1">
              <a:spLocks noChangeArrowheads="1"/>
            </p:cNvSpPr>
            <p:nvPr/>
          </p:nvSpPr>
          <p:spPr bwMode="auto">
            <a:xfrm>
              <a:off x="1076328" y="4518501"/>
              <a:ext cx="1641475" cy="417513"/>
            </a:xfrm>
            <a:prstGeom prst="rect">
              <a:avLst/>
            </a:prstGeom>
            <a:solidFill>
              <a:srgbClr val="E1E1E1"/>
            </a:solidFill>
            <a:ln w="18512">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03225">
                <a:defRPr sz="2400">
                  <a:solidFill>
                    <a:schemeClr val="tx1"/>
                  </a:solidFill>
                  <a:latin typeface="Times New Roman" pitchFamily="18" charset="0"/>
                </a:defRPr>
              </a:lvl1pPr>
              <a:lvl2pPr marL="157163" indent="300038" defTabSz="403225">
                <a:defRPr sz="2400">
                  <a:solidFill>
                    <a:schemeClr val="tx1"/>
                  </a:solidFill>
                  <a:latin typeface="Times New Roman" pitchFamily="18" charset="0"/>
                </a:defRPr>
              </a:lvl2pPr>
              <a:lvl3pPr defTabSz="403225">
                <a:defRPr sz="2400">
                  <a:solidFill>
                    <a:schemeClr val="tx1"/>
                  </a:solidFill>
                  <a:latin typeface="Times New Roman" pitchFamily="18" charset="0"/>
                </a:defRPr>
              </a:lvl3pPr>
              <a:lvl4pPr defTabSz="403225">
                <a:defRPr sz="2400">
                  <a:solidFill>
                    <a:schemeClr val="tx1"/>
                  </a:solidFill>
                  <a:latin typeface="Times New Roman" pitchFamily="18" charset="0"/>
                </a:defRPr>
              </a:lvl4pPr>
              <a:lvl5pPr defTabSz="403225">
                <a:defRPr sz="2400">
                  <a:solidFill>
                    <a:schemeClr val="tx1"/>
                  </a:solidFill>
                  <a:latin typeface="Times New Roman" pitchFamily="18" charset="0"/>
                </a:defRPr>
              </a:lvl5pPr>
              <a:lvl6pPr defTabSz="403225" fontAlgn="base">
                <a:spcBef>
                  <a:spcPct val="0"/>
                </a:spcBef>
                <a:spcAft>
                  <a:spcPct val="0"/>
                </a:spcAft>
                <a:defRPr sz="2400">
                  <a:solidFill>
                    <a:schemeClr val="tx1"/>
                  </a:solidFill>
                  <a:latin typeface="Times New Roman" pitchFamily="18" charset="0"/>
                </a:defRPr>
              </a:lvl6pPr>
              <a:lvl7pPr defTabSz="403225" fontAlgn="base">
                <a:spcBef>
                  <a:spcPct val="0"/>
                </a:spcBef>
                <a:spcAft>
                  <a:spcPct val="0"/>
                </a:spcAft>
                <a:defRPr sz="2400">
                  <a:solidFill>
                    <a:schemeClr val="tx1"/>
                  </a:solidFill>
                  <a:latin typeface="Times New Roman" pitchFamily="18" charset="0"/>
                </a:defRPr>
              </a:lvl7pPr>
              <a:lvl8pPr defTabSz="403225" fontAlgn="base">
                <a:spcBef>
                  <a:spcPct val="0"/>
                </a:spcBef>
                <a:spcAft>
                  <a:spcPct val="0"/>
                </a:spcAft>
                <a:defRPr sz="2400">
                  <a:solidFill>
                    <a:schemeClr val="tx1"/>
                  </a:solidFill>
                  <a:latin typeface="Times New Roman" pitchFamily="18" charset="0"/>
                </a:defRPr>
              </a:lvl8pPr>
              <a:lvl9pPr defTabSz="403225" fontAlgn="base">
                <a:spcBef>
                  <a:spcPct val="0"/>
                </a:spcBef>
                <a:spcAft>
                  <a:spcPct val="0"/>
                </a:spcAft>
                <a:defRPr sz="2400">
                  <a:solidFill>
                    <a:schemeClr val="tx1"/>
                  </a:solidFill>
                  <a:latin typeface="Times New Roman" pitchFamily="18" charset="0"/>
                </a:defRPr>
              </a:lvl9pPr>
            </a:lstStyle>
            <a:p>
              <a:pPr lvl="1">
                <a:buClr>
                  <a:srgbClr val="104160"/>
                </a:buClr>
                <a:buSzPct val="90000"/>
                <a:buFont typeface="Monotype Sorts"/>
                <a:buNone/>
              </a:pPr>
              <a:r>
                <a:rPr lang="bg-BG" sz="2000" dirty="0">
                  <a:solidFill>
                    <a:srgbClr val="000000"/>
                  </a:solidFill>
                  <a:latin typeface="Arial" pitchFamily="34" charset="0"/>
                  <a:cs typeface="Arial" pitchFamily="34" charset="0"/>
                </a:rPr>
                <a:t>ДЧ /</a:t>
              </a:r>
              <a:r>
                <a:rPr lang="en-US" sz="2000" dirty="0">
                  <a:solidFill>
                    <a:srgbClr val="000000"/>
                  </a:solidFill>
                  <a:latin typeface="Arial" pitchFamily="34" charset="0"/>
                  <a:cs typeface="Arial" pitchFamily="34" charset="0"/>
                </a:rPr>
                <a:t>min</a:t>
              </a:r>
              <a:endParaRPr lang="en-US" sz="2000" dirty="0">
                <a:latin typeface="Arial" pitchFamily="34" charset="0"/>
                <a:cs typeface="Arial" pitchFamily="34" charset="0"/>
              </a:endParaRPr>
            </a:p>
          </p:txBody>
        </p:sp>
        <p:sp>
          <p:nvSpPr>
            <p:cNvPr id="61472" name="Text Box 32"/>
            <p:cNvSpPr txBox="1">
              <a:spLocks noChangeArrowheads="1"/>
            </p:cNvSpPr>
            <p:nvPr/>
          </p:nvSpPr>
          <p:spPr bwMode="auto">
            <a:xfrm>
              <a:off x="2662241" y="4518501"/>
              <a:ext cx="1641475" cy="417513"/>
            </a:xfrm>
            <a:prstGeom prst="rect">
              <a:avLst/>
            </a:prstGeom>
            <a:solidFill>
              <a:srgbClr val="FFFFFF"/>
            </a:solidFill>
            <a:ln w="18512">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03225">
                <a:defRPr sz="2400">
                  <a:solidFill>
                    <a:schemeClr val="tx1"/>
                  </a:solidFill>
                  <a:latin typeface="Times New Roman" pitchFamily="18" charset="0"/>
                </a:defRPr>
              </a:lvl1pPr>
              <a:lvl2pPr marL="157163" indent="300038" defTabSz="403225">
                <a:defRPr sz="2400">
                  <a:solidFill>
                    <a:schemeClr val="tx1"/>
                  </a:solidFill>
                  <a:latin typeface="Times New Roman" pitchFamily="18" charset="0"/>
                </a:defRPr>
              </a:lvl2pPr>
              <a:lvl3pPr defTabSz="403225">
                <a:defRPr sz="2400">
                  <a:solidFill>
                    <a:schemeClr val="tx1"/>
                  </a:solidFill>
                  <a:latin typeface="Times New Roman" pitchFamily="18" charset="0"/>
                </a:defRPr>
              </a:lvl3pPr>
              <a:lvl4pPr defTabSz="403225">
                <a:defRPr sz="2400">
                  <a:solidFill>
                    <a:schemeClr val="tx1"/>
                  </a:solidFill>
                  <a:latin typeface="Times New Roman" pitchFamily="18" charset="0"/>
                </a:defRPr>
              </a:lvl4pPr>
              <a:lvl5pPr defTabSz="403225">
                <a:defRPr sz="2400">
                  <a:solidFill>
                    <a:schemeClr val="tx1"/>
                  </a:solidFill>
                  <a:latin typeface="Times New Roman" pitchFamily="18" charset="0"/>
                </a:defRPr>
              </a:lvl5pPr>
              <a:lvl6pPr defTabSz="403225" fontAlgn="base">
                <a:spcBef>
                  <a:spcPct val="0"/>
                </a:spcBef>
                <a:spcAft>
                  <a:spcPct val="0"/>
                </a:spcAft>
                <a:defRPr sz="2400">
                  <a:solidFill>
                    <a:schemeClr val="tx1"/>
                  </a:solidFill>
                  <a:latin typeface="Times New Roman" pitchFamily="18" charset="0"/>
                </a:defRPr>
              </a:lvl6pPr>
              <a:lvl7pPr defTabSz="403225" fontAlgn="base">
                <a:spcBef>
                  <a:spcPct val="0"/>
                </a:spcBef>
                <a:spcAft>
                  <a:spcPct val="0"/>
                </a:spcAft>
                <a:defRPr sz="2400">
                  <a:solidFill>
                    <a:schemeClr val="tx1"/>
                  </a:solidFill>
                  <a:latin typeface="Times New Roman" pitchFamily="18" charset="0"/>
                </a:defRPr>
              </a:lvl7pPr>
              <a:lvl8pPr defTabSz="403225" fontAlgn="base">
                <a:spcBef>
                  <a:spcPct val="0"/>
                </a:spcBef>
                <a:spcAft>
                  <a:spcPct val="0"/>
                </a:spcAft>
                <a:defRPr sz="2400">
                  <a:solidFill>
                    <a:schemeClr val="tx1"/>
                  </a:solidFill>
                  <a:latin typeface="Times New Roman" pitchFamily="18" charset="0"/>
                </a:defRPr>
              </a:lvl8pPr>
              <a:lvl9pPr defTabSz="403225" fontAlgn="base">
                <a:spcBef>
                  <a:spcPct val="0"/>
                </a:spcBef>
                <a:spcAft>
                  <a:spcPct val="0"/>
                </a:spcAft>
                <a:defRPr sz="2400">
                  <a:solidFill>
                    <a:schemeClr val="tx1"/>
                  </a:solidFill>
                  <a:latin typeface="Times New Roman" pitchFamily="18" charset="0"/>
                </a:defRPr>
              </a:lvl9pPr>
            </a:lstStyle>
            <a:p>
              <a:pPr lvl="1" indent="23813" algn="ctr">
                <a:buClr>
                  <a:srgbClr val="104160"/>
                </a:buClr>
                <a:buSzPct val="90000"/>
                <a:buFont typeface="Monotype Sorts"/>
                <a:buNone/>
              </a:pPr>
              <a:r>
                <a:rPr lang="en-US" sz="1765" dirty="0">
                  <a:solidFill>
                    <a:srgbClr val="000000"/>
                  </a:solidFill>
                  <a:latin typeface="Arial" pitchFamily="34" charset="0"/>
                  <a:cs typeface="Arial" pitchFamily="34" charset="0"/>
                </a:rPr>
                <a:t>14-20</a:t>
              </a:r>
              <a:endParaRPr lang="en-US" sz="2118" dirty="0">
                <a:latin typeface="Arial" pitchFamily="34" charset="0"/>
                <a:cs typeface="Arial" pitchFamily="34" charset="0"/>
              </a:endParaRPr>
            </a:p>
          </p:txBody>
        </p:sp>
        <p:sp>
          <p:nvSpPr>
            <p:cNvPr id="61473" name="Text Box 33"/>
            <p:cNvSpPr txBox="1">
              <a:spLocks noChangeArrowheads="1"/>
            </p:cNvSpPr>
            <p:nvPr/>
          </p:nvSpPr>
          <p:spPr bwMode="auto">
            <a:xfrm>
              <a:off x="4246563" y="4518501"/>
              <a:ext cx="1641475" cy="417513"/>
            </a:xfrm>
            <a:prstGeom prst="rect">
              <a:avLst/>
            </a:prstGeom>
            <a:solidFill>
              <a:srgbClr val="FFFFFF"/>
            </a:solidFill>
            <a:ln w="18512">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03225">
                <a:defRPr sz="2400">
                  <a:solidFill>
                    <a:schemeClr val="tx1"/>
                  </a:solidFill>
                  <a:latin typeface="Times New Roman" pitchFamily="18" charset="0"/>
                </a:defRPr>
              </a:lvl1pPr>
              <a:lvl2pPr marL="157163" indent="300038" defTabSz="403225">
                <a:defRPr sz="2400">
                  <a:solidFill>
                    <a:schemeClr val="tx1"/>
                  </a:solidFill>
                  <a:latin typeface="Times New Roman" pitchFamily="18" charset="0"/>
                </a:defRPr>
              </a:lvl2pPr>
              <a:lvl3pPr defTabSz="403225">
                <a:defRPr sz="2400">
                  <a:solidFill>
                    <a:schemeClr val="tx1"/>
                  </a:solidFill>
                  <a:latin typeface="Times New Roman" pitchFamily="18" charset="0"/>
                </a:defRPr>
              </a:lvl3pPr>
              <a:lvl4pPr defTabSz="403225">
                <a:defRPr sz="2400">
                  <a:solidFill>
                    <a:schemeClr val="tx1"/>
                  </a:solidFill>
                  <a:latin typeface="Times New Roman" pitchFamily="18" charset="0"/>
                </a:defRPr>
              </a:lvl4pPr>
              <a:lvl5pPr defTabSz="403225">
                <a:defRPr sz="2400">
                  <a:solidFill>
                    <a:schemeClr val="tx1"/>
                  </a:solidFill>
                  <a:latin typeface="Times New Roman" pitchFamily="18" charset="0"/>
                </a:defRPr>
              </a:lvl5pPr>
              <a:lvl6pPr defTabSz="403225" fontAlgn="base">
                <a:spcBef>
                  <a:spcPct val="0"/>
                </a:spcBef>
                <a:spcAft>
                  <a:spcPct val="0"/>
                </a:spcAft>
                <a:defRPr sz="2400">
                  <a:solidFill>
                    <a:schemeClr val="tx1"/>
                  </a:solidFill>
                  <a:latin typeface="Times New Roman" pitchFamily="18" charset="0"/>
                </a:defRPr>
              </a:lvl6pPr>
              <a:lvl7pPr defTabSz="403225" fontAlgn="base">
                <a:spcBef>
                  <a:spcPct val="0"/>
                </a:spcBef>
                <a:spcAft>
                  <a:spcPct val="0"/>
                </a:spcAft>
                <a:defRPr sz="2400">
                  <a:solidFill>
                    <a:schemeClr val="tx1"/>
                  </a:solidFill>
                  <a:latin typeface="Times New Roman" pitchFamily="18" charset="0"/>
                </a:defRPr>
              </a:lvl7pPr>
              <a:lvl8pPr defTabSz="403225" fontAlgn="base">
                <a:spcBef>
                  <a:spcPct val="0"/>
                </a:spcBef>
                <a:spcAft>
                  <a:spcPct val="0"/>
                </a:spcAft>
                <a:defRPr sz="2400">
                  <a:solidFill>
                    <a:schemeClr val="tx1"/>
                  </a:solidFill>
                  <a:latin typeface="Times New Roman" pitchFamily="18" charset="0"/>
                </a:defRPr>
              </a:lvl8pPr>
              <a:lvl9pPr defTabSz="403225" fontAlgn="base">
                <a:spcBef>
                  <a:spcPct val="0"/>
                </a:spcBef>
                <a:spcAft>
                  <a:spcPct val="0"/>
                </a:spcAft>
                <a:defRPr sz="2400">
                  <a:solidFill>
                    <a:schemeClr val="tx1"/>
                  </a:solidFill>
                  <a:latin typeface="Times New Roman" pitchFamily="18" charset="0"/>
                </a:defRPr>
              </a:lvl9pPr>
            </a:lstStyle>
            <a:p>
              <a:pPr lvl="1" indent="-6350" algn="ctr">
                <a:buClr>
                  <a:srgbClr val="104160"/>
                </a:buClr>
                <a:buSzPct val="90000"/>
                <a:buFont typeface="Monotype Sorts"/>
                <a:buNone/>
              </a:pPr>
              <a:r>
                <a:rPr lang="en-US" sz="1765" dirty="0">
                  <a:solidFill>
                    <a:srgbClr val="000000"/>
                  </a:solidFill>
                  <a:latin typeface="Arial" pitchFamily="34" charset="0"/>
                  <a:cs typeface="Arial" pitchFamily="34" charset="0"/>
                </a:rPr>
                <a:t>20-30</a:t>
              </a:r>
              <a:endParaRPr lang="en-US" sz="2118" dirty="0">
                <a:latin typeface="Arial" pitchFamily="34" charset="0"/>
                <a:cs typeface="Arial" pitchFamily="34" charset="0"/>
              </a:endParaRPr>
            </a:p>
          </p:txBody>
        </p:sp>
        <p:sp>
          <p:nvSpPr>
            <p:cNvPr id="61474" name="Text Box 34"/>
            <p:cNvSpPr txBox="1">
              <a:spLocks noChangeArrowheads="1"/>
            </p:cNvSpPr>
            <p:nvPr/>
          </p:nvSpPr>
          <p:spPr bwMode="auto">
            <a:xfrm>
              <a:off x="5832477" y="4518501"/>
              <a:ext cx="1641475" cy="417513"/>
            </a:xfrm>
            <a:prstGeom prst="rect">
              <a:avLst/>
            </a:prstGeom>
            <a:solidFill>
              <a:srgbClr val="FFFFFF"/>
            </a:solidFill>
            <a:ln w="18512">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03225">
                <a:defRPr sz="2400">
                  <a:solidFill>
                    <a:schemeClr val="tx1"/>
                  </a:solidFill>
                  <a:latin typeface="Times New Roman" pitchFamily="18" charset="0"/>
                </a:defRPr>
              </a:lvl1pPr>
              <a:lvl2pPr marL="157163" indent="300038" defTabSz="403225">
                <a:defRPr sz="2400">
                  <a:solidFill>
                    <a:schemeClr val="tx1"/>
                  </a:solidFill>
                  <a:latin typeface="Times New Roman" pitchFamily="18" charset="0"/>
                </a:defRPr>
              </a:lvl2pPr>
              <a:lvl3pPr defTabSz="403225">
                <a:defRPr sz="2400">
                  <a:solidFill>
                    <a:schemeClr val="tx1"/>
                  </a:solidFill>
                  <a:latin typeface="Times New Roman" pitchFamily="18" charset="0"/>
                </a:defRPr>
              </a:lvl3pPr>
              <a:lvl4pPr defTabSz="403225">
                <a:defRPr sz="2400">
                  <a:solidFill>
                    <a:schemeClr val="tx1"/>
                  </a:solidFill>
                  <a:latin typeface="Times New Roman" pitchFamily="18" charset="0"/>
                </a:defRPr>
              </a:lvl4pPr>
              <a:lvl5pPr defTabSz="403225">
                <a:defRPr sz="2400">
                  <a:solidFill>
                    <a:schemeClr val="tx1"/>
                  </a:solidFill>
                  <a:latin typeface="Times New Roman" pitchFamily="18" charset="0"/>
                </a:defRPr>
              </a:lvl5pPr>
              <a:lvl6pPr defTabSz="403225" fontAlgn="base">
                <a:spcBef>
                  <a:spcPct val="0"/>
                </a:spcBef>
                <a:spcAft>
                  <a:spcPct val="0"/>
                </a:spcAft>
                <a:defRPr sz="2400">
                  <a:solidFill>
                    <a:schemeClr val="tx1"/>
                  </a:solidFill>
                  <a:latin typeface="Times New Roman" pitchFamily="18" charset="0"/>
                </a:defRPr>
              </a:lvl6pPr>
              <a:lvl7pPr defTabSz="403225" fontAlgn="base">
                <a:spcBef>
                  <a:spcPct val="0"/>
                </a:spcBef>
                <a:spcAft>
                  <a:spcPct val="0"/>
                </a:spcAft>
                <a:defRPr sz="2400">
                  <a:solidFill>
                    <a:schemeClr val="tx1"/>
                  </a:solidFill>
                  <a:latin typeface="Times New Roman" pitchFamily="18" charset="0"/>
                </a:defRPr>
              </a:lvl7pPr>
              <a:lvl8pPr defTabSz="403225" fontAlgn="base">
                <a:spcBef>
                  <a:spcPct val="0"/>
                </a:spcBef>
                <a:spcAft>
                  <a:spcPct val="0"/>
                </a:spcAft>
                <a:defRPr sz="2400">
                  <a:solidFill>
                    <a:schemeClr val="tx1"/>
                  </a:solidFill>
                  <a:latin typeface="Times New Roman" pitchFamily="18" charset="0"/>
                </a:defRPr>
              </a:lvl8pPr>
              <a:lvl9pPr defTabSz="403225" fontAlgn="base">
                <a:spcBef>
                  <a:spcPct val="0"/>
                </a:spcBef>
                <a:spcAft>
                  <a:spcPct val="0"/>
                </a:spcAft>
                <a:defRPr sz="2400">
                  <a:solidFill>
                    <a:schemeClr val="tx1"/>
                  </a:solidFill>
                  <a:latin typeface="Times New Roman" pitchFamily="18" charset="0"/>
                </a:defRPr>
              </a:lvl9pPr>
            </a:lstStyle>
            <a:p>
              <a:pPr lvl="1" indent="23813" algn="ctr">
                <a:buClr>
                  <a:srgbClr val="104160"/>
                </a:buClr>
                <a:buSzPct val="90000"/>
                <a:buFont typeface="Monotype Sorts"/>
                <a:buNone/>
              </a:pPr>
              <a:r>
                <a:rPr lang="en-US" sz="1765" dirty="0">
                  <a:solidFill>
                    <a:srgbClr val="000000"/>
                  </a:solidFill>
                  <a:latin typeface="Arial" pitchFamily="34" charset="0"/>
                </a:rPr>
                <a:t>30-40</a:t>
              </a:r>
              <a:endParaRPr lang="en-US" sz="2118" dirty="0"/>
            </a:p>
          </p:txBody>
        </p:sp>
        <p:sp>
          <p:nvSpPr>
            <p:cNvPr id="61475" name="Text Box 35"/>
            <p:cNvSpPr txBox="1">
              <a:spLocks noChangeArrowheads="1"/>
            </p:cNvSpPr>
            <p:nvPr/>
          </p:nvSpPr>
          <p:spPr bwMode="auto">
            <a:xfrm>
              <a:off x="7416800" y="4518501"/>
              <a:ext cx="1641475" cy="417513"/>
            </a:xfrm>
            <a:prstGeom prst="rect">
              <a:avLst/>
            </a:prstGeom>
            <a:solidFill>
              <a:srgbClr val="FFFFFF"/>
            </a:solidFill>
            <a:ln w="18512">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03225">
                <a:defRPr sz="2400">
                  <a:solidFill>
                    <a:schemeClr val="tx1"/>
                  </a:solidFill>
                  <a:latin typeface="Times New Roman" pitchFamily="18" charset="0"/>
                </a:defRPr>
              </a:lvl1pPr>
              <a:lvl2pPr marL="157163" indent="300038" defTabSz="403225">
                <a:defRPr sz="2400">
                  <a:solidFill>
                    <a:schemeClr val="tx1"/>
                  </a:solidFill>
                  <a:latin typeface="Times New Roman" pitchFamily="18" charset="0"/>
                </a:defRPr>
              </a:lvl2pPr>
              <a:lvl3pPr defTabSz="403225">
                <a:defRPr sz="2400">
                  <a:solidFill>
                    <a:schemeClr val="tx1"/>
                  </a:solidFill>
                  <a:latin typeface="Times New Roman" pitchFamily="18" charset="0"/>
                </a:defRPr>
              </a:lvl3pPr>
              <a:lvl4pPr defTabSz="403225">
                <a:defRPr sz="2400">
                  <a:solidFill>
                    <a:schemeClr val="tx1"/>
                  </a:solidFill>
                  <a:latin typeface="Times New Roman" pitchFamily="18" charset="0"/>
                </a:defRPr>
              </a:lvl4pPr>
              <a:lvl5pPr defTabSz="403225">
                <a:defRPr sz="2400">
                  <a:solidFill>
                    <a:schemeClr val="tx1"/>
                  </a:solidFill>
                  <a:latin typeface="Times New Roman" pitchFamily="18" charset="0"/>
                </a:defRPr>
              </a:lvl5pPr>
              <a:lvl6pPr defTabSz="403225" fontAlgn="base">
                <a:spcBef>
                  <a:spcPct val="0"/>
                </a:spcBef>
                <a:spcAft>
                  <a:spcPct val="0"/>
                </a:spcAft>
                <a:defRPr sz="2400">
                  <a:solidFill>
                    <a:schemeClr val="tx1"/>
                  </a:solidFill>
                  <a:latin typeface="Times New Roman" pitchFamily="18" charset="0"/>
                </a:defRPr>
              </a:lvl6pPr>
              <a:lvl7pPr defTabSz="403225" fontAlgn="base">
                <a:spcBef>
                  <a:spcPct val="0"/>
                </a:spcBef>
                <a:spcAft>
                  <a:spcPct val="0"/>
                </a:spcAft>
                <a:defRPr sz="2400">
                  <a:solidFill>
                    <a:schemeClr val="tx1"/>
                  </a:solidFill>
                  <a:latin typeface="Times New Roman" pitchFamily="18" charset="0"/>
                </a:defRPr>
              </a:lvl7pPr>
              <a:lvl8pPr defTabSz="403225" fontAlgn="base">
                <a:spcBef>
                  <a:spcPct val="0"/>
                </a:spcBef>
                <a:spcAft>
                  <a:spcPct val="0"/>
                </a:spcAft>
                <a:defRPr sz="2400">
                  <a:solidFill>
                    <a:schemeClr val="tx1"/>
                  </a:solidFill>
                  <a:latin typeface="Times New Roman" pitchFamily="18" charset="0"/>
                </a:defRPr>
              </a:lvl8pPr>
              <a:lvl9pPr defTabSz="403225" fontAlgn="base">
                <a:spcBef>
                  <a:spcPct val="0"/>
                </a:spcBef>
                <a:spcAft>
                  <a:spcPct val="0"/>
                </a:spcAft>
                <a:defRPr sz="2400">
                  <a:solidFill>
                    <a:schemeClr val="tx1"/>
                  </a:solidFill>
                  <a:latin typeface="Times New Roman" pitchFamily="18" charset="0"/>
                </a:defRPr>
              </a:lvl9pPr>
            </a:lstStyle>
            <a:p>
              <a:pPr lvl="1" indent="23813" algn="ctr">
                <a:buClr>
                  <a:srgbClr val="104160"/>
                </a:buClr>
                <a:buSzPct val="90000"/>
                <a:buFont typeface="Monotype Sorts"/>
                <a:buNone/>
              </a:pPr>
              <a:r>
                <a:rPr lang="en-US" sz="1765" dirty="0">
                  <a:solidFill>
                    <a:srgbClr val="000000"/>
                  </a:solidFill>
                  <a:latin typeface="Arial" pitchFamily="34" charset="0"/>
                  <a:cs typeface="Arial" pitchFamily="34" charset="0"/>
                </a:rPr>
                <a:t>&gt;35</a:t>
              </a:r>
              <a:endParaRPr lang="en-US" sz="2118" dirty="0">
                <a:latin typeface="Arial" pitchFamily="34" charset="0"/>
                <a:cs typeface="Arial" pitchFamily="34" charset="0"/>
              </a:endParaRPr>
            </a:p>
          </p:txBody>
        </p:sp>
        <p:sp>
          <p:nvSpPr>
            <p:cNvPr id="61476" name="Text Box 36"/>
            <p:cNvSpPr txBox="1">
              <a:spLocks noChangeArrowheads="1"/>
            </p:cNvSpPr>
            <p:nvPr/>
          </p:nvSpPr>
          <p:spPr bwMode="auto">
            <a:xfrm>
              <a:off x="1076328" y="4958242"/>
              <a:ext cx="1641475" cy="415925"/>
            </a:xfrm>
            <a:prstGeom prst="rect">
              <a:avLst/>
            </a:prstGeom>
            <a:solidFill>
              <a:srgbClr val="E1E1E1"/>
            </a:solidFill>
            <a:ln w="18512">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03225">
                <a:defRPr sz="2400">
                  <a:solidFill>
                    <a:schemeClr val="tx1"/>
                  </a:solidFill>
                  <a:latin typeface="Times New Roman" pitchFamily="18" charset="0"/>
                </a:defRPr>
              </a:lvl1pPr>
              <a:lvl2pPr marL="157163" indent="300038" defTabSz="403225">
                <a:defRPr sz="2400">
                  <a:solidFill>
                    <a:schemeClr val="tx1"/>
                  </a:solidFill>
                  <a:latin typeface="Times New Roman" pitchFamily="18" charset="0"/>
                </a:defRPr>
              </a:lvl2pPr>
              <a:lvl3pPr defTabSz="403225">
                <a:defRPr sz="2400">
                  <a:solidFill>
                    <a:schemeClr val="tx1"/>
                  </a:solidFill>
                  <a:latin typeface="Times New Roman" pitchFamily="18" charset="0"/>
                </a:defRPr>
              </a:lvl3pPr>
              <a:lvl4pPr defTabSz="403225">
                <a:defRPr sz="2400">
                  <a:solidFill>
                    <a:schemeClr val="tx1"/>
                  </a:solidFill>
                  <a:latin typeface="Times New Roman" pitchFamily="18" charset="0"/>
                </a:defRPr>
              </a:lvl4pPr>
              <a:lvl5pPr defTabSz="403225">
                <a:defRPr sz="2400">
                  <a:solidFill>
                    <a:schemeClr val="tx1"/>
                  </a:solidFill>
                  <a:latin typeface="Times New Roman" pitchFamily="18" charset="0"/>
                </a:defRPr>
              </a:lvl5pPr>
              <a:lvl6pPr defTabSz="403225" fontAlgn="base">
                <a:spcBef>
                  <a:spcPct val="0"/>
                </a:spcBef>
                <a:spcAft>
                  <a:spcPct val="0"/>
                </a:spcAft>
                <a:defRPr sz="2400">
                  <a:solidFill>
                    <a:schemeClr val="tx1"/>
                  </a:solidFill>
                  <a:latin typeface="Times New Roman" pitchFamily="18" charset="0"/>
                </a:defRPr>
              </a:lvl6pPr>
              <a:lvl7pPr defTabSz="403225" fontAlgn="base">
                <a:spcBef>
                  <a:spcPct val="0"/>
                </a:spcBef>
                <a:spcAft>
                  <a:spcPct val="0"/>
                </a:spcAft>
                <a:defRPr sz="2400">
                  <a:solidFill>
                    <a:schemeClr val="tx1"/>
                  </a:solidFill>
                  <a:latin typeface="Times New Roman" pitchFamily="18" charset="0"/>
                </a:defRPr>
              </a:lvl7pPr>
              <a:lvl8pPr defTabSz="403225" fontAlgn="base">
                <a:spcBef>
                  <a:spcPct val="0"/>
                </a:spcBef>
                <a:spcAft>
                  <a:spcPct val="0"/>
                </a:spcAft>
                <a:defRPr sz="2400">
                  <a:solidFill>
                    <a:schemeClr val="tx1"/>
                  </a:solidFill>
                  <a:latin typeface="Times New Roman" pitchFamily="18" charset="0"/>
                </a:defRPr>
              </a:lvl8pPr>
              <a:lvl9pPr defTabSz="403225" fontAlgn="base">
                <a:spcBef>
                  <a:spcPct val="0"/>
                </a:spcBef>
                <a:spcAft>
                  <a:spcPct val="0"/>
                </a:spcAft>
                <a:defRPr sz="2400">
                  <a:solidFill>
                    <a:schemeClr val="tx1"/>
                  </a:solidFill>
                  <a:latin typeface="Times New Roman" pitchFamily="18" charset="0"/>
                </a:defRPr>
              </a:lvl9pPr>
            </a:lstStyle>
            <a:p>
              <a:pPr lvl="1" indent="84138" algn="just">
                <a:buClr>
                  <a:srgbClr val="104160"/>
                </a:buClr>
                <a:buSzPct val="90000"/>
                <a:buFont typeface="Monotype Sorts"/>
                <a:buNone/>
              </a:pPr>
              <a:r>
                <a:rPr lang="bg-BG" sz="2000" dirty="0">
                  <a:solidFill>
                    <a:srgbClr val="000000"/>
                  </a:solidFill>
                  <a:latin typeface="Arial" pitchFamily="34" charset="0"/>
                  <a:cs typeface="Arial" pitchFamily="34" charset="0"/>
                </a:rPr>
                <a:t>Диуреза (</a:t>
              </a:r>
              <a:r>
                <a:rPr lang="en-US" sz="2000" dirty="0">
                  <a:solidFill>
                    <a:srgbClr val="000000"/>
                  </a:solidFill>
                  <a:latin typeface="Arial" pitchFamily="34" charset="0"/>
                  <a:cs typeface="Arial" pitchFamily="34" charset="0"/>
                </a:rPr>
                <a:t>ml</a:t>
              </a:r>
              <a:r>
                <a:rPr lang="bg-BG" sz="2000" dirty="0">
                  <a:solidFill>
                    <a:srgbClr val="000000"/>
                  </a:solidFill>
                  <a:latin typeface="Arial" pitchFamily="34" charset="0"/>
                  <a:cs typeface="Arial" pitchFamily="34" charset="0"/>
                </a:rPr>
                <a:t>)</a:t>
              </a:r>
              <a:endParaRPr lang="en-US" sz="2000" dirty="0">
                <a:latin typeface="Arial" pitchFamily="34" charset="0"/>
                <a:cs typeface="Arial" pitchFamily="34" charset="0"/>
              </a:endParaRPr>
            </a:p>
          </p:txBody>
        </p:sp>
        <p:sp>
          <p:nvSpPr>
            <p:cNvPr id="61477" name="Text Box 37"/>
            <p:cNvSpPr txBox="1">
              <a:spLocks noChangeArrowheads="1"/>
            </p:cNvSpPr>
            <p:nvPr/>
          </p:nvSpPr>
          <p:spPr bwMode="auto">
            <a:xfrm>
              <a:off x="2662241" y="4958242"/>
              <a:ext cx="1641475" cy="415925"/>
            </a:xfrm>
            <a:prstGeom prst="rect">
              <a:avLst/>
            </a:prstGeom>
            <a:solidFill>
              <a:srgbClr val="FFFFFF"/>
            </a:solidFill>
            <a:ln w="18512">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03225">
                <a:defRPr sz="2400">
                  <a:solidFill>
                    <a:schemeClr val="tx1"/>
                  </a:solidFill>
                  <a:latin typeface="Times New Roman" pitchFamily="18" charset="0"/>
                </a:defRPr>
              </a:lvl1pPr>
              <a:lvl2pPr marL="157163" indent="300038" defTabSz="403225">
                <a:defRPr sz="2400">
                  <a:solidFill>
                    <a:schemeClr val="tx1"/>
                  </a:solidFill>
                  <a:latin typeface="Times New Roman" pitchFamily="18" charset="0"/>
                </a:defRPr>
              </a:lvl2pPr>
              <a:lvl3pPr defTabSz="403225">
                <a:defRPr sz="2400">
                  <a:solidFill>
                    <a:schemeClr val="tx1"/>
                  </a:solidFill>
                  <a:latin typeface="Times New Roman" pitchFamily="18" charset="0"/>
                </a:defRPr>
              </a:lvl3pPr>
              <a:lvl4pPr defTabSz="403225">
                <a:defRPr sz="2400">
                  <a:solidFill>
                    <a:schemeClr val="tx1"/>
                  </a:solidFill>
                  <a:latin typeface="Times New Roman" pitchFamily="18" charset="0"/>
                </a:defRPr>
              </a:lvl4pPr>
              <a:lvl5pPr defTabSz="403225">
                <a:defRPr sz="2400">
                  <a:solidFill>
                    <a:schemeClr val="tx1"/>
                  </a:solidFill>
                  <a:latin typeface="Times New Roman" pitchFamily="18" charset="0"/>
                </a:defRPr>
              </a:lvl5pPr>
              <a:lvl6pPr defTabSz="403225" fontAlgn="base">
                <a:spcBef>
                  <a:spcPct val="0"/>
                </a:spcBef>
                <a:spcAft>
                  <a:spcPct val="0"/>
                </a:spcAft>
                <a:defRPr sz="2400">
                  <a:solidFill>
                    <a:schemeClr val="tx1"/>
                  </a:solidFill>
                  <a:latin typeface="Times New Roman" pitchFamily="18" charset="0"/>
                </a:defRPr>
              </a:lvl6pPr>
              <a:lvl7pPr defTabSz="403225" fontAlgn="base">
                <a:spcBef>
                  <a:spcPct val="0"/>
                </a:spcBef>
                <a:spcAft>
                  <a:spcPct val="0"/>
                </a:spcAft>
                <a:defRPr sz="2400">
                  <a:solidFill>
                    <a:schemeClr val="tx1"/>
                  </a:solidFill>
                  <a:latin typeface="Times New Roman" pitchFamily="18" charset="0"/>
                </a:defRPr>
              </a:lvl7pPr>
              <a:lvl8pPr defTabSz="403225" fontAlgn="base">
                <a:spcBef>
                  <a:spcPct val="0"/>
                </a:spcBef>
                <a:spcAft>
                  <a:spcPct val="0"/>
                </a:spcAft>
                <a:defRPr sz="2400">
                  <a:solidFill>
                    <a:schemeClr val="tx1"/>
                  </a:solidFill>
                  <a:latin typeface="Times New Roman" pitchFamily="18" charset="0"/>
                </a:defRPr>
              </a:lvl8pPr>
              <a:lvl9pPr defTabSz="403225" fontAlgn="base">
                <a:spcBef>
                  <a:spcPct val="0"/>
                </a:spcBef>
                <a:spcAft>
                  <a:spcPct val="0"/>
                </a:spcAft>
                <a:defRPr sz="2400">
                  <a:solidFill>
                    <a:schemeClr val="tx1"/>
                  </a:solidFill>
                  <a:latin typeface="Times New Roman" pitchFamily="18" charset="0"/>
                </a:defRPr>
              </a:lvl9pPr>
            </a:lstStyle>
            <a:p>
              <a:pPr lvl="1" indent="-66675" algn="ctr">
                <a:buClr>
                  <a:srgbClr val="104160"/>
                </a:buClr>
                <a:buSzPct val="90000"/>
                <a:buFont typeface="Monotype Sorts"/>
                <a:buNone/>
              </a:pPr>
              <a:r>
                <a:rPr lang="en-US" sz="1765" dirty="0">
                  <a:solidFill>
                    <a:srgbClr val="000000"/>
                  </a:solidFill>
                  <a:latin typeface="Arial" pitchFamily="34" charset="0"/>
                  <a:cs typeface="Arial" pitchFamily="34" charset="0"/>
                </a:rPr>
                <a:t>&gt;30 </a:t>
              </a:r>
              <a:endParaRPr lang="en-US" sz="2118" dirty="0">
                <a:latin typeface="Arial" pitchFamily="34" charset="0"/>
                <a:cs typeface="Arial" pitchFamily="34" charset="0"/>
              </a:endParaRPr>
            </a:p>
          </p:txBody>
        </p:sp>
        <p:sp>
          <p:nvSpPr>
            <p:cNvPr id="61478" name="Text Box 38"/>
            <p:cNvSpPr txBox="1">
              <a:spLocks noChangeArrowheads="1"/>
            </p:cNvSpPr>
            <p:nvPr/>
          </p:nvSpPr>
          <p:spPr bwMode="auto">
            <a:xfrm>
              <a:off x="4246563" y="4958242"/>
              <a:ext cx="1641475" cy="415925"/>
            </a:xfrm>
            <a:prstGeom prst="rect">
              <a:avLst/>
            </a:prstGeom>
            <a:solidFill>
              <a:srgbClr val="FFFFFF"/>
            </a:solidFill>
            <a:ln w="18512">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03225">
                <a:defRPr sz="2400">
                  <a:solidFill>
                    <a:schemeClr val="tx1"/>
                  </a:solidFill>
                  <a:latin typeface="Times New Roman" pitchFamily="18" charset="0"/>
                </a:defRPr>
              </a:lvl1pPr>
              <a:lvl2pPr marL="157163" indent="300038" defTabSz="403225">
                <a:defRPr sz="2400">
                  <a:solidFill>
                    <a:schemeClr val="tx1"/>
                  </a:solidFill>
                  <a:latin typeface="Times New Roman" pitchFamily="18" charset="0"/>
                </a:defRPr>
              </a:lvl2pPr>
              <a:lvl3pPr defTabSz="403225">
                <a:defRPr sz="2400">
                  <a:solidFill>
                    <a:schemeClr val="tx1"/>
                  </a:solidFill>
                  <a:latin typeface="Times New Roman" pitchFamily="18" charset="0"/>
                </a:defRPr>
              </a:lvl3pPr>
              <a:lvl4pPr defTabSz="403225">
                <a:defRPr sz="2400">
                  <a:solidFill>
                    <a:schemeClr val="tx1"/>
                  </a:solidFill>
                  <a:latin typeface="Times New Roman" pitchFamily="18" charset="0"/>
                </a:defRPr>
              </a:lvl4pPr>
              <a:lvl5pPr defTabSz="403225">
                <a:defRPr sz="2400">
                  <a:solidFill>
                    <a:schemeClr val="tx1"/>
                  </a:solidFill>
                  <a:latin typeface="Times New Roman" pitchFamily="18" charset="0"/>
                </a:defRPr>
              </a:lvl5pPr>
              <a:lvl6pPr defTabSz="403225" fontAlgn="base">
                <a:spcBef>
                  <a:spcPct val="0"/>
                </a:spcBef>
                <a:spcAft>
                  <a:spcPct val="0"/>
                </a:spcAft>
                <a:defRPr sz="2400">
                  <a:solidFill>
                    <a:schemeClr val="tx1"/>
                  </a:solidFill>
                  <a:latin typeface="Times New Roman" pitchFamily="18" charset="0"/>
                </a:defRPr>
              </a:lvl6pPr>
              <a:lvl7pPr defTabSz="403225" fontAlgn="base">
                <a:spcBef>
                  <a:spcPct val="0"/>
                </a:spcBef>
                <a:spcAft>
                  <a:spcPct val="0"/>
                </a:spcAft>
                <a:defRPr sz="2400">
                  <a:solidFill>
                    <a:schemeClr val="tx1"/>
                  </a:solidFill>
                  <a:latin typeface="Times New Roman" pitchFamily="18" charset="0"/>
                </a:defRPr>
              </a:lvl7pPr>
              <a:lvl8pPr defTabSz="403225" fontAlgn="base">
                <a:spcBef>
                  <a:spcPct val="0"/>
                </a:spcBef>
                <a:spcAft>
                  <a:spcPct val="0"/>
                </a:spcAft>
                <a:defRPr sz="2400">
                  <a:solidFill>
                    <a:schemeClr val="tx1"/>
                  </a:solidFill>
                  <a:latin typeface="Times New Roman" pitchFamily="18" charset="0"/>
                </a:defRPr>
              </a:lvl8pPr>
              <a:lvl9pPr defTabSz="403225" fontAlgn="base">
                <a:spcBef>
                  <a:spcPct val="0"/>
                </a:spcBef>
                <a:spcAft>
                  <a:spcPct val="0"/>
                </a:spcAft>
                <a:defRPr sz="2400">
                  <a:solidFill>
                    <a:schemeClr val="tx1"/>
                  </a:solidFill>
                  <a:latin typeface="Times New Roman" pitchFamily="18" charset="0"/>
                </a:defRPr>
              </a:lvl9pPr>
            </a:lstStyle>
            <a:p>
              <a:pPr lvl="1" indent="23813" algn="ctr">
                <a:buClr>
                  <a:srgbClr val="104160"/>
                </a:buClr>
                <a:buSzPct val="90000"/>
                <a:buFont typeface="Monotype Sorts"/>
                <a:buNone/>
              </a:pPr>
              <a:r>
                <a:rPr lang="en-US" sz="1765" dirty="0">
                  <a:solidFill>
                    <a:srgbClr val="000000"/>
                  </a:solidFill>
                  <a:latin typeface="Arial" pitchFamily="34" charset="0"/>
                  <a:cs typeface="Arial" pitchFamily="34" charset="0"/>
                </a:rPr>
                <a:t>20-30</a:t>
              </a:r>
              <a:endParaRPr lang="en-US" sz="2118" dirty="0">
                <a:latin typeface="Arial" pitchFamily="34" charset="0"/>
                <a:cs typeface="Arial" pitchFamily="34" charset="0"/>
              </a:endParaRPr>
            </a:p>
          </p:txBody>
        </p:sp>
        <p:sp>
          <p:nvSpPr>
            <p:cNvPr id="61479" name="Text Box 39"/>
            <p:cNvSpPr txBox="1">
              <a:spLocks noChangeArrowheads="1"/>
            </p:cNvSpPr>
            <p:nvPr/>
          </p:nvSpPr>
          <p:spPr bwMode="auto">
            <a:xfrm>
              <a:off x="5832477" y="4958242"/>
              <a:ext cx="1641475" cy="415925"/>
            </a:xfrm>
            <a:prstGeom prst="rect">
              <a:avLst/>
            </a:prstGeom>
            <a:solidFill>
              <a:srgbClr val="FFFFFF"/>
            </a:solidFill>
            <a:ln w="18512">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03225">
                <a:defRPr sz="2400">
                  <a:solidFill>
                    <a:schemeClr val="tx1"/>
                  </a:solidFill>
                  <a:latin typeface="Times New Roman" pitchFamily="18" charset="0"/>
                </a:defRPr>
              </a:lvl1pPr>
              <a:lvl2pPr marL="157163" indent="300038" defTabSz="403225">
                <a:defRPr sz="2400">
                  <a:solidFill>
                    <a:schemeClr val="tx1"/>
                  </a:solidFill>
                  <a:latin typeface="Times New Roman" pitchFamily="18" charset="0"/>
                </a:defRPr>
              </a:lvl2pPr>
              <a:lvl3pPr defTabSz="403225">
                <a:defRPr sz="2400">
                  <a:solidFill>
                    <a:schemeClr val="tx1"/>
                  </a:solidFill>
                  <a:latin typeface="Times New Roman" pitchFamily="18" charset="0"/>
                </a:defRPr>
              </a:lvl3pPr>
              <a:lvl4pPr defTabSz="403225">
                <a:defRPr sz="2400">
                  <a:solidFill>
                    <a:schemeClr val="tx1"/>
                  </a:solidFill>
                  <a:latin typeface="Times New Roman" pitchFamily="18" charset="0"/>
                </a:defRPr>
              </a:lvl4pPr>
              <a:lvl5pPr defTabSz="403225">
                <a:defRPr sz="2400">
                  <a:solidFill>
                    <a:schemeClr val="tx1"/>
                  </a:solidFill>
                  <a:latin typeface="Times New Roman" pitchFamily="18" charset="0"/>
                </a:defRPr>
              </a:lvl5pPr>
              <a:lvl6pPr defTabSz="403225" fontAlgn="base">
                <a:spcBef>
                  <a:spcPct val="0"/>
                </a:spcBef>
                <a:spcAft>
                  <a:spcPct val="0"/>
                </a:spcAft>
                <a:defRPr sz="2400">
                  <a:solidFill>
                    <a:schemeClr val="tx1"/>
                  </a:solidFill>
                  <a:latin typeface="Times New Roman" pitchFamily="18" charset="0"/>
                </a:defRPr>
              </a:lvl6pPr>
              <a:lvl7pPr defTabSz="403225" fontAlgn="base">
                <a:spcBef>
                  <a:spcPct val="0"/>
                </a:spcBef>
                <a:spcAft>
                  <a:spcPct val="0"/>
                </a:spcAft>
                <a:defRPr sz="2400">
                  <a:solidFill>
                    <a:schemeClr val="tx1"/>
                  </a:solidFill>
                  <a:latin typeface="Times New Roman" pitchFamily="18" charset="0"/>
                </a:defRPr>
              </a:lvl7pPr>
              <a:lvl8pPr defTabSz="403225" fontAlgn="base">
                <a:spcBef>
                  <a:spcPct val="0"/>
                </a:spcBef>
                <a:spcAft>
                  <a:spcPct val="0"/>
                </a:spcAft>
                <a:defRPr sz="2400">
                  <a:solidFill>
                    <a:schemeClr val="tx1"/>
                  </a:solidFill>
                  <a:latin typeface="Times New Roman" pitchFamily="18" charset="0"/>
                </a:defRPr>
              </a:lvl8pPr>
              <a:lvl9pPr defTabSz="403225" fontAlgn="base">
                <a:spcBef>
                  <a:spcPct val="0"/>
                </a:spcBef>
                <a:spcAft>
                  <a:spcPct val="0"/>
                </a:spcAft>
                <a:defRPr sz="2400">
                  <a:solidFill>
                    <a:schemeClr val="tx1"/>
                  </a:solidFill>
                  <a:latin typeface="Times New Roman" pitchFamily="18" charset="0"/>
                </a:defRPr>
              </a:lvl9pPr>
            </a:lstStyle>
            <a:p>
              <a:pPr lvl="1" indent="-6350" algn="ctr">
                <a:buClr>
                  <a:srgbClr val="104160"/>
                </a:buClr>
                <a:buSzPct val="90000"/>
                <a:buFont typeface="Monotype Sorts"/>
                <a:buNone/>
              </a:pPr>
              <a:r>
                <a:rPr lang="en-US" sz="1765" dirty="0">
                  <a:solidFill>
                    <a:srgbClr val="000000"/>
                  </a:solidFill>
                  <a:latin typeface="Arial" pitchFamily="34" charset="0"/>
                </a:rPr>
                <a:t>5-15</a:t>
              </a:r>
              <a:endParaRPr lang="en-US" sz="2118" dirty="0"/>
            </a:p>
          </p:txBody>
        </p:sp>
        <p:sp>
          <p:nvSpPr>
            <p:cNvPr id="61480" name="Text Box 40"/>
            <p:cNvSpPr txBox="1">
              <a:spLocks noChangeArrowheads="1"/>
            </p:cNvSpPr>
            <p:nvPr/>
          </p:nvSpPr>
          <p:spPr bwMode="auto">
            <a:xfrm>
              <a:off x="7416800" y="4958242"/>
              <a:ext cx="1641475" cy="415925"/>
            </a:xfrm>
            <a:prstGeom prst="rect">
              <a:avLst/>
            </a:prstGeom>
            <a:solidFill>
              <a:srgbClr val="FFFFFF"/>
            </a:solidFill>
            <a:ln w="18512">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03225">
                <a:defRPr sz="2400">
                  <a:solidFill>
                    <a:schemeClr val="tx1"/>
                  </a:solidFill>
                  <a:latin typeface="Times New Roman" pitchFamily="18" charset="0"/>
                </a:defRPr>
              </a:lvl1pPr>
              <a:lvl2pPr marL="157163" indent="300038" defTabSz="403225">
                <a:defRPr sz="2400">
                  <a:solidFill>
                    <a:schemeClr val="tx1"/>
                  </a:solidFill>
                  <a:latin typeface="Times New Roman" pitchFamily="18" charset="0"/>
                </a:defRPr>
              </a:lvl2pPr>
              <a:lvl3pPr defTabSz="403225">
                <a:defRPr sz="2400">
                  <a:solidFill>
                    <a:schemeClr val="tx1"/>
                  </a:solidFill>
                  <a:latin typeface="Times New Roman" pitchFamily="18" charset="0"/>
                </a:defRPr>
              </a:lvl3pPr>
              <a:lvl4pPr defTabSz="403225">
                <a:defRPr sz="2400">
                  <a:solidFill>
                    <a:schemeClr val="tx1"/>
                  </a:solidFill>
                  <a:latin typeface="Times New Roman" pitchFamily="18" charset="0"/>
                </a:defRPr>
              </a:lvl4pPr>
              <a:lvl5pPr defTabSz="403225">
                <a:defRPr sz="2400">
                  <a:solidFill>
                    <a:schemeClr val="tx1"/>
                  </a:solidFill>
                  <a:latin typeface="Times New Roman" pitchFamily="18" charset="0"/>
                </a:defRPr>
              </a:lvl5pPr>
              <a:lvl6pPr defTabSz="403225" fontAlgn="base">
                <a:spcBef>
                  <a:spcPct val="0"/>
                </a:spcBef>
                <a:spcAft>
                  <a:spcPct val="0"/>
                </a:spcAft>
                <a:defRPr sz="2400">
                  <a:solidFill>
                    <a:schemeClr val="tx1"/>
                  </a:solidFill>
                  <a:latin typeface="Times New Roman" pitchFamily="18" charset="0"/>
                </a:defRPr>
              </a:lvl6pPr>
              <a:lvl7pPr defTabSz="403225" fontAlgn="base">
                <a:spcBef>
                  <a:spcPct val="0"/>
                </a:spcBef>
                <a:spcAft>
                  <a:spcPct val="0"/>
                </a:spcAft>
                <a:defRPr sz="2400">
                  <a:solidFill>
                    <a:schemeClr val="tx1"/>
                  </a:solidFill>
                  <a:latin typeface="Times New Roman" pitchFamily="18" charset="0"/>
                </a:defRPr>
              </a:lvl7pPr>
              <a:lvl8pPr defTabSz="403225" fontAlgn="base">
                <a:spcBef>
                  <a:spcPct val="0"/>
                </a:spcBef>
                <a:spcAft>
                  <a:spcPct val="0"/>
                </a:spcAft>
                <a:defRPr sz="2400">
                  <a:solidFill>
                    <a:schemeClr val="tx1"/>
                  </a:solidFill>
                  <a:latin typeface="Times New Roman" pitchFamily="18" charset="0"/>
                </a:defRPr>
              </a:lvl8pPr>
              <a:lvl9pPr defTabSz="403225" fontAlgn="base">
                <a:spcBef>
                  <a:spcPct val="0"/>
                </a:spcBef>
                <a:spcAft>
                  <a:spcPct val="0"/>
                </a:spcAft>
                <a:defRPr sz="2400">
                  <a:solidFill>
                    <a:schemeClr val="tx1"/>
                  </a:solidFill>
                  <a:latin typeface="Times New Roman" pitchFamily="18" charset="0"/>
                </a:defRPr>
              </a:lvl9pPr>
            </a:lstStyle>
            <a:p>
              <a:pPr lvl="1" indent="-6350" algn="ctr">
                <a:buClr>
                  <a:srgbClr val="104160"/>
                </a:buClr>
                <a:buSzPct val="90000"/>
                <a:buFont typeface="Monotype Sorts"/>
                <a:buNone/>
              </a:pPr>
              <a:r>
                <a:rPr lang="bg-BG" sz="1765" dirty="0">
                  <a:solidFill>
                    <a:srgbClr val="000000"/>
                  </a:solidFill>
                  <a:latin typeface="Arial" pitchFamily="34" charset="0"/>
                  <a:cs typeface="Arial" pitchFamily="34" charset="0"/>
                </a:rPr>
                <a:t>липсва</a:t>
              </a:r>
              <a:endParaRPr lang="en-US" sz="2118" dirty="0">
                <a:latin typeface="Arial" pitchFamily="34" charset="0"/>
                <a:cs typeface="Arial" pitchFamily="34" charset="0"/>
              </a:endParaRPr>
            </a:p>
          </p:txBody>
        </p:sp>
        <p:sp>
          <p:nvSpPr>
            <p:cNvPr id="61481" name="Text Box 41"/>
            <p:cNvSpPr txBox="1">
              <a:spLocks noChangeArrowheads="1"/>
            </p:cNvSpPr>
            <p:nvPr/>
          </p:nvSpPr>
          <p:spPr bwMode="auto">
            <a:xfrm>
              <a:off x="1076328" y="5394802"/>
              <a:ext cx="1641475" cy="806451"/>
            </a:xfrm>
            <a:prstGeom prst="rect">
              <a:avLst/>
            </a:prstGeom>
            <a:solidFill>
              <a:srgbClr val="E1E1E1"/>
            </a:solidFill>
            <a:ln w="18512">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03225">
                <a:defRPr sz="2400">
                  <a:solidFill>
                    <a:schemeClr val="tx1"/>
                  </a:solidFill>
                  <a:latin typeface="Times New Roman" pitchFamily="18" charset="0"/>
                </a:defRPr>
              </a:lvl1pPr>
              <a:lvl2pPr marL="157163" indent="300038" defTabSz="403225">
                <a:defRPr sz="2400">
                  <a:solidFill>
                    <a:schemeClr val="tx1"/>
                  </a:solidFill>
                  <a:latin typeface="Times New Roman" pitchFamily="18" charset="0"/>
                </a:defRPr>
              </a:lvl2pPr>
              <a:lvl3pPr defTabSz="403225">
                <a:defRPr sz="2400">
                  <a:solidFill>
                    <a:schemeClr val="tx1"/>
                  </a:solidFill>
                  <a:latin typeface="Times New Roman" pitchFamily="18" charset="0"/>
                </a:defRPr>
              </a:lvl3pPr>
              <a:lvl4pPr defTabSz="403225">
                <a:defRPr sz="2400">
                  <a:solidFill>
                    <a:schemeClr val="tx1"/>
                  </a:solidFill>
                  <a:latin typeface="Times New Roman" pitchFamily="18" charset="0"/>
                </a:defRPr>
              </a:lvl4pPr>
              <a:lvl5pPr defTabSz="403225">
                <a:defRPr sz="2400">
                  <a:solidFill>
                    <a:schemeClr val="tx1"/>
                  </a:solidFill>
                  <a:latin typeface="Times New Roman" pitchFamily="18" charset="0"/>
                </a:defRPr>
              </a:lvl5pPr>
              <a:lvl6pPr defTabSz="403225" fontAlgn="base">
                <a:spcBef>
                  <a:spcPct val="0"/>
                </a:spcBef>
                <a:spcAft>
                  <a:spcPct val="0"/>
                </a:spcAft>
                <a:defRPr sz="2400">
                  <a:solidFill>
                    <a:schemeClr val="tx1"/>
                  </a:solidFill>
                  <a:latin typeface="Times New Roman" pitchFamily="18" charset="0"/>
                </a:defRPr>
              </a:lvl6pPr>
              <a:lvl7pPr defTabSz="403225" fontAlgn="base">
                <a:spcBef>
                  <a:spcPct val="0"/>
                </a:spcBef>
                <a:spcAft>
                  <a:spcPct val="0"/>
                </a:spcAft>
                <a:defRPr sz="2400">
                  <a:solidFill>
                    <a:schemeClr val="tx1"/>
                  </a:solidFill>
                  <a:latin typeface="Times New Roman" pitchFamily="18" charset="0"/>
                </a:defRPr>
              </a:lvl7pPr>
              <a:lvl8pPr defTabSz="403225" fontAlgn="base">
                <a:spcBef>
                  <a:spcPct val="0"/>
                </a:spcBef>
                <a:spcAft>
                  <a:spcPct val="0"/>
                </a:spcAft>
                <a:defRPr sz="2400">
                  <a:solidFill>
                    <a:schemeClr val="tx1"/>
                  </a:solidFill>
                  <a:latin typeface="Times New Roman" pitchFamily="18" charset="0"/>
                </a:defRPr>
              </a:lvl8pPr>
              <a:lvl9pPr defTabSz="403225" fontAlgn="base">
                <a:spcBef>
                  <a:spcPct val="0"/>
                </a:spcBef>
                <a:spcAft>
                  <a:spcPct val="0"/>
                </a:spcAft>
                <a:defRPr sz="2400">
                  <a:solidFill>
                    <a:schemeClr val="tx1"/>
                  </a:solidFill>
                  <a:latin typeface="Times New Roman" pitchFamily="18" charset="0"/>
                </a:defRPr>
              </a:lvl9pPr>
            </a:lstStyle>
            <a:p>
              <a:pPr lvl="1">
                <a:buClr>
                  <a:srgbClr val="104160"/>
                </a:buClr>
                <a:buSzPct val="90000"/>
                <a:buFont typeface="Monotype Sorts"/>
                <a:buNone/>
              </a:pPr>
              <a:r>
                <a:rPr lang="bg-BG" sz="2000" dirty="0">
                  <a:solidFill>
                    <a:srgbClr val="000000"/>
                  </a:solidFill>
                  <a:latin typeface="Arial" pitchFamily="34" charset="0"/>
                  <a:cs typeface="Arial" pitchFamily="34" charset="0"/>
                </a:rPr>
                <a:t>ЦНС</a:t>
              </a:r>
              <a:endParaRPr lang="en-US" sz="2000" dirty="0">
                <a:latin typeface="Arial" pitchFamily="34" charset="0"/>
                <a:cs typeface="Arial" pitchFamily="34" charset="0"/>
              </a:endParaRPr>
            </a:p>
          </p:txBody>
        </p:sp>
        <p:sp>
          <p:nvSpPr>
            <p:cNvPr id="61482" name="Text Box 42"/>
            <p:cNvSpPr txBox="1">
              <a:spLocks noChangeArrowheads="1"/>
            </p:cNvSpPr>
            <p:nvPr/>
          </p:nvSpPr>
          <p:spPr bwMode="auto">
            <a:xfrm>
              <a:off x="2662241" y="5394802"/>
              <a:ext cx="1641475" cy="806451"/>
            </a:xfrm>
            <a:prstGeom prst="rect">
              <a:avLst/>
            </a:prstGeom>
            <a:solidFill>
              <a:srgbClr val="FFFFFF"/>
            </a:solidFill>
            <a:ln w="18512">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03225">
                <a:defRPr sz="2400">
                  <a:solidFill>
                    <a:schemeClr val="tx1"/>
                  </a:solidFill>
                  <a:latin typeface="Times New Roman" pitchFamily="18" charset="0"/>
                </a:defRPr>
              </a:lvl1pPr>
              <a:lvl2pPr marL="157163" indent="300038" defTabSz="403225">
                <a:defRPr sz="2400">
                  <a:solidFill>
                    <a:schemeClr val="tx1"/>
                  </a:solidFill>
                  <a:latin typeface="Times New Roman" pitchFamily="18" charset="0"/>
                </a:defRPr>
              </a:lvl2pPr>
              <a:lvl3pPr defTabSz="403225">
                <a:defRPr sz="2400">
                  <a:solidFill>
                    <a:schemeClr val="tx1"/>
                  </a:solidFill>
                  <a:latin typeface="Times New Roman" pitchFamily="18" charset="0"/>
                </a:defRPr>
              </a:lvl3pPr>
              <a:lvl4pPr defTabSz="403225">
                <a:defRPr sz="2400">
                  <a:solidFill>
                    <a:schemeClr val="tx1"/>
                  </a:solidFill>
                  <a:latin typeface="Times New Roman" pitchFamily="18" charset="0"/>
                </a:defRPr>
              </a:lvl4pPr>
              <a:lvl5pPr defTabSz="403225">
                <a:defRPr sz="2400">
                  <a:solidFill>
                    <a:schemeClr val="tx1"/>
                  </a:solidFill>
                  <a:latin typeface="Times New Roman" pitchFamily="18" charset="0"/>
                </a:defRPr>
              </a:lvl5pPr>
              <a:lvl6pPr defTabSz="403225" fontAlgn="base">
                <a:spcBef>
                  <a:spcPct val="0"/>
                </a:spcBef>
                <a:spcAft>
                  <a:spcPct val="0"/>
                </a:spcAft>
                <a:defRPr sz="2400">
                  <a:solidFill>
                    <a:schemeClr val="tx1"/>
                  </a:solidFill>
                  <a:latin typeface="Times New Roman" pitchFamily="18" charset="0"/>
                </a:defRPr>
              </a:lvl6pPr>
              <a:lvl7pPr defTabSz="403225" fontAlgn="base">
                <a:spcBef>
                  <a:spcPct val="0"/>
                </a:spcBef>
                <a:spcAft>
                  <a:spcPct val="0"/>
                </a:spcAft>
                <a:defRPr sz="2400">
                  <a:solidFill>
                    <a:schemeClr val="tx1"/>
                  </a:solidFill>
                  <a:latin typeface="Times New Roman" pitchFamily="18" charset="0"/>
                </a:defRPr>
              </a:lvl7pPr>
              <a:lvl8pPr defTabSz="403225" fontAlgn="base">
                <a:spcBef>
                  <a:spcPct val="0"/>
                </a:spcBef>
                <a:spcAft>
                  <a:spcPct val="0"/>
                </a:spcAft>
                <a:defRPr sz="2400">
                  <a:solidFill>
                    <a:schemeClr val="tx1"/>
                  </a:solidFill>
                  <a:latin typeface="Times New Roman" pitchFamily="18" charset="0"/>
                </a:defRPr>
              </a:lvl8pPr>
              <a:lvl9pPr defTabSz="403225" fontAlgn="base">
                <a:spcBef>
                  <a:spcPct val="0"/>
                </a:spcBef>
                <a:spcAft>
                  <a:spcPct val="0"/>
                </a:spcAft>
                <a:defRPr sz="2400">
                  <a:solidFill>
                    <a:schemeClr val="tx1"/>
                  </a:solidFill>
                  <a:latin typeface="Times New Roman" pitchFamily="18" charset="0"/>
                </a:defRPr>
              </a:lvl9pPr>
            </a:lstStyle>
            <a:p>
              <a:pPr lvl="1" indent="23813" algn="ctr">
                <a:buClr>
                  <a:srgbClr val="104160"/>
                </a:buClr>
                <a:buSzPct val="90000"/>
                <a:buFont typeface="Monotype Sorts"/>
                <a:buNone/>
              </a:pPr>
              <a:r>
                <a:rPr lang="bg-BG" sz="1765" dirty="0">
                  <a:solidFill>
                    <a:srgbClr val="000000"/>
                  </a:solidFill>
                  <a:latin typeface="Arial" pitchFamily="34" charset="0"/>
                  <a:cs typeface="Arial" pitchFamily="34" charset="0"/>
                </a:rPr>
                <a:t>леко
тревожен</a:t>
              </a:r>
              <a:endParaRPr lang="en-US" sz="2118" dirty="0">
                <a:latin typeface="Arial" pitchFamily="34" charset="0"/>
                <a:cs typeface="Arial" pitchFamily="34" charset="0"/>
              </a:endParaRPr>
            </a:p>
          </p:txBody>
        </p:sp>
        <p:sp>
          <p:nvSpPr>
            <p:cNvPr id="61483" name="Text Box 43"/>
            <p:cNvSpPr txBox="1">
              <a:spLocks noChangeArrowheads="1"/>
            </p:cNvSpPr>
            <p:nvPr/>
          </p:nvSpPr>
          <p:spPr bwMode="auto">
            <a:xfrm>
              <a:off x="4246563" y="5394802"/>
              <a:ext cx="1641475" cy="806451"/>
            </a:xfrm>
            <a:prstGeom prst="rect">
              <a:avLst/>
            </a:prstGeom>
            <a:solidFill>
              <a:srgbClr val="FFFFFF"/>
            </a:solidFill>
            <a:ln w="18512">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03225">
                <a:defRPr sz="2400">
                  <a:solidFill>
                    <a:schemeClr val="tx1"/>
                  </a:solidFill>
                  <a:latin typeface="Times New Roman" pitchFamily="18" charset="0"/>
                </a:defRPr>
              </a:lvl1pPr>
              <a:lvl2pPr marL="157163" indent="300038" defTabSz="403225">
                <a:defRPr sz="2400">
                  <a:solidFill>
                    <a:schemeClr val="tx1"/>
                  </a:solidFill>
                  <a:latin typeface="Times New Roman" pitchFamily="18" charset="0"/>
                </a:defRPr>
              </a:lvl2pPr>
              <a:lvl3pPr defTabSz="403225">
                <a:defRPr sz="2400">
                  <a:solidFill>
                    <a:schemeClr val="tx1"/>
                  </a:solidFill>
                  <a:latin typeface="Times New Roman" pitchFamily="18" charset="0"/>
                </a:defRPr>
              </a:lvl3pPr>
              <a:lvl4pPr defTabSz="403225">
                <a:defRPr sz="2400">
                  <a:solidFill>
                    <a:schemeClr val="tx1"/>
                  </a:solidFill>
                  <a:latin typeface="Times New Roman" pitchFamily="18" charset="0"/>
                </a:defRPr>
              </a:lvl4pPr>
              <a:lvl5pPr defTabSz="403225">
                <a:defRPr sz="2400">
                  <a:solidFill>
                    <a:schemeClr val="tx1"/>
                  </a:solidFill>
                  <a:latin typeface="Times New Roman" pitchFamily="18" charset="0"/>
                </a:defRPr>
              </a:lvl5pPr>
              <a:lvl6pPr defTabSz="403225" fontAlgn="base">
                <a:spcBef>
                  <a:spcPct val="0"/>
                </a:spcBef>
                <a:spcAft>
                  <a:spcPct val="0"/>
                </a:spcAft>
                <a:defRPr sz="2400">
                  <a:solidFill>
                    <a:schemeClr val="tx1"/>
                  </a:solidFill>
                  <a:latin typeface="Times New Roman" pitchFamily="18" charset="0"/>
                </a:defRPr>
              </a:lvl6pPr>
              <a:lvl7pPr defTabSz="403225" fontAlgn="base">
                <a:spcBef>
                  <a:spcPct val="0"/>
                </a:spcBef>
                <a:spcAft>
                  <a:spcPct val="0"/>
                </a:spcAft>
                <a:defRPr sz="2400">
                  <a:solidFill>
                    <a:schemeClr val="tx1"/>
                  </a:solidFill>
                  <a:latin typeface="Times New Roman" pitchFamily="18" charset="0"/>
                </a:defRPr>
              </a:lvl7pPr>
              <a:lvl8pPr defTabSz="403225" fontAlgn="base">
                <a:spcBef>
                  <a:spcPct val="0"/>
                </a:spcBef>
                <a:spcAft>
                  <a:spcPct val="0"/>
                </a:spcAft>
                <a:defRPr sz="2400">
                  <a:solidFill>
                    <a:schemeClr val="tx1"/>
                  </a:solidFill>
                  <a:latin typeface="Times New Roman" pitchFamily="18" charset="0"/>
                </a:defRPr>
              </a:lvl8pPr>
              <a:lvl9pPr defTabSz="403225" fontAlgn="base">
                <a:spcBef>
                  <a:spcPct val="0"/>
                </a:spcBef>
                <a:spcAft>
                  <a:spcPct val="0"/>
                </a:spcAft>
                <a:defRPr sz="2400">
                  <a:solidFill>
                    <a:schemeClr val="tx1"/>
                  </a:solidFill>
                  <a:latin typeface="Times New Roman" pitchFamily="18" charset="0"/>
                </a:defRPr>
              </a:lvl9pPr>
            </a:lstStyle>
            <a:p>
              <a:pPr lvl="1" indent="23813" algn="ctr">
                <a:buClr>
                  <a:srgbClr val="104160"/>
                </a:buClr>
                <a:buSzPct val="90000"/>
                <a:buFont typeface="Monotype Sorts"/>
                <a:buNone/>
              </a:pPr>
              <a:r>
                <a:rPr lang="bg-BG" sz="1765" dirty="0">
                  <a:solidFill>
                    <a:srgbClr val="000000"/>
                  </a:solidFill>
                  <a:latin typeface="Arial" pitchFamily="34" charset="0"/>
                  <a:cs typeface="Arial" pitchFamily="34" charset="0"/>
                </a:rPr>
                <a:t>леко
тревожен</a:t>
              </a:r>
              <a:endParaRPr lang="en-US" sz="2118" dirty="0">
                <a:latin typeface="Arial" pitchFamily="34" charset="0"/>
                <a:cs typeface="Arial" pitchFamily="34" charset="0"/>
              </a:endParaRPr>
            </a:p>
          </p:txBody>
        </p:sp>
        <p:sp>
          <p:nvSpPr>
            <p:cNvPr id="61484" name="Text Box 44"/>
            <p:cNvSpPr txBox="1">
              <a:spLocks noChangeArrowheads="1"/>
            </p:cNvSpPr>
            <p:nvPr/>
          </p:nvSpPr>
          <p:spPr bwMode="auto">
            <a:xfrm>
              <a:off x="5832477" y="5394802"/>
              <a:ext cx="1641475" cy="806451"/>
            </a:xfrm>
            <a:prstGeom prst="rect">
              <a:avLst/>
            </a:prstGeom>
            <a:solidFill>
              <a:srgbClr val="FFFFFF"/>
            </a:solidFill>
            <a:ln w="18512">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03225">
                <a:defRPr sz="2400">
                  <a:solidFill>
                    <a:schemeClr val="tx1"/>
                  </a:solidFill>
                  <a:latin typeface="Times New Roman" pitchFamily="18" charset="0"/>
                </a:defRPr>
              </a:lvl1pPr>
              <a:lvl2pPr marL="157163" indent="300038" defTabSz="403225">
                <a:defRPr sz="2400">
                  <a:solidFill>
                    <a:schemeClr val="tx1"/>
                  </a:solidFill>
                  <a:latin typeface="Times New Roman" pitchFamily="18" charset="0"/>
                </a:defRPr>
              </a:lvl2pPr>
              <a:lvl3pPr defTabSz="403225">
                <a:defRPr sz="2400">
                  <a:solidFill>
                    <a:schemeClr val="tx1"/>
                  </a:solidFill>
                  <a:latin typeface="Times New Roman" pitchFamily="18" charset="0"/>
                </a:defRPr>
              </a:lvl3pPr>
              <a:lvl4pPr defTabSz="403225">
                <a:defRPr sz="2400">
                  <a:solidFill>
                    <a:schemeClr val="tx1"/>
                  </a:solidFill>
                  <a:latin typeface="Times New Roman" pitchFamily="18" charset="0"/>
                </a:defRPr>
              </a:lvl4pPr>
              <a:lvl5pPr defTabSz="403225">
                <a:defRPr sz="2400">
                  <a:solidFill>
                    <a:schemeClr val="tx1"/>
                  </a:solidFill>
                  <a:latin typeface="Times New Roman" pitchFamily="18" charset="0"/>
                </a:defRPr>
              </a:lvl5pPr>
              <a:lvl6pPr defTabSz="403225" fontAlgn="base">
                <a:spcBef>
                  <a:spcPct val="0"/>
                </a:spcBef>
                <a:spcAft>
                  <a:spcPct val="0"/>
                </a:spcAft>
                <a:defRPr sz="2400">
                  <a:solidFill>
                    <a:schemeClr val="tx1"/>
                  </a:solidFill>
                  <a:latin typeface="Times New Roman" pitchFamily="18" charset="0"/>
                </a:defRPr>
              </a:lvl6pPr>
              <a:lvl7pPr defTabSz="403225" fontAlgn="base">
                <a:spcBef>
                  <a:spcPct val="0"/>
                </a:spcBef>
                <a:spcAft>
                  <a:spcPct val="0"/>
                </a:spcAft>
                <a:defRPr sz="2400">
                  <a:solidFill>
                    <a:schemeClr val="tx1"/>
                  </a:solidFill>
                  <a:latin typeface="Times New Roman" pitchFamily="18" charset="0"/>
                </a:defRPr>
              </a:lvl7pPr>
              <a:lvl8pPr defTabSz="403225" fontAlgn="base">
                <a:spcBef>
                  <a:spcPct val="0"/>
                </a:spcBef>
                <a:spcAft>
                  <a:spcPct val="0"/>
                </a:spcAft>
                <a:defRPr sz="2400">
                  <a:solidFill>
                    <a:schemeClr val="tx1"/>
                  </a:solidFill>
                  <a:latin typeface="Times New Roman" pitchFamily="18" charset="0"/>
                </a:defRPr>
              </a:lvl8pPr>
              <a:lvl9pPr defTabSz="403225" fontAlgn="base">
                <a:spcBef>
                  <a:spcPct val="0"/>
                </a:spcBef>
                <a:spcAft>
                  <a:spcPct val="0"/>
                </a:spcAft>
                <a:defRPr sz="2400">
                  <a:solidFill>
                    <a:schemeClr val="tx1"/>
                  </a:solidFill>
                  <a:latin typeface="Times New Roman" pitchFamily="18" charset="0"/>
                </a:defRPr>
              </a:lvl9pPr>
            </a:lstStyle>
            <a:p>
              <a:pPr lvl="1" indent="23813" algn="ctr">
                <a:buClr>
                  <a:srgbClr val="104160"/>
                </a:buClr>
                <a:buSzPct val="90000"/>
                <a:buFont typeface="Monotype Sorts"/>
                <a:buNone/>
                <a:tabLst>
                  <a:tab pos="301625" algn="l"/>
                </a:tabLst>
              </a:pPr>
              <a:r>
                <a:rPr lang="bg-BG" sz="1765" dirty="0">
                  <a:solidFill>
                    <a:srgbClr val="000000"/>
                  </a:solidFill>
                  <a:latin typeface="Arial" pitchFamily="34" charset="0"/>
                  <a:cs typeface="Arial" pitchFamily="34" charset="0"/>
                </a:rPr>
                <a:t>тревожен и
объркани</a:t>
              </a:r>
              <a:endParaRPr lang="en-US" sz="2118" dirty="0">
                <a:latin typeface="Arial" pitchFamily="34" charset="0"/>
                <a:cs typeface="Arial" pitchFamily="34" charset="0"/>
              </a:endParaRPr>
            </a:p>
          </p:txBody>
        </p:sp>
        <p:sp>
          <p:nvSpPr>
            <p:cNvPr id="61485" name="Text Box 45"/>
            <p:cNvSpPr txBox="1">
              <a:spLocks noChangeArrowheads="1"/>
            </p:cNvSpPr>
            <p:nvPr/>
          </p:nvSpPr>
          <p:spPr bwMode="auto">
            <a:xfrm>
              <a:off x="7416800" y="5394802"/>
              <a:ext cx="1641475" cy="806451"/>
            </a:xfrm>
            <a:prstGeom prst="rect">
              <a:avLst/>
            </a:prstGeom>
            <a:solidFill>
              <a:srgbClr val="FFFFFF"/>
            </a:solidFill>
            <a:ln w="18512">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403225">
                <a:defRPr sz="2400">
                  <a:solidFill>
                    <a:schemeClr val="tx1"/>
                  </a:solidFill>
                  <a:latin typeface="Times New Roman" pitchFamily="18" charset="0"/>
                </a:defRPr>
              </a:lvl1pPr>
              <a:lvl2pPr marL="157163" indent="300038" defTabSz="403225">
                <a:defRPr sz="2400">
                  <a:solidFill>
                    <a:schemeClr val="tx1"/>
                  </a:solidFill>
                  <a:latin typeface="Times New Roman" pitchFamily="18" charset="0"/>
                </a:defRPr>
              </a:lvl2pPr>
              <a:lvl3pPr defTabSz="403225">
                <a:defRPr sz="2400">
                  <a:solidFill>
                    <a:schemeClr val="tx1"/>
                  </a:solidFill>
                  <a:latin typeface="Times New Roman" pitchFamily="18" charset="0"/>
                </a:defRPr>
              </a:lvl3pPr>
              <a:lvl4pPr defTabSz="403225">
                <a:defRPr sz="2400">
                  <a:solidFill>
                    <a:schemeClr val="tx1"/>
                  </a:solidFill>
                  <a:latin typeface="Times New Roman" pitchFamily="18" charset="0"/>
                </a:defRPr>
              </a:lvl4pPr>
              <a:lvl5pPr defTabSz="403225">
                <a:defRPr sz="2400">
                  <a:solidFill>
                    <a:schemeClr val="tx1"/>
                  </a:solidFill>
                  <a:latin typeface="Times New Roman" pitchFamily="18" charset="0"/>
                </a:defRPr>
              </a:lvl5pPr>
              <a:lvl6pPr defTabSz="403225" fontAlgn="base">
                <a:spcBef>
                  <a:spcPct val="0"/>
                </a:spcBef>
                <a:spcAft>
                  <a:spcPct val="0"/>
                </a:spcAft>
                <a:defRPr sz="2400">
                  <a:solidFill>
                    <a:schemeClr val="tx1"/>
                  </a:solidFill>
                  <a:latin typeface="Times New Roman" pitchFamily="18" charset="0"/>
                </a:defRPr>
              </a:lvl6pPr>
              <a:lvl7pPr defTabSz="403225" fontAlgn="base">
                <a:spcBef>
                  <a:spcPct val="0"/>
                </a:spcBef>
                <a:spcAft>
                  <a:spcPct val="0"/>
                </a:spcAft>
                <a:defRPr sz="2400">
                  <a:solidFill>
                    <a:schemeClr val="tx1"/>
                  </a:solidFill>
                  <a:latin typeface="Times New Roman" pitchFamily="18" charset="0"/>
                </a:defRPr>
              </a:lvl7pPr>
              <a:lvl8pPr defTabSz="403225" fontAlgn="base">
                <a:spcBef>
                  <a:spcPct val="0"/>
                </a:spcBef>
                <a:spcAft>
                  <a:spcPct val="0"/>
                </a:spcAft>
                <a:defRPr sz="2400">
                  <a:solidFill>
                    <a:schemeClr val="tx1"/>
                  </a:solidFill>
                  <a:latin typeface="Times New Roman" pitchFamily="18" charset="0"/>
                </a:defRPr>
              </a:lvl8pPr>
              <a:lvl9pPr defTabSz="403225" fontAlgn="base">
                <a:spcBef>
                  <a:spcPct val="0"/>
                </a:spcBef>
                <a:spcAft>
                  <a:spcPct val="0"/>
                </a:spcAft>
                <a:defRPr sz="2400">
                  <a:solidFill>
                    <a:schemeClr val="tx1"/>
                  </a:solidFill>
                  <a:latin typeface="Times New Roman" pitchFamily="18" charset="0"/>
                </a:defRPr>
              </a:lvl9pPr>
            </a:lstStyle>
            <a:p>
              <a:pPr lvl="1" indent="23813" algn="ctr">
                <a:buClr>
                  <a:srgbClr val="104160"/>
                </a:buClr>
                <a:buSzPct val="90000"/>
                <a:buFont typeface="Monotype Sorts"/>
                <a:buNone/>
              </a:pPr>
              <a:r>
                <a:rPr lang="bg-BG" sz="1765" dirty="0">
                  <a:solidFill>
                    <a:srgbClr val="000000"/>
                  </a:solidFill>
                  <a:latin typeface="Arial" pitchFamily="34" charset="0"/>
                  <a:cs typeface="Arial" pitchFamily="34" charset="0"/>
                </a:rPr>
                <a:t>объркан и
апатичен</a:t>
              </a:r>
              <a:endParaRPr lang="en-US" sz="2118" dirty="0">
                <a:latin typeface="Arial" pitchFamily="34" charset="0"/>
                <a:cs typeface="Arial" pitchFamily="34" charset="0"/>
              </a:endParaRPr>
            </a:p>
          </p:txBody>
        </p:sp>
      </p:grpSp>
    </p:spTree>
    <p:extLst>
      <p:ext uri="{BB962C8B-B14F-4D97-AF65-F5344CB8AC3E}">
        <p14:creationId xmlns:p14="http://schemas.microsoft.com/office/powerpoint/2010/main" val="317381831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706" y="0"/>
            <a:ext cx="8727141" cy="1143000"/>
          </a:xfrm>
        </p:spPr>
        <p:txBody>
          <a:bodyPr>
            <a:normAutofit/>
          </a:bodyPr>
          <a:lstStyle/>
          <a:p>
            <a:r>
              <a:rPr lang="bg-BG" sz="3200" dirty="0"/>
              <a:t>Кожна симптоматика</a:t>
            </a:r>
            <a:endParaRPr lang="en-US" sz="3200" dirty="0"/>
          </a:p>
        </p:txBody>
      </p:sp>
      <p:sp>
        <p:nvSpPr>
          <p:cNvPr id="59395" name="Rectangle 3"/>
          <p:cNvSpPr>
            <a:spLocks noGrp="1" noChangeArrowheads="1"/>
          </p:cNvSpPr>
          <p:nvPr>
            <p:ph sz="half" idx="1"/>
          </p:nvPr>
        </p:nvSpPr>
        <p:spPr>
          <a:xfrm>
            <a:off x="539551" y="1268760"/>
            <a:ext cx="8389295" cy="5130800"/>
          </a:xfrm>
          <a:noFill/>
          <a:ln/>
        </p:spPr>
        <p:txBody>
          <a:bodyPr vert="horz" wrap="square" lIns="0" tIns="0" rIns="0" bIns="0" numCol="1" anchor="t" anchorCtr="0" compatLnSpc="1">
            <a:prstTxWarp prst="textNoShape">
              <a:avLst/>
            </a:prstTxWarp>
            <a:normAutofit/>
          </a:bodyPr>
          <a:lstStyle/>
          <a:p>
            <a:pPr algn="just" defTabSz="355681">
              <a:lnSpc>
                <a:spcPct val="90000"/>
              </a:lnSpc>
              <a:spcBef>
                <a:spcPct val="0"/>
              </a:spcBef>
              <a:buFont typeface="Wingdings" pitchFamily="2" charset="2"/>
              <a:buChar char="§"/>
            </a:pPr>
            <a:r>
              <a:rPr lang="bg-BG" sz="2400" dirty="0">
                <a:solidFill>
                  <a:srgbClr val="000000"/>
                </a:solidFill>
              </a:rPr>
              <a:t>Кожата е бледа, хладна и петниста, което се дължи на компенсаторно настъпилата вазоконстрикция.</a:t>
            </a:r>
          </a:p>
          <a:p>
            <a:pPr defTabSz="355681">
              <a:lnSpc>
                <a:spcPct val="90000"/>
              </a:lnSpc>
              <a:spcBef>
                <a:spcPct val="0"/>
              </a:spcBef>
              <a:buFont typeface="Wingdings" pitchFamily="2" charset="2"/>
              <a:buChar char="§"/>
            </a:pPr>
            <a:r>
              <a:rPr lang="bg-BG" sz="2400" dirty="0">
                <a:solidFill>
                  <a:srgbClr val="000000"/>
                </a:solidFill>
              </a:rPr>
              <a:t>Тези промени са по-силно изразени в детската възраст.</a:t>
            </a:r>
          </a:p>
          <a:p>
            <a:pPr defTabSz="355681">
              <a:lnSpc>
                <a:spcPct val="90000"/>
              </a:lnSpc>
              <a:spcBef>
                <a:spcPct val="0"/>
              </a:spcBef>
              <a:buFont typeface="Wingdings" pitchFamily="2" charset="2"/>
              <a:buChar char="§"/>
            </a:pPr>
            <a:r>
              <a:rPr lang="bg-BG" sz="2400" dirty="0">
                <a:solidFill>
                  <a:srgbClr val="000000"/>
                </a:solidFill>
              </a:rPr>
              <a:t>Обикновено те започват от дисталните части на крайниците и постепенно напредват към тялото.</a:t>
            </a:r>
          </a:p>
          <a:p>
            <a:pPr algn="just" defTabSz="355681">
              <a:lnSpc>
                <a:spcPct val="90000"/>
              </a:lnSpc>
              <a:spcBef>
                <a:spcPct val="0"/>
              </a:spcBef>
              <a:buFont typeface="Wingdings" pitchFamily="2" charset="2"/>
              <a:buChar char="§"/>
            </a:pPr>
            <a:r>
              <a:rPr lang="bg-BG" sz="2400" dirty="0">
                <a:solidFill>
                  <a:srgbClr val="000000"/>
                </a:solidFill>
              </a:rPr>
              <a:t>Капилярното пълнене е полуколичествен тест, като нормалните стойности са под 2 </a:t>
            </a:r>
            <a:r>
              <a:rPr lang="en-US" sz="2400" dirty="0">
                <a:solidFill>
                  <a:srgbClr val="000000"/>
                </a:solidFill>
              </a:rPr>
              <a:t>s.</a:t>
            </a:r>
            <a:endParaRPr lang="en-US" dirty="0">
              <a:solidFill>
                <a:srgbClr val="333399"/>
              </a:solidFill>
            </a:endParaRPr>
          </a:p>
        </p:txBody>
      </p:sp>
    </p:spTree>
    <p:extLst>
      <p:ext uri="{BB962C8B-B14F-4D97-AF65-F5344CB8AC3E}">
        <p14:creationId xmlns:p14="http://schemas.microsoft.com/office/powerpoint/2010/main" val="88818672"/>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44D24-461D-2346-A5A0-BBDBC1E23457}"/>
              </a:ext>
            </a:extLst>
          </p:cNvPr>
          <p:cNvSpPr>
            <a:spLocks noGrp="1"/>
          </p:cNvSpPr>
          <p:nvPr>
            <p:ph type="title"/>
          </p:nvPr>
        </p:nvSpPr>
        <p:spPr>
          <a:xfrm>
            <a:off x="457200" y="44624"/>
            <a:ext cx="8229600" cy="1143000"/>
          </a:xfrm>
        </p:spPr>
        <p:txBody>
          <a:bodyPr/>
          <a:lstStyle/>
          <a:p>
            <a:r>
              <a:rPr lang="bg-BG" dirty="0"/>
              <a:t>Часова диуреза</a:t>
            </a:r>
            <a:endParaRPr lang="x-none" dirty="0"/>
          </a:p>
        </p:txBody>
      </p:sp>
      <p:sp>
        <p:nvSpPr>
          <p:cNvPr id="3" name="Content Placeholder 2">
            <a:extLst>
              <a:ext uri="{FF2B5EF4-FFF2-40B4-BE49-F238E27FC236}">
                <a16:creationId xmlns:a16="http://schemas.microsoft.com/office/drawing/2014/main" id="{E3DD73AE-A121-BC4D-86E1-803B5B2EED60}"/>
              </a:ext>
            </a:extLst>
          </p:cNvPr>
          <p:cNvSpPr>
            <a:spLocks noGrp="1"/>
          </p:cNvSpPr>
          <p:nvPr>
            <p:ph idx="1"/>
          </p:nvPr>
        </p:nvSpPr>
        <p:spPr>
          <a:xfrm>
            <a:off x="457200" y="1268760"/>
            <a:ext cx="8229600" cy="4525963"/>
          </a:xfrm>
        </p:spPr>
        <p:txBody>
          <a:bodyPr/>
          <a:lstStyle/>
          <a:p>
            <a:r>
              <a:rPr lang="bg-BG" sz="2400" dirty="0"/>
              <a:t>Средните стойности са:</a:t>
            </a:r>
          </a:p>
          <a:p>
            <a:pPr lvl="1"/>
            <a:r>
              <a:rPr lang="bg-BG" sz="2400" dirty="0"/>
              <a:t>При възрастни - 0.5 </a:t>
            </a:r>
            <a:r>
              <a:rPr lang="en-US" sz="2400" dirty="0"/>
              <a:t>ml/kg/h</a:t>
            </a:r>
            <a:endParaRPr lang="bg-BG" sz="2400" dirty="0"/>
          </a:p>
          <a:p>
            <a:pPr lvl="1"/>
            <a:r>
              <a:rPr lang="bg-BG" sz="2400" dirty="0"/>
              <a:t>В детската възраст – 1</a:t>
            </a:r>
            <a:r>
              <a:rPr lang="en-US" sz="2400" dirty="0"/>
              <a:t>ml/kg/h</a:t>
            </a:r>
          </a:p>
          <a:p>
            <a:pPr lvl="1"/>
            <a:r>
              <a:rPr lang="bg-BG" sz="2400" dirty="0"/>
              <a:t>В най-ранна детска възраст – до 2 </a:t>
            </a:r>
            <a:r>
              <a:rPr lang="en-US" sz="2400" dirty="0"/>
              <a:t>ml/kg/h</a:t>
            </a:r>
          </a:p>
          <a:p>
            <a:r>
              <a:rPr lang="bg-BG" sz="2400" dirty="0"/>
              <a:t>Повлиява се от:</a:t>
            </a:r>
          </a:p>
          <a:p>
            <a:pPr lvl="1"/>
            <a:r>
              <a:rPr lang="bg-BG" sz="2400" dirty="0"/>
              <a:t>Глюкозурия</a:t>
            </a:r>
          </a:p>
          <a:p>
            <a:pPr lvl="1"/>
            <a:r>
              <a:rPr lang="bg-BG" sz="2400" dirty="0"/>
              <a:t>Етанол</a:t>
            </a:r>
          </a:p>
          <a:p>
            <a:pPr lvl="1"/>
            <a:r>
              <a:rPr lang="bg-BG" sz="2400" dirty="0"/>
              <a:t>Диуретици</a:t>
            </a:r>
            <a:endParaRPr lang="en-US" sz="2400" dirty="0"/>
          </a:p>
          <a:p>
            <a:pPr lvl="1"/>
            <a:endParaRPr lang="x-none" sz="2400" dirty="0"/>
          </a:p>
        </p:txBody>
      </p:sp>
      <p:sp>
        <p:nvSpPr>
          <p:cNvPr id="4" name="Slide Number Placeholder 3">
            <a:extLst>
              <a:ext uri="{FF2B5EF4-FFF2-40B4-BE49-F238E27FC236}">
                <a16:creationId xmlns:a16="http://schemas.microsoft.com/office/drawing/2014/main" id="{76757D15-E2AF-8241-A8F6-DC902F4B5F8B}"/>
              </a:ext>
            </a:extLst>
          </p:cNvPr>
          <p:cNvSpPr>
            <a:spLocks noGrp="1"/>
          </p:cNvSpPr>
          <p:nvPr>
            <p:ph type="sldNum" sz="quarter" idx="12"/>
          </p:nvPr>
        </p:nvSpPr>
        <p:spPr/>
        <p:txBody>
          <a:bodyPr/>
          <a:lstStyle/>
          <a:p>
            <a:pPr>
              <a:defRPr/>
            </a:pPr>
            <a:fld id="{404A0EB9-4F86-4A21-B4C7-342F667CC097}" type="slidenum">
              <a:rPr lang="bg-BG" smtClean="0"/>
              <a:pPr>
                <a:defRPr/>
              </a:pPr>
              <a:t>28</a:t>
            </a:fld>
            <a:endParaRPr lang="bg-BG"/>
          </a:p>
        </p:txBody>
      </p:sp>
    </p:spTree>
    <p:extLst>
      <p:ext uri="{BB962C8B-B14F-4D97-AF65-F5344CB8AC3E}">
        <p14:creationId xmlns:p14="http://schemas.microsoft.com/office/powerpoint/2010/main" val="8382903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1026"/>
          <p:cNvSpPr>
            <a:spLocks noGrp="1" noChangeArrowheads="1"/>
          </p:cNvSpPr>
          <p:nvPr>
            <p:ph type="title"/>
          </p:nvPr>
        </p:nvSpPr>
        <p:spPr>
          <a:xfrm>
            <a:off x="806824" y="-134471"/>
            <a:ext cx="7563830" cy="1462087"/>
          </a:xfrm>
        </p:spPr>
        <p:txBody>
          <a:bodyPr/>
          <a:lstStyle/>
          <a:p>
            <a:pPr eaLnBrk="1" hangingPunct="1"/>
            <a:r>
              <a:rPr lang="bg-BG" sz="3200" dirty="0"/>
              <a:t>Груба оценка на САКН</a:t>
            </a:r>
            <a:br>
              <a:rPr lang="bg-BG" sz="3200" dirty="0"/>
            </a:br>
            <a:r>
              <a:rPr lang="bg-BG" sz="3200" dirty="0"/>
              <a:t>според наличния пулс</a:t>
            </a:r>
            <a:endParaRPr lang="en-US" sz="3200" dirty="0"/>
          </a:p>
        </p:txBody>
      </p:sp>
      <p:pic>
        <p:nvPicPr>
          <p:cNvPr id="16388" name="Picture 1029" descr="body_outline"/>
          <p:cNvPicPr>
            <a:picLocks noGrp="1" noChangeAspect="1" noChangeArrowheads="1"/>
          </p:cNvPicPr>
          <p:nvPr>
            <p:ph type="clipArt" sz="half" idx="2"/>
          </p:nvPr>
        </p:nvPicPr>
        <p:blipFill>
          <a:blip r:embed="rId3" cstate="print">
            <a:extLst>
              <a:ext uri="{28A0092B-C50C-407E-A947-70E740481C1C}">
                <a14:useLocalDpi xmlns:a14="http://schemas.microsoft.com/office/drawing/2010/main" val="0"/>
              </a:ext>
            </a:extLst>
          </a:blip>
          <a:srcRect/>
          <a:stretch>
            <a:fillRect/>
          </a:stretch>
        </p:blipFill>
        <p:spPr>
          <a:xfrm>
            <a:off x="5109883" y="1534011"/>
            <a:ext cx="2745522" cy="4773706"/>
          </a:xfrm>
          <a:noFill/>
        </p:spPr>
      </p:pic>
      <p:grpSp>
        <p:nvGrpSpPr>
          <p:cNvPr id="2" name="Group 1"/>
          <p:cNvGrpSpPr/>
          <p:nvPr/>
        </p:nvGrpSpPr>
        <p:grpSpPr>
          <a:xfrm>
            <a:off x="6589058" y="2197153"/>
            <a:ext cx="1715456" cy="3809398"/>
            <a:chOff x="7315200" y="2490107"/>
            <a:chExt cx="1944184" cy="4317318"/>
          </a:xfrm>
        </p:grpSpPr>
        <p:sp>
          <p:nvSpPr>
            <p:cNvPr id="268294" name="Text Box 1030"/>
            <p:cNvSpPr txBox="1">
              <a:spLocks noChangeArrowheads="1"/>
            </p:cNvSpPr>
            <p:nvPr/>
          </p:nvSpPr>
          <p:spPr bwMode="auto">
            <a:xfrm>
              <a:off x="7803909" y="2490107"/>
              <a:ext cx="496384" cy="416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875" tIns="44937" rIns="89875" bIns="44937">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r>
                <a:rPr lang="en-US" dirty="0">
                  <a:solidFill>
                    <a:srgbClr val="CC0000"/>
                  </a:solidFill>
                  <a:latin typeface="Arial" pitchFamily="34" charset="0"/>
                </a:rPr>
                <a:t>60</a:t>
              </a:r>
            </a:p>
          </p:txBody>
        </p:sp>
        <p:sp>
          <p:nvSpPr>
            <p:cNvPr id="268295" name="Text Box 1031"/>
            <p:cNvSpPr txBox="1">
              <a:spLocks noChangeArrowheads="1"/>
            </p:cNvSpPr>
            <p:nvPr/>
          </p:nvSpPr>
          <p:spPr bwMode="auto">
            <a:xfrm>
              <a:off x="7885518" y="4702291"/>
              <a:ext cx="496384" cy="416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875" tIns="44937" rIns="89875" bIns="44937">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r>
                <a:rPr lang="en-US" dirty="0">
                  <a:solidFill>
                    <a:srgbClr val="CC0000"/>
                  </a:solidFill>
                  <a:latin typeface="Arial" pitchFamily="34" charset="0"/>
                </a:rPr>
                <a:t>70</a:t>
              </a:r>
            </a:p>
          </p:txBody>
        </p:sp>
        <p:sp>
          <p:nvSpPr>
            <p:cNvPr id="268296" name="Text Box 1032"/>
            <p:cNvSpPr txBox="1">
              <a:spLocks noChangeArrowheads="1"/>
            </p:cNvSpPr>
            <p:nvPr/>
          </p:nvSpPr>
          <p:spPr bwMode="auto">
            <a:xfrm>
              <a:off x="8763000" y="4203897"/>
              <a:ext cx="496384" cy="416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875" tIns="44937" rIns="89875" bIns="44937">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r>
                <a:rPr lang="en-US" dirty="0">
                  <a:solidFill>
                    <a:srgbClr val="CC0000"/>
                  </a:solidFill>
                  <a:latin typeface="Arial" pitchFamily="34" charset="0"/>
                </a:rPr>
                <a:t>80</a:t>
              </a:r>
            </a:p>
          </p:txBody>
        </p:sp>
        <p:sp>
          <p:nvSpPr>
            <p:cNvPr id="268297" name="Text Box 1033"/>
            <p:cNvSpPr txBox="1">
              <a:spLocks noChangeArrowheads="1"/>
            </p:cNvSpPr>
            <p:nvPr/>
          </p:nvSpPr>
          <p:spPr bwMode="auto">
            <a:xfrm>
              <a:off x="7941170" y="6390641"/>
              <a:ext cx="496384" cy="416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875" tIns="44937" rIns="89875" bIns="44937">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eaLnBrk="1" hangingPunct="1"/>
              <a:r>
                <a:rPr lang="en-US" dirty="0">
                  <a:solidFill>
                    <a:srgbClr val="CC0000"/>
                  </a:solidFill>
                  <a:latin typeface="Arial" pitchFamily="34" charset="0"/>
                </a:rPr>
                <a:t>80</a:t>
              </a:r>
            </a:p>
          </p:txBody>
        </p:sp>
        <p:sp>
          <p:nvSpPr>
            <p:cNvPr id="16393" name="Line 1034"/>
            <p:cNvSpPr>
              <a:spLocks noChangeShapeType="1"/>
            </p:cNvSpPr>
            <p:nvPr/>
          </p:nvSpPr>
          <p:spPr bwMode="auto">
            <a:xfrm flipH="1">
              <a:off x="7315200" y="2662063"/>
              <a:ext cx="4191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89875" tIns="44937" rIns="89875" bIns="44937"/>
            <a:lstStyle/>
            <a:p>
              <a:endParaRPr lang="en-US" dirty="0"/>
            </a:p>
          </p:txBody>
        </p:sp>
        <p:sp>
          <p:nvSpPr>
            <p:cNvPr id="16394" name="Line 1035"/>
            <p:cNvSpPr>
              <a:spLocks noChangeShapeType="1"/>
            </p:cNvSpPr>
            <p:nvPr/>
          </p:nvSpPr>
          <p:spPr bwMode="auto">
            <a:xfrm flipH="1">
              <a:off x="7395864" y="4865509"/>
              <a:ext cx="4191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89875" tIns="44937" rIns="89875" bIns="44937"/>
            <a:lstStyle/>
            <a:p>
              <a:endParaRPr lang="en-US" dirty="0"/>
            </a:p>
          </p:txBody>
        </p:sp>
        <p:sp>
          <p:nvSpPr>
            <p:cNvPr id="16395" name="Line 1036"/>
            <p:cNvSpPr>
              <a:spLocks noChangeShapeType="1"/>
            </p:cNvSpPr>
            <p:nvPr/>
          </p:nvSpPr>
          <p:spPr bwMode="auto">
            <a:xfrm flipH="1">
              <a:off x="8340089" y="4375854"/>
              <a:ext cx="4191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89875" tIns="44937" rIns="89875" bIns="44937"/>
            <a:lstStyle/>
            <a:p>
              <a:endParaRPr lang="en-US" dirty="0"/>
            </a:p>
          </p:txBody>
        </p:sp>
        <p:sp>
          <p:nvSpPr>
            <p:cNvPr id="16396" name="Line 1037"/>
            <p:cNvSpPr>
              <a:spLocks noChangeShapeType="1"/>
            </p:cNvSpPr>
            <p:nvPr/>
          </p:nvSpPr>
          <p:spPr bwMode="auto">
            <a:xfrm flipH="1">
              <a:off x="7467600" y="6634440"/>
              <a:ext cx="4191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89875" tIns="44937" rIns="89875" bIns="44937"/>
            <a:lstStyle/>
            <a:p>
              <a:endParaRPr lang="en-US" dirty="0"/>
            </a:p>
          </p:txBody>
        </p:sp>
      </p:grpSp>
      <p:sp>
        <p:nvSpPr>
          <p:cNvPr id="268303" name="Text Box 1039"/>
          <p:cNvSpPr txBox="1">
            <a:spLocks noChangeArrowheads="1"/>
          </p:cNvSpPr>
          <p:nvPr/>
        </p:nvSpPr>
        <p:spPr bwMode="auto">
          <a:xfrm>
            <a:off x="672355" y="1458326"/>
            <a:ext cx="4313084" cy="1568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875" tIns="44937" rIns="89875" bIns="44937">
            <a:spAutoFit/>
          </a:bodyPr>
          <a:lstStyle>
            <a:lvl1pPr eaLnBrk="0" hangingPunct="0">
              <a:defRPr>
                <a:solidFill>
                  <a:schemeClr val="tx1"/>
                </a:solidFill>
                <a:latin typeface="Tahoma" pitchFamily="34" charset="0"/>
                <a:cs typeface="Arial" pitchFamily="34" charset="0"/>
              </a:defRPr>
            </a:lvl1pPr>
            <a:lvl2pPr marL="742950" indent="-285750" eaLnBrk="0" hangingPunct="0">
              <a:defRPr>
                <a:solidFill>
                  <a:schemeClr val="tx1"/>
                </a:solidFill>
                <a:latin typeface="Tahoma" pitchFamily="34" charset="0"/>
                <a:cs typeface="Arial" pitchFamily="34" charset="0"/>
              </a:defRPr>
            </a:lvl2pPr>
            <a:lvl3pPr marL="1143000" indent="-228600" eaLnBrk="0" hangingPunct="0">
              <a:defRPr>
                <a:solidFill>
                  <a:schemeClr val="tx1"/>
                </a:solidFill>
                <a:latin typeface="Tahoma" pitchFamily="34" charset="0"/>
                <a:cs typeface="Arial" pitchFamily="34" charset="0"/>
              </a:defRPr>
            </a:lvl3pPr>
            <a:lvl4pPr marL="1600200" indent="-228600" eaLnBrk="0" hangingPunct="0">
              <a:defRPr>
                <a:solidFill>
                  <a:schemeClr val="tx1"/>
                </a:solidFill>
                <a:latin typeface="Tahoma" pitchFamily="34" charset="0"/>
                <a:cs typeface="Arial" pitchFamily="34" charset="0"/>
              </a:defRPr>
            </a:lvl4pPr>
            <a:lvl5pPr marL="2057400" indent="-228600" eaLnBrk="0" hangingPunct="0">
              <a:defRPr>
                <a:solidFill>
                  <a:schemeClr val="tx1"/>
                </a:solidFill>
                <a:latin typeface="Tahoma" pitchFamily="34" charset="0"/>
                <a:cs typeface="Arial" pitchFamily="34" charset="0"/>
              </a:defRPr>
            </a:lvl5pPr>
            <a:lvl6pPr marL="2514600" indent="-228600" eaLnBrk="0" fontAlgn="base" hangingPunct="0">
              <a:spcBef>
                <a:spcPct val="0"/>
              </a:spcBef>
              <a:spcAft>
                <a:spcPct val="0"/>
              </a:spcAft>
              <a:defRPr>
                <a:solidFill>
                  <a:schemeClr val="tx1"/>
                </a:solidFill>
                <a:latin typeface="Tahoma" pitchFamily="34" charset="0"/>
                <a:cs typeface="Arial" pitchFamily="34" charset="0"/>
              </a:defRPr>
            </a:lvl6pPr>
            <a:lvl7pPr marL="2971800" indent="-228600" eaLnBrk="0" fontAlgn="base" hangingPunct="0">
              <a:spcBef>
                <a:spcPct val="0"/>
              </a:spcBef>
              <a:spcAft>
                <a:spcPct val="0"/>
              </a:spcAft>
              <a:defRPr>
                <a:solidFill>
                  <a:schemeClr val="tx1"/>
                </a:solidFill>
                <a:latin typeface="Tahoma" pitchFamily="34" charset="0"/>
                <a:cs typeface="Arial" pitchFamily="34" charset="0"/>
              </a:defRPr>
            </a:lvl7pPr>
            <a:lvl8pPr marL="3429000" indent="-228600" eaLnBrk="0" fontAlgn="base" hangingPunct="0">
              <a:spcBef>
                <a:spcPct val="0"/>
              </a:spcBef>
              <a:spcAft>
                <a:spcPct val="0"/>
              </a:spcAft>
              <a:defRPr>
                <a:solidFill>
                  <a:schemeClr val="tx1"/>
                </a:solidFill>
                <a:latin typeface="Tahoma" pitchFamily="34" charset="0"/>
                <a:cs typeface="Arial" pitchFamily="34" charset="0"/>
              </a:defRPr>
            </a:lvl8pPr>
            <a:lvl9pPr marL="3886200" indent="-228600" eaLnBrk="0" fontAlgn="base" hangingPunct="0">
              <a:spcBef>
                <a:spcPct val="0"/>
              </a:spcBef>
              <a:spcAft>
                <a:spcPct val="0"/>
              </a:spcAft>
              <a:defRPr>
                <a:solidFill>
                  <a:schemeClr val="tx1"/>
                </a:solidFill>
                <a:latin typeface="Tahoma" pitchFamily="34" charset="0"/>
                <a:cs typeface="Arial" pitchFamily="34" charset="0"/>
              </a:defRPr>
            </a:lvl9pPr>
          </a:lstStyle>
          <a:p>
            <a:pPr marL="457200" indent="-457200" algn="just" eaLnBrk="1" hangingPunct="1">
              <a:buFont typeface="Wingdings" pitchFamily="2" charset="2"/>
              <a:buChar char="§"/>
            </a:pPr>
            <a:r>
              <a:rPr lang="bg-BG" sz="2400" dirty="0">
                <a:latin typeface="Arial" pitchFamily="34" charset="0"/>
              </a:rPr>
              <a:t>Ако можете да </a:t>
            </a:r>
            <a:r>
              <a:rPr lang="bg-BG" sz="2400" dirty="0" err="1">
                <a:latin typeface="Arial" pitchFamily="34" charset="0"/>
              </a:rPr>
              <a:t>палпирате</a:t>
            </a:r>
            <a:r>
              <a:rPr lang="bg-BG" sz="2400" dirty="0">
                <a:latin typeface="Arial" pitchFamily="34" charset="0"/>
              </a:rPr>
              <a:t> пулс на представените места, то стойностите на САКН са приблизително:</a:t>
            </a:r>
            <a:endParaRPr lang="en-US" sz="2735" dirty="0"/>
          </a:p>
        </p:txBody>
      </p:sp>
    </p:spTree>
    <p:extLst>
      <p:ext uri="{BB962C8B-B14F-4D97-AF65-F5344CB8AC3E}">
        <p14:creationId xmlns:p14="http://schemas.microsoft.com/office/powerpoint/2010/main" val="3471629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E7F1B8C-01BD-44FD-B79F-F509A080F8C9}" type="slidenum">
              <a:rPr lang="bg-BG" altLang="bg-BG" smtClean="0"/>
              <a:pPr eaLnBrk="1" hangingPunct="1"/>
              <a:t>3</a:t>
            </a:fld>
            <a:endParaRPr lang="bg-BG" altLang="bg-BG"/>
          </a:p>
        </p:txBody>
      </p:sp>
      <p:sp>
        <p:nvSpPr>
          <p:cNvPr id="157698" name="Rectangle 2"/>
          <p:cNvSpPr>
            <a:spLocks noGrp="1" noChangeArrowheads="1"/>
          </p:cNvSpPr>
          <p:nvPr>
            <p:ph type="title"/>
          </p:nvPr>
        </p:nvSpPr>
        <p:spPr/>
        <p:txBody>
          <a:bodyPr/>
          <a:lstStyle/>
          <a:p>
            <a:pPr eaLnBrk="1" hangingPunct="1">
              <a:defRPr/>
            </a:pPr>
            <a:r>
              <a:rPr lang="bg-BG" dirty="0"/>
              <a:t>Определение</a:t>
            </a:r>
          </a:p>
        </p:txBody>
      </p:sp>
      <p:sp>
        <p:nvSpPr>
          <p:cNvPr id="3076" name="Rectangle 3"/>
          <p:cNvSpPr>
            <a:spLocks noGrp="1" noChangeArrowheads="1"/>
          </p:cNvSpPr>
          <p:nvPr>
            <p:ph type="body" idx="1"/>
          </p:nvPr>
        </p:nvSpPr>
        <p:spPr/>
        <p:txBody>
          <a:bodyPr/>
          <a:lstStyle/>
          <a:p>
            <a:pPr marL="52388" indent="690563" algn="just" eaLnBrk="1" hangingPunct="1">
              <a:buFontTx/>
              <a:buNone/>
            </a:pPr>
            <a:r>
              <a:rPr lang="bg-BG" altLang="bg-BG" sz="2400" dirty="0"/>
              <a:t>Състояние на нарушена тъканна перфузия и съпътстваща ниска доставка на кислород до тъканите на базата на прекарана травма (агресия).</a:t>
            </a:r>
          </a:p>
        </p:txBody>
      </p:sp>
    </p:spTree>
    <p:extLst>
      <p:ext uri="{BB962C8B-B14F-4D97-AF65-F5344CB8AC3E}">
        <p14:creationId xmlns:p14="http://schemas.microsoft.com/office/powerpoint/2010/main" val="28234792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idx="1"/>
          </p:nvPr>
        </p:nvSpPr>
        <p:spPr>
          <a:xfrm>
            <a:off x="1019735" y="134471"/>
            <a:ext cx="7182971" cy="658346"/>
          </a:xfrm>
          <a:noFill/>
          <a:ln/>
        </p:spPr>
        <p:txBody>
          <a:bodyPr vert="horz" wrap="square" lIns="0" tIns="0" rIns="0" bIns="0" numCol="1" anchor="b" anchorCtr="0" compatLnSpc="1">
            <a:prstTxWarp prst="textNoShape">
              <a:avLst/>
            </a:prstTxWarp>
          </a:bodyPr>
          <a:lstStyle/>
          <a:p>
            <a:pPr marL="0" indent="0" algn="ctr" defTabSz="355681">
              <a:spcBef>
                <a:spcPct val="0"/>
              </a:spcBef>
              <a:buClr>
                <a:srgbClr val="000000"/>
              </a:buClr>
              <a:buSzPct val="90000"/>
              <a:buNone/>
            </a:pPr>
            <a:r>
              <a:rPr lang="bg-BG" dirty="0"/>
              <a:t>За АКН запомнете</a:t>
            </a:r>
            <a:endParaRPr lang="en-US" dirty="0"/>
          </a:p>
        </p:txBody>
      </p:sp>
      <p:sp>
        <p:nvSpPr>
          <p:cNvPr id="45061" name="Text Box 5"/>
          <p:cNvSpPr txBox="1">
            <a:spLocks noChangeArrowheads="1"/>
          </p:cNvSpPr>
          <p:nvPr/>
        </p:nvSpPr>
        <p:spPr bwMode="auto">
          <a:xfrm>
            <a:off x="605118" y="1366223"/>
            <a:ext cx="8287362" cy="4023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184150" indent="-184150" defTabSz="403225">
              <a:defRPr sz="2400">
                <a:solidFill>
                  <a:schemeClr val="tx1"/>
                </a:solidFill>
                <a:latin typeface="Times New Roman" pitchFamily="18" charset="0"/>
              </a:defRPr>
            </a:lvl1pPr>
            <a:lvl2pPr marL="638175" indent="-180975" defTabSz="403225">
              <a:defRPr sz="2400">
                <a:solidFill>
                  <a:schemeClr val="tx1"/>
                </a:solidFill>
                <a:latin typeface="Times New Roman" pitchFamily="18" charset="0"/>
              </a:defRPr>
            </a:lvl2pPr>
            <a:lvl3pPr marL="1001713" indent="-87313" defTabSz="403225">
              <a:defRPr sz="2400">
                <a:solidFill>
                  <a:schemeClr val="tx1"/>
                </a:solidFill>
                <a:latin typeface="Times New Roman" pitchFamily="18" charset="0"/>
              </a:defRPr>
            </a:lvl3pPr>
            <a:lvl4pPr defTabSz="403225">
              <a:defRPr sz="2400">
                <a:solidFill>
                  <a:schemeClr val="tx1"/>
                </a:solidFill>
                <a:latin typeface="Times New Roman" pitchFamily="18" charset="0"/>
              </a:defRPr>
            </a:lvl4pPr>
            <a:lvl5pPr defTabSz="403225">
              <a:defRPr sz="2400">
                <a:solidFill>
                  <a:schemeClr val="tx1"/>
                </a:solidFill>
                <a:latin typeface="Times New Roman" pitchFamily="18" charset="0"/>
              </a:defRPr>
            </a:lvl5pPr>
            <a:lvl6pPr defTabSz="403225" fontAlgn="base">
              <a:spcBef>
                <a:spcPct val="0"/>
              </a:spcBef>
              <a:spcAft>
                <a:spcPct val="0"/>
              </a:spcAft>
              <a:defRPr sz="2400">
                <a:solidFill>
                  <a:schemeClr val="tx1"/>
                </a:solidFill>
                <a:latin typeface="Times New Roman" pitchFamily="18" charset="0"/>
              </a:defRPr>
            </a:lvl6pPr>
            <a:lvl7pPr defTabSz="403225" fontAlgn="base">
              <a:spcBef>
                <a:spcPct val="0"/>
              </a:spcBef>
              <a:spcAft>
                <a:spcPct val="0"/>
              </a:spcAft>
              <a:defRPr sz="2400">
                <a:solidFill>
                  <a:schemeClr val="tx1"/>
                </a:solidFill>
                <a:latin typeface="Times New Roman" pitchFamily="18" charset="0"/>
              </a:defRPr>
            </a:lvl7pPr>
            <a:lvl8pPr defTabSz="403225" fontAlgn="base">
              <a:spcBef>
                <a:spcPct val="0"/>
              </a:spcBef>
              <a:spcAft>
                <a:spcPct val="0"/>
              </a:spcAft>
              <a:defRPr sz="2400">
                <a:solidFill>
                  <a:schemeClr val="tx1"/>
                </a:solidFill>
                <a:latin typeface="Times New Roman" pitchFamily="18" charset="0"/>
              </a:defRPr>
            </a:lvl8pPr>
            <a:lvl9pPr defTabSz="403225" fontAlgn="base">
              <a:spcBef>
                <a:spcPct val="0"/>
              </a:spcBef>
              <a:spcAft>
                <a:spcPct val="0"/>
              </a:spcAft>
              <a:defRPr sz="2400">
                <a:solidFill>
                  <a:schemeClr val="tx1"/>
                </a:solidFill>
                <a:latin typeface="Times New Roman" pitchFamily="18" charset="0"/>
              </a:defRPr>
            </a:lvl9pPr>
          </a:lstStyle>
          <a:p>
            <a:pPr marL="403433" indent="-403433" algn="just">
              <a:buFont typeface="Wingdings" pitchFamily="2" charset="2"/>
              <a:buChar char="§"/>
            </a:pPr>
            <a:r>
              <a:rPr lang="bg-BG" dirty="0">
                <a:latin typeface="+mn-lt"/>
              </a:rPr>
              <a:t>АКН се променя в зависимост от количеството на загубения обем на циркулиращата кръв.</a:t>
            </a:r>
          </a:p>
          <a:p>
            <a:pPr marL="403433" indent="-403433">
              <a:buFont typeface="Wingdings" pitchFamily="2" charset="2"/>
              <a:buChar char="§"/>
            </a:pPr>
            <a:r>
              <a:rPr lang="bg-BG" dirty="0">
                <a:latin typeface="+mn-lt"/>
                <a:cs typeface="Arial" pitchFamily="34" charset="0"/>
              </a:rPr>
              <a:t>Поради компенсаторните механизми, промените не са линеарни и липсват в ранната фаза на шока.</a:t>
            </a:r>
          </a:p>
          <a:p>
            <a:pPr marL="352842" indent="-403433" algn="just">
              <a:buFont typeface="Wingdings" pitchFamily="2" charset="2"/>
              <a:buChar char="§"/>
            </a:pPr>
            <a:r>
              <a:rPr lang="bg-BG" dirty="0">
                <a:latin typeface="+mn-lt"/>
              </a:rPr>
              <a:t>Първото измерване на САКН винаги трябва да бъде мануално, тъй като автоматичните сфигмоманометри дават стойности, които са по-високи със средно около</a:t>
            </a:r>
            <a:r>
              <a:rPr lang="bg-BG" dirty="0">
                <a:latin typeface="+mn-lt"/>
                <a:cs typeface="Arial" pitchFamily="34" charset="0"/>
              </a:rPr>
              <a:t> 10 </a:t>
            </a:r>
            <a:r>
              <a:rPr lang="en-US" dirty="0">
                <a:latin typeface="+mn-lt"/>
                <a:cs typeface="Arial" pitchFamily="34" charset="0"/>
              </a:rPr>
              <a:t>mmHg.</a:t>
            </a:r>
          </a:p>
          <a:p>
            <a:pPr marL="0" indent="0" algn="just"/>
            <a:br>
              <a:rPr lang="en-US" dirty="0">
                <a:latin typeface="+mn-lt"/>
                <a:cs typeface="Arial" pitchFamily="34" charset="0"/>
              </a:rPr>
            </a:br>
            <a:endParaRPr lang="en-US" dirty="0">
              <a:latin typeface="+mn-lt"/>
              <a:cs typeface="Arial" pitchFamily="34" charset="0"/>
            </a:endParaRPr>
          </a:p>
        </p:txBody>
      </p:sp>
    </p:spTree>
    <p:extLst>
      <p:ext uri="{BB962C8B-B14F-4D97-AF65-F5344CB8AC3E}">
        <p14:creationId xmlns:p14="http://schemas.microsoft.com/office/powerpoint/2010/main" val="1909099289"/>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929" y="67235"/>
            <a:ext cx="7987553" cy="1143000"/>
          </a:xfrm>
        </p:spPr>
        <p:txBody>
          <a:bodyPr>
            <a:noAutofit/>
          </a:bodyPr>
          <a:lstStyle/>
          <a:p>
            <a:r>
              <a:rPr lang="bg-BG" sz="3200" dirty="0"/>
              <a:t>Нови стойности на САКН</a:t>
            </a:r>
            <a:br>
              <a:rPr lang="bg-BG" sz="3200" dirty="0"/>
            </a:br>
            <a:r>
              <a:rPr lang="bg-BG" sz="3200" dirty="0"/>
              <a:t>в ранната диагноза на шока</a:t>
            </a:r>
            <a:endParaRPr lang="en-US" sz="3200" dirty="0"/>
          </a:p>
        </p:txBody>
      </p:sp>
      <p:sp>
        <p:nvSpPr>
          <p:cNvPr id="4" name="Notched Right Arrow 3"/>
          <p:cNvSpPr/>
          <p:nvPr/>
        </p:nvSpPr>
        <p:spPr>
          <a:xfrm>
            <a:off x="672353" y="1678392"/>
            <a:ext cx="7799294" cy="2017059"/>
          </a:xfrm>
          <a:prstGeom prst="notchedRight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80663" tIns="40332" rIns="80663" bIns="40332" spcCol="0" rtlCol="0" anchor="ctr"/>
          <a:lstStyle/>
          <a:p>
            <a:pPr algn="ctr"/>
            <a:r>
              <a:rPr lang="en-US" sz="2471" b="1" dirty="0">
                <a:latin typeface="Arial" pitchFamily="34" charset="0"/>
                <a:cs typeface="Arial" pitchFamily="34" charset="0"/>
              </a:rPr>
              <a:t>60    70    80    90    100    </a:t>
            </a:r>
            <a:r>
              <a:rPr lang="en-US" sz="2471" b="1" dirty="0">
                <a:solidFill>
                  <a:schemeClr val="bg1"/>
                </a:solidFill>
                <a:latin typeface="Arial" pitchFamily="34" charset="0"/>
                <a:cs typeface="Arial" pitchFamily="34" charset="0"/>
              </a:rPr>
              <a:t>110 </a:t>
            </a:r>
            <a:r>
              <a:rPr lang="en-US" sz="2471" b="1" dirty="0">
                <a:latin typeface="Arial" pitchFamily="34" charset="0"/>
                <a:cs typeface="Arial" pitchFamily="34" charset="0"/>
              </a:rPr>
              <a:t>   120    130 </a:t>
            </a:r>
          </a:p>
        </p:txBody>
      </p:sp>
      <p:sp>
        <p:nvSpPr>
          <p:cNvPr id="7" name="Notched Right Arrow 6"/>
          <p:cNvSpPr/>
          <p:nvPr/>
        </p:nvSpPr>
        <p:spPr>
          <a:xfrm>
            <a:off x="605118" y="3964391"/>
            <a:ext cx="7799294" cy="2017059"/>
          </a:xfrm>
          <a:prstGeom prst="notchedRight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80663" tIns="40332" rIns="80663" bIns="40332" spcCol="0" rtlCol="0" anchor="ctr"/>
          <a:lstStyle/>
          <a:p>
            <a:pPr algn="ctr"/>
            <a:r>
              <a:rPr lang="en-US" sz="2471" b="1" dirty="0">
                <a:latin typeface="Arial" pitchFamily="34" charset="0"/>
                <a:cs typeface="Arial" pitchFamily="34" charset="0"/>
              </a:rPr>
              <a:t>90   100   </a:t>
            </a:r>
            <a:r>
              <a:rPr lang="en-US" sz="2471" b="1" dirty="0">
                <a:solidFill>
                  <a:schemeClr val="bg1"/>
                </a:solidFill>
                <a:latin typeface="Arial" pitchFamily="34" charset="0"/>
                <a:cs typeface="Arial" pitchFamily="34" charset="0"/>
              </a:rPr>
              <a:t>110  </a:t>
            </a:r>
            <a:r>
              <a:rPr lang="en-US" sz="2471" b="1" dirty="0">
                <a:latin typeface="Arial" pitchFamily="34" charset="0"/>
                <a:cs typeface="Arial" pitchFamily="34" charset="0"/>
              </a:rPr>
              <a:t> 120   130   140   150   160   </a:t>
            </a:r>
          </a:p>
        </p:txBody>
      </p:sp>
      <p:sp>
        <p:nvSpPr>
          <p:cNvPr id="8" name="TextBox 7"/>
          <p:cNvSpPr txBox="1"/>
          <p:nvPr/>
        </p:nvSpPr>
        <p:spPr>
          <a:xfrm>
            <a:off x="3402416" y="1613647"/>
            <a:ext cx="1219345" cy="450784"/>
          </a:xfrm>
          <a:prstGeom prst="rect">
            <a:avLst/>
          </a:prstGeom>
          <a:noFill/>
        </p:spPr>
        <p:txBody>
          <a:bodyPr wrap="none" lIns="80663" tIns="40332" rIns="80663" bIns="40332" rtlCol="0">
            <a:spAutoFit/>
          </a:bodyPr>
          <a:lstStyle/>
          <a:p>
            <a:r>
              <a:rPr lang="bg-BG" sz="2400" dirty="0">
                <a:latin typeface="Arial" pitchFamily="34" charset="0"/>
                <a:cs typeface="Arial" pitchFamily="34" charset="0"/>
              </a:rPr>
              <a:t>Травма</a:t>
            </a:r>
            <a:endParaRPr lang="en-US" sz="2400" dirty="0">
              <a:latin typeface="Arial" pitchFamily="34" charset="0"/>
              <a:cs typeface="Arial" pitchFamily="34" charset="0"/>
            </a:endParaRPr>
          </a:p>
        </p:txBody>
      </p:sp>
      <p:sp>
        <p:nvSpPr>
          <p:cNvPr id="9" name="TextBox 8"/>
          <p:cNvSpPr txBox="1"/>
          <p:nvPr/>
        </p:nvSpPr>
        <p:spPr>
          <a:xfrm>
            <a:off x="539552" y="3789040"/>
            <a:ext cx="6836973" cy="450784"/>
          </a:xfrm>
          <a:prstGeom prst="rect">
            <a:avLst/>
          </a:prstGeom>
          <a:noFill/>
        </p:spPr>
        <p:txBody>
          <a:bodyPr wrap="none" lIns="80663" tIns="40332" rIns="80663" bIns="40332" rtlCol="0">
            <a:spAutoFit/>
          </a:bodyPr>
          <a:lstStyle/>
          <a:p>
            <a:r>
              <a:rPr lang="bg-BG" sz="2400" dirty="0">
                <a:latin typeface="Arial" pitchFamily="34" charset="0"/>
                <a:cs typeface="Arial" pitchFamily="34" charset="0"/>
              </a:rPr>
              <a:t>Травма при пострадали в напреднала възраст</a:t>
            </a:r>
            <a:endParaRPr lang="en-US" sz="2400" dirty="0">
              <a:latin typeface="Arial" pitchFamily="34" charset="0"/>
              <a:cs typeface="Arial" pitchFamily="34" charset="0"/>
            </a:endParaRPr>
          </a:p>
        </p:txBody>
      </p:sp>
      <p:sp>
        <p:nvSpPr>
          <p:cNvPr id="10" name="Rectangle 9"/>
          <p:cNvSpPr/>
          <p:nvPr/>
        </p:nvSpPr>
        <p:spPr>
          <a:xfrm>
            <a:off x="5148064" y="4771214"/>
            <a:ext cx="874059" cy="403412"/>
          </a:xfrm>
          <a:prstGeom prst="rect">
            <a:avLst/>
          </a:prstGeom>
          <a:noFill/>
          <a:ln w="38100"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0663" tIns="40332" rIns="80663" bIns="40332" spcCol="0" rtlCol="0" anchor="ctr"/>
          <a:lstStyle/>
          <a:p>
            <a:pPr algn="ctr"/>
            <a:endParaRPr lang="en-US" dirty="0"/>
          </a:p>
        </p:txBody>
      </p:sp>
      <p:sp>
        <p:nvSpPr>
          <p:cNvPr id="11" name="Rectangle 10"/>
          <p:cNvSpPr/>
          <p:nvPr/>
        </p:nvSpPr>
        <p:spPr>
          <a:xfrm>
            <a:off x="5076056" y="2485216"/>
            <a:ext cx="874059" cy="403412"/>
          </a:xfrm>
          <a:prstGeom prst="rect">
            <a:avLst/>
          </a:prstGeom>
          <a:noFill/>
          <a:ln w="38100"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0663" tIns="40332" rIns="80663" bIns="40332" spcCol="0" rtlCol="0" anchor="ctr"/>
          <a:lstStyle/>
          <a:p>
            <a:pPr algn="ctr"/>
            <a:endParaRPr lang="en-US" dirty="0"/>
          </a:p>
        </p:txBody>
      </p:sp>
    </p:spTree>
    <p:extLst>
      <p:ext uri="{BB962C8B-B14F-4D97-AF65-F5344CB8AC3E}">
        <p14:creationId xmlns:p14="http://schemas.microsoft.com/office/powerpoint/2010/main" val="31989267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idx="1"/>
          </p:nvPr>
        </p:nvSpPr>
        <p:spPr>
          <a:xfrm>
            <a:off x="1019735" y="-134471"/>
            <a:ext cx="7182971" cy="952500"/>
          </a:xfrm>
          <a:noFill/>
          <a:ln/>
        </p:spPr>
        <p:txBody>
          <a:bodyPr vert="horz" wrap="square" lIns="0" tIns="0" rIns="0" bIns="0" numCol="1" anchor="b" anchorCtr="0" compatLnSpc="1">
            <a:prstTxWarp prst="textNoShape">
              <a:avLst/>
            </a:prstTxWarp>
          </a:bodyPr>
          <a:lstStyle/>
          <a:p>
            <a:pPr marL="0" indent="0" algn="ctr" defTabSz="355681">
              <a:spcBef>
                <a:spcPct val="0"/>
              </a:spcBef>
              <a:buClr>
                <a:srgbClr val="000000"/>
              </a:buClr>
              <a:buSzPct val="90000"/>
              <a:buNone/>
            </a:pPr>
            <a:r>
              <a:rPr lang="bg-BG" dirty="0">
                <a:latin typeface="+mj-lt"/>
              </a:rPr>
              <a:t>Пулсово Артериално Налягане</a:t>
            </a:r>
            <a:r>
              <a:rPr lang="en-US" b="1" dirty="0">
                <a:solidFill>
                  <a:schemeClr val="bg1"/>
                </a:solidFill>
                <a:latin typeface="TimesNewRomanPS" charset="0"/>
              </a:rPr>
              <a:t>re</a:t>
            </a:r>
            <a:endParaRPr lang="en-US" dirty="0">
              <a:solidFill>
                <a:schemeClr val="bg1"/>
              </a:solidFill>
            </a:endParaRPr>
          </a:p>
        </p:txBody>
      </p:sp>
      <p:sp>
        <p:nvSpPr>
          <p:cNvPr id="47109" name="Text Box 5"/>
          <p:cNvSpPr txBox="1">
            <a:spLocks noChangeArrowheads="1"/>
          </p:cNvSpPr>
          <p:nvPr/>
        </p:nvSpPr>
        <p:spPr bwMode="auto">
          <a:xfrm>
            <a:off x="757798" y="1628800"/>
            <a:ext cx="7628404"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184150" indent="-184150" defTabSz="403225">
              <a:defRPr sz="2400">
                <a:solidFill>
                  <a:schemeClr val="tx1"/>
                </a:solidFill>
                <a:latin typeface="Times New Roman" pitchFamily="18" charset="0"/>
              </a:defRPr>
            </a:lvl1pPr>
            <a:lvl2pPr marL="638175" indent="-180975" defTabSz="403225">
              <a:defRPr sz="2400">
                <a:solidFill>
                  <a:schemeClr val="tx1"/>
                </a:solidFill>
                <a:latin typeface="Times New Roman" pitchFamily="18" charset="0"/>
              </a:defRPr>
            </a:lvl2pPr>
            <a:lvl3pPr marL="1001713" indent="-87313" defTabSz="403225">
              <a:defRPr sz="2400">
                <a:solidFill>
                  <a:schemeClr val="tx1"/>
                </a:solidFill>
                <a:latin typeface="Times New Roman" pitchFamily="18" charset="0"/>
              </a:defRPr>
            </a:lvl3pPr>
            <a:lvl4pPr defTabSz="403225">
              <a:defRPr sz="2400">
                <a:solidFill>
                  <a:schemeClr val="tx1"/>
                </a:solidFill>
                <a:latin typeface="Times New Roman" pitchFamily="18" charset="0"/>
              </a:defRPr>
            </a:lvl4pPr>
            <a:lvl5pPr defTabSz="403225">
              <a:defRPr sz="2400">
                <a:solidFill>
                  <a:schemeClr val="tx1"/>
                </a:solidFill>
                <a:latin typeface="Times New Roman" pitchFamily="18" charset="0"/>
              </a:defRPr>
            </a:lvl5pPr>
            <a:lvl6pPr defTabSz="403225" fontAlgn="base">
              <a:spcBef>
                <a:spcPct val="0"/>
              </a:spcBef>
              <a:spcAft>
                <a:spcPct val="0"/>
              </a:spcAft>
              <a:defRPr sz="2400">
                <a:solidFill>
                  <a:schemeClr val="tx1"/>
                </a:solidFill>
                <a:latin typeface="Times New Roman" pitchFamily="18" charset="0"/>
              </a:defRPr>
            </a:lvl6pPr>
            <a:lvl7pPr defTabSz="403225" fontAlgn="base">
              <a:spcBef>
                <a:spcPct val="0"/>
              </a:spcBef>
              <a:spcAft>
                <a:spcPct val="0"/>
              </a:spcAft>
              <a:defRPr sz="2400">
                <a:solidFill>
                  <a:schemeClr val="tx1"/>
                </a:solidFill>
                <a:latin typeface="Times New Roman" pitchFamily="18" charset="0"/>
              </a:defRPr>
            </a:lvl7pPr>
            <a:lvl8pPr defTabSz="403225" fontAlgn="base">
              <a:spcBef>
                <a:spcPct val="0"/>
              </a:spcBef>
              <a:spcAft>
                <a:spcPct val="0"/>
              </a:spcAft>
              <a:defRPr sz="2400">
                <a:solidFill>
                  <a:schemeClr val="tx1"/>
                </a:solidFill>
                <a:latin typeface="Times New Roman" pitchFamily="18" charset="0"/>
              </a:defRPr>
            </a:lvl8pPr>
            <a:lvl9pPr defTabSz="403225" fontAlgn="base">
              <a:spcBef>
                <a:spcPct val="0"/>
              </a:spcBef>
              <a:spcAft>
                <a:spcPct val="0"/>
              </a:spcAft>
              <a:defRPr sz="2400">
                <a:solidFill>
                  <a:schemeClr val="tx1"/>
                </a:solidFill>
                <a:latin typeface="Times New Roman" pitchFamily="18" charset="0"/>
              </a:defRPr>
            </a:lvl9pPr>
          </a:lstStyle>
          <a:p>
            <a:pPr marL="403433" indent="-403433" algn="just">
              <a:buFont typeface="Wingdings" pitchFamily="2" charset="2"/>
              <a:buChar char="§"/>
            </a:pPr>
            <a:r>
              <a:rPr lang="bg-BG" dirty="0">
                <a:solidFill>
                  <a:srgbClr val="000000"/>
                </a:solidFill>
                <a:latin typeface="Arial" pitchFamily="34" charset="0"/>
                <a:cs typeface="Arial" pitchFamily="34" charset="0"/>
              </a:rPr>
              <a:t>ПАН = САКН – ДАКН (120-80=40 </a:t>
            </a:r>
            <a:r>
              <a:rPr lang="en-US" dirty="0">
                <a:solidFill>
                  <a:srgbClr val="000000"/>
                </a:solidFill>
                <a:latin typeface="Arial" pitchFamily="34" charset="0"/>
                <a:cs typeface="Arial" pitchFamily="34" charset="0"/>
              </a:rPr>
              <a:t>mmHg)</a:t>
            </a:r>
          </a:p>
          <a:p>
            <a:pPr marL="403433" indent="-403433" algn="just">
              <a:buFont typeface="Wingdings" pitchFamily="2" charset="2"/>
              <a:buChar char="§"/>
            </a:pPr>
            <a:r>
              <a:rPr lang="bg-BG" dirty="0">
                <a:solidFill>
                  <a:srgbClr val="000000"/>
                </a:solidFill>
                <a:latin typeface="Arial" pitchFamily="34" charset="0"/>
                <a:cs typeface="Arial" pitchFamily="34" charset="0"/>
              </a:rPr>
              <a:t>Намаляването на Пулсовото Артериално Кръвно предполага загубата на значителен обем на циркулиращата кръв.</a:t>
            </a:r>
          </a:p>
          <a:p>
            <a:pPr marL="403433" indent="-403433" algn="just">
              <a:buFont typeface="Wingdings" pitchFamily="2" charset="2"/>
              <a:buChar char="§"/>
            </a:pPr>
            <a:r>
              <a:rPr lang="bg-BG" dirty="0">
                <a:solidFill>
                  <a:srgbClr val="000000"/>
                </a:solidFill>
                <a:latin typeface="Arial" pitchFamily="34" charset="0"/>
                <a:cs typeface="Arial" pitchFamily="34" charset="0"/>
              </a:rPr>
              <a:t>То е резултат от увеличаването на стойностите на Диастоличното Артериално Кръвно  Налягане, на основата на компенсаторното изръсване на катехоламини и увеличеното периферно съдово съпротивление.</a:t>
            </a:r>
            <a:endParaRPr lang="bg-BG" b="1" dirty="0">
              <a:solidFill>
                <a:srgbClr val="000000"/>
              </a:solidFill>
              <a:latin typeface="Arial" pitchFamily="34" charset="0"/>
              <a:cs typeface="Arial" pitchFamily="34" charset="0"/>
            </a:endParaRPr>
          </a:p>
          <a:p>
            <a:pPr lvl="2" algn="ctr">
              <a:buClr>
                <a:srgbClr val="FF0041"/>
              </a:buClr>
            </a:pPr>
            <a:endParaRPr lang="bg-BG" b="1" dirty="0">
              <a:solidFill>
                <a:srgbClr val="000000"/>
              </a:solidFill>
              <a:latin typeface="Arial" pitchFamily="34" charset="0"/>
              <a:cs typeface="Arial" pitchFamily="34" charset="0"/>
            </a:endParaRPr>
          </a:p>
          <a:p>
            <a:pPr lvl="2" indent="-493713" algn="ctr">
              <a:buClr>
                <a:srgbClr val="FF0041"/>
              </a:buClr>
            </a:pPr>
            <a:r>
              <a:rPr lang="en-US" sz="3200" b="1" dirty="0">
                <a:solidFill>
                  <a:srgbClr val="000000"/>
                </a:solidFill>
                <a:latin typeface="Arial" pitchFamily="34" charset="0"/>
                <a:cs typeface="Arial" pitchFamily="34" charset="0"/>
              </a:rPr>
              <a:t>100/</a:t>
            </a:r>
            <a:r>
              <a:rPr lang="en-US" sz="3200" b="1" dirty="0">
                <a:solidFill>
                  <a:srgbClr val="FF0000"/>
                </a:solidFill>
                <a:latin typeface="Arial" pitchFamily="34" charset="0"/>
                <a:cs typeface="Arial" pitchFamily="34" charset="0"/>
              </a:rPr>
              <a:t>66</a:t>
            </a:r>
            <a:r>
              <a:rPr lang="en-US" sz="3200" b="1" dirty="0">
                <a:solidFill>
                  <a:srgbClr val="000000"/>
                </a:solidFill>
                <a:latin typeface="Arial" pitchFamily="34" charset="0"/>
                <a:cs typeface="Arial" pitchFamily="34" charset="0"/>
              </a:rPr>
              <a:t>   100/</a:t>
            </a:r>
            <a:r>
              <a:rPr lang="en-US" sz="3200" b="1" dirty="0">
                <a:solidFill>
                  <a:srgbClr val="FF0000"/>
                </a:solidFill>
                <a:latin typeface="Arial" pitchFamily="34" charset="0"/>
                <a:cs typeface="Arial" pitchFamily="34" charset="0"/>
              </a:rPr>
              <a:t>74</a:t>
            </a:r>
            <a:r>
              <a:rPr lang="en-US" sz="3200" b="1" dirty="0">
                <a:solidFill>
                  <a:srgbClr val="000000"/>
                </a:solidFill>
                <a:latin typeface="Arial" pitchFamily="34" charset="0"/>
                <a:cs typeface="Arial" pitchFamily="34" charset="0"/>
              </a:rPr>
              <a:t>   100/</a:t>
            </a:r>
            <a:r>
              <a:rPr lang="en-US" sz="3200" b="1" dirty="0">
                <a:solidFill>
                  <a:srgbClr val="FF0000"/>
                </a:solidFill>
                <a:latin typeface="Arial" pitchFamily="34" charset="0"/>
                <a:cs typeface="Arial" pitchFamily="34" charset="0"/>
              </a:rPr>
              <a:t>77</a:t>
            </a:r>
            <a:r>
              <a:rPr lang="en-US" sz="3200" b="1" dirty="0">
                <a:solidFill>
                  <a:srgbClr val="000000"/>
                </a:solidFill>
                <a:latin typeface="Arial" pitchFamily="34" charset="0"/>
                <a:cs typeface="Arial" pitchFamily="34" charset="0"/>
              </a:rPr>
              <a:t>   100/</a:t>
            </a:r>
            <a:r>
              <a:rPr lang="en-US" sz="3200" b="1" dirty="0">
                <a:solidFill>
                  <a:srgbClr val="FF0000"/>
                </a:solidFill>
                <a:latin typeface="Arial" pitchFamily="34" charset="0"/>
                <a:cs typeface="Arial" pitchFamily="34" charset="0"/>
              </a:rPr>
              <a:t>84</a:t>
            </a:r>
            <a:br>
              <a:rPr lang="en-US" sz="3200" b="1" dirty="0">
                <a:solidFill>
                  <a:srgbClr val="000000"/>
                </a:solidFill>
                <a:latin typeface="Arial" pitchFamily="34" charset="0"/>
                <a:cs typeface="Arial" pitchFamily="34" charset="0"/>
              </a:rPr>
            </a:br>
            <a:br>
              <a:rPr lang="en-US" sz="3200" b="1" dirty="0">
                <a:solidFill>
                  <a:srgbClr val="000000"/>
                </a:solidFill>
                <a:latin typeface="Arial" pitchFamily="34" charset="0"/>
                <a:cs typeface="Arial" pitchFamily="34" charset="0"/>
              </a:rPr>
            </a:br>
            <a:endParaRPr lang="en-US" sz="3200" dirty="0">
              <a:latin typeface="Arial" pitchFamily="34" charset="0"/>
              <a:cs typeface="Arial" pitchFamily="34" charset="0"/>
            </a:endParaRPr>
          </a:p>
        </p:txBody>
      </p:sp>
    </p:spTree>
    <p:extLst>
      <p:ext uri="{BB962C8B-B14F-4D97-AF65-F5344CB8AC3E}">
        <p14:creationId xmlns:p14="http://schemas.microsoft.com/office/powerpoint/2010/main" val="2771795369"/>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9106" y="8965"/>
            <a:ext cx="4625788" cy="1201271"/>
          </a:xfrm>
        </p:spPr>
        <p:txBody>
          <a:bodyPr/>
          <a:lstStyle/>
          <a:p>
            <a:r>
              <a:rPr lang="bg-BG" sz="3200" dirty="0"/>
              <a:t>Периферен пулс</a:t>
            </a:r>
            <a:endParaRPr lang="en-US" sz="3200" dirty="0"/>
          </a:p>
        </p:txBody>
      </p:sp>
      <p:sp>
        <p:nvSpPr>
          <p:cNvPr id="4" name="Content Placeholder 3"/>
          <p:cNvSpPr>
            <a:spLocks noGrp="1"/>
          </p:cNvSpPr>
          <p:nvPr>
            <p:ph sz="half" idx="1"/>
          </p:nvPr>
        </p:nvSpPr>
        <p:spPr>
          <a:xfrm>
            <a:off x="470646" y="1411941"/>
            <a:ext cx="8538882" cy="4103781"/>
          </a:xfrm>
        </p:spPr>
        <p:txBody>
          <a:bodyPr>
            <a:noAutofit/>
          </a:bodyPr>
          <a:lstStyle/>
          <a:p>
            <a:pPr>
              <a:buFont typeface="Wingdings" pitchFamily="2" charset="2"/>
              <a:buChar char="§"/>
            </a:pPr>
            <a:r>
              <a:rPr lang="bg-BG" sz="2400" dirty="0"/>
              <a:t>Липсва специфичност като самостоятелен параметър.</a:t>
            </a:r>
          </a:p>
          <a:p>
            <a:pPr>
              <a:buFont typeface="Wingdings" pitchFamily="2" charset="2"/>
              <a:buChar char="§"/>
            </a:pPr>
            <a:r>
              <a:rPr lang="bg-BG" sz="2400" dirty="0"/>
              <a:t>Оценявайте винаги и останалите качества на пулса.</a:t>
            </a:r>
          </a:p>
          <a:p>
            <a:pPr>
              <a:buFont typeface="Wingdings" pitchFamily="2" charset="2"/>
              <a:buChar char="§"/>
            </a:pPr>
            <a:r>
              <a:rPr lang="bg-BG" sz="2400" dirty="0"/>
              <a:t>Повлиява се от:</a:t>
            </a:r>
            <a:endParaRPr lang="en-US" sz="2400" dirty="0"/>
          </a:p>
          <a:p>
            <a:pPr lvl="1"/>
            <a:r>
              <a:rPr lang="bg-BG" dirty="0"/>
              <a:t>Чувства</a:t>
            </a:r>
          </a:p>
          <a:p>
            <a:pPr lvl="1"/>
            <a:r>
              <a:rPr lang="bg-BG" dirty="0"/>
              <a:t>Температура</a:t>
            </a:r>
          </a:p>
          <a:p>
            <a:pPr lvl="1"/>
            <a:r>
              <a:rPr lang="bg-BG" dirty="0"/>
              <a:t>Болка</a:t>
            </a:r>
          </a:p>
          <a:p>
            <a:pPr lvl="1"/>
            <a:r>
              <a:rPr lang="bg-BG" dirty="0"/>
              <a:t>Медикаменти</a:t>
            </a:r>
            <a:endParaRPr lang="en-US"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5126" t="38253" r="23694"/>
          <a:stretch/>
        </p:blipFill>
        <p:spPr>
          <a:xfrm>
            <a:off x="7216180" y="5446058"/>
            <a:ext cx="1793348" cy="1223301"/>
          </a:xfrm>
          <a:prstGeom prst="rect">
            <a:avLst/>
          </a:prstGeom>
          <a:ln w="19050">
            <a:solidFill>
              <a:schemeClr val="tx1"/>
            </a:solidFill>
          </a:ln>
        </p:spPr>
      </p:pic>
      <p:sp>
        <p:nvSpPr>
          <p:cNvPr id="7" name="Oval 6"/>
          <p:cNvSpPr/>
          <p:nvPr/>
        </p:nvSpPr>
        <p:spPr>
          <a:xfrm>
            <a:off x="3923928" y="2564904"/>
            <a:ext cx="4536504" cy="2781344"/>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80673" tIns="40337" rIns="80673" bIns="40337" rtlCol="0" anchor="ctr"/>
          <a:lstStyle/>
          <a:p>
            <a:pPr algn="ctr"/>
            <a:r>
              <a:rPr lang="bg-BG" sz="2471" dirty="0"/>
              <a:t>Всеки пациент с </a:t>
            </a:r>
            <a:r>
              <a:rPr lang="bg-BG" sz="2471" dirty="0" err="1"/>
              <a:t>тахикардия</a:t>
            </a:r>
            <a:r>
              <a:rPr lang="bg-BG" sz="2471" dirty="0"/>
              <a:t> и студени крайници е в шок до доказване на обратното</a:t>
            </a:r>
            <a:r>
              <a:rPr lang="en-US" sz="2471" dirty="0"/>
              <a:t> (ATLS)</a:t>
            </a:r>
          </a:p>
        </p:txBody>
      </p:sp>
    </p:spTree>
    <p:extLst>
      <p:ext uri="{BB962C8B-B14F-4D97-AF65-F5344CB8AC3E}">
        <p14:creationId xmlns:p14="http://schemas.microsoft.com/office/powerpoint/2010/main" val="41913733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706" y="134471"/>
            <a:ext cx="8727141" cy="1143000"/>
          </a:xfrm>
        </p:spPr>
        <p:txBody>
          <a:bodyPr>
            <a:normAutofit/>
          </a:bodyPr>
          <a:lstStyle/>
          <a:p>
            <a:r>
              <a:rPr lang="bg-BG" dirty="0"/>
              <a:t>Парадоксална Брадикардия</a:t>
            </a:r>
            <a:endParaRPr lang="en-US" dirty="0"/>
          </a:p>
        </p:txBody>
      </p:sp>
      <p:sp>
        <p:nvSpPr>
          <p:cNvPr id="3" name="Content Placeholder 2"/>
          <p:cNvSpPr>
            <a:spLocks noGrp="1"/>
          </p:cNvSpPr>
          <p:nvPr>
            <p:ph idx="1"/>
          </p:nvPr>
        </p:nvSpPr>
        <p:spPr>
          <a:xfrm>
            <a:off x="605119" y="1268760"/>
            <a:ext cx="8323728" cy="4773706"/>
          </a:xfrm>
        </p:spPr>
        <p:txBody>
          <a:bodyPr>
            <a:normAutofit/>
          </a:bodyPr>
          <a:lstStyle/>
          <a:p>
            <a:pPr algn="just"/>
            <a:r>
              <a:rPr lang="bg-BG" sz="2400" dirty="0"/>
              <a:t>Сърдечна честота</a:t>
            </a:r>
            <a:r>
              <a:rPr lang="en-US" sz="2400" dirty="0"/>
              <a:t> &lt; 90 /min</a:t>
            </a:r>
            <a:r>
              <a:rPr lang="bg-BG" sz="2400" dirty="0"/>
              <a:t> при САКН </a:t>
            </a:r>
            <a:r>
              <a:rPr lang="en-US" sz="2400" dirty="0"/>
              <a:t>&lt; 90 mmHg.</a:t>
            </a:r>
          </a:p>
          <a:p>
            <a:pPr algn="just"/>
            <a:r>
              <a:rPr lang="bg-BG" sz="2400" dirty="0"/>
              <a:t>Отчита се при </a:t>
            </a:r>
            <a:r>
              <a:rPr lang="en-US" sz="2400" dirty="0"/>
              <a:t>45% </a:t>
            </a:r>
            <a:r>
              <a:rPr lang="bg-BG" sz="2400" dirty="0"/>
              <a:t>от хипотензивните пациенти с травма.</a:t>
            </a:r>
          </a:p>
          <a:p>
            <a:pPr algn="just"/>
            <a:r>
              <a:rPr lang="bg-BG" sz="2400" dirty="0"/>
              <a:t>Причините са неясни</a:t>
            </a:r>
            <a:r>
              <a:rPr lang="en-US" sz="2400" dirty="0"/>
              <a:t>:</a:t>
            </a:r>
          </a:p>
          <a:p>
            <a:pPr lvl="1"/>
            <a:r>
              <a:rPr lang="bg-BG" sz="2400" dirty="0"/>
              <a:t>Белег на бързо настъпващо и тежко кървене?</a:t>
            </a:r>
            <a:endParaRPr lang="en-US" sz="2400" dirty="0"/>
          </a:p>
          <a:p>
            <a:pPr lvl="1"/>
            <a:r>
              <a:rPr lang="bg-BG" sz="2400" dirty="0"/>
              <a:t>Повишен вагусов тонус при кървене в коремната кухина</a:t>
            </a:r>
            <a:r>
              <a:rPr lang="en-US" sz="2400" dirty="0"/>
              <a:t>?</a:t>
            </a:r>
          </a:p>
          <a:p>
            <a:pPr lvl="1"/>
            <a:r>
              <a:rPr lang="bg-BG" sz="2400" dirty="0"/>
              <a:t>Защитен рефлекс, който цели увеличаването на диастоличното пълнене при тежка хиповолемия</a:t>
            </a:r>
            <a:r>
              <a:rPr lang="en-US" sz="2400" dirty="0"/>
              <a:t>?</a:t>
            </a:r>
          </a:p>
        </p:txBody>
      </p:sp>
    </p:spTree>
    <p:extLst>
      <p:ext uri="{BB962C8B-B14F-4D97-AF65-F5344CB8AC3E}">
        <p14:creationId xmlns:p14="http://schemas.microsoft.com/office/powerpoint/2010/main" val="21865211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4471"/>
            <a:ext cx="8229600" cy="868362"/>
          </a:xfrm>
        </p:spPr>
        <p:txBody>
          <a:bodyPr/>
          <a:lstStyle/>
          <a:p>
            <a:r>
              <a:rPr lang="bg-BG" dirty="0"/>
              <a:t>Шоков индекс</a:t>
            </a:r>
            <a:endParaRPr lang="en-US" dirty="0"/>
          </a:p>
        </p:txBody>
      </p:sp>
      <p:sp>
        <p:nvSpPr>
          <p:cNvPr id="3" name="Content Placeholder 2"/>
          <p:cNvSpPr>
            <a:spLocks noGrp="1"/>
          </p:cNvSpPr>
          <p:nvPr>
            <p:ph idx="1"/>
          </p:nvPr>
        </p:nvSpPr>
        <p:spPr>
          <a:xfrm>
            <a:off x="578223" y="1479177"/>
            <a:ext cx="8162365" cy="4646990"/>
          </a:xfrm>
        </p:spPr>
        <p:txBody>
          <a:bodyPr>
            <a:normAutofit/>
          </a:bodyPr>
          <a:lstStyle/>
          <a:p>
            <a:pPr algn="just"/>
            <a:r>
              <a:rPr lang="bg-BG" sz="2400" dirty="0"/>
              <a:t>ШИ</a:t>
            </a:r>
            <a:r>
              <a:rPr lang="en-US" sz="2400" dirty="0"/>
              <a:t> = </a:t>
            </a:r>
            <a:r>
              <a:rPr lang="bg-BG" sz="2400" dirty="0"/>
              <a:t>СЧ </a:t>
            </a:r>
            <a:r>
              <a:rPr lang="en-US" sz="2400" dirty="0"/>
              <a:t>/</a:t>
            </a:r>
            <a:r>
              <a:rPr lang="bg-BG" sz="2400" dirty="0"/>
              <a:t> САКН</a:t>
            </a:r>
            <a:r>
              <a:rPr lang="en-US" sz="2400" dirty="0"/>
              <a:t> (80/120=0.66)</a:t>
            </a:r>
          </a:p>
          <a:p>
            <a:pPr algn="just"/>
            <a:r>
              <a:rPr lang="bg-BG" sz="2400" dirty="0"/>
              <a:t>Нормални стойности – 0.5-0.7</a:t>
            </a:r>
          </a:p>
          <a:p>
            <a:pPr algn="just"/>
            <a:r>
              <a:rPr lang="bg-BG" sz="2400" dirty="0"/>
              <a:t>ШИ е увеличен в ранните фази на шока.</a:t>
            </a:r>
            <a:endParaRPr lang="en-US" sz="2400" dirty="0"/>
          </a:p>
          <a:p>
            <a:pPr algn="just"/>
            <a:r>
              <a:rPr lang="bg-BG" sz="2400" dirty="0"/>
              <a:t>При ШИ</a:t>
            </a:r>
            <a:r>
              <a:rPr lang="en-US" sz="2400" dirty="0"/>
              <a:t> &gt; 0.9 </a:t>
            </a:r>
            <a:r>
              <a:rPr lang="bg-BG" sz="2400" dirty="0"/>
              <a:t>винаги мислете за тежка хиповолемия и възможности за тежки усложнения.</a:t>
            </a:r>
            <a:endParaRPr lang="en-US" sz="2400" dirty="0"/>
          </a:p>
          <a:p>
            <a:pPr algn="just"/>
            <a:r>
              <a:rPr lang="bg-BG" sz="2400" dirty="0"/>
              <a:t>Внимавайте  с отчитането на ШИ при възрастни пациенти, поради относително високите стойности на САКН (110/160=0.68).</a:t>
            </a:r>
            <a:endParaRPr lang="en-US" sz="2400" dirty="0"/>
          </a:p>
        </p:txBody>
      </p:sp>
    </p:spTree>
    <p:extLst>
      <p:ext uri="{BB962C8B-B14F-4D97-AF65-F5344CB8AC3E}">
        <p14:creationId xmlns:p14="http://schemas.microsoft.com/office/powerpoint/2010/main" val="38207594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3"/>
          <p:cNvSpPr>
            <a:spLocks noGrp="1" noChangeArrowheads="1"/>
          </p:cNvSpPr>
          <p:nvPr>
            <p:ph idx="1"/>
          </p:nvPr>
        </p:nvSpPr>
        <p:spPr>
          <a:xfrm>
            <a:off x="1277461" y="116632"/>
            <a:ext cx="7182971" cy="792088"/>
          </a:xfrm>
          <a:noFill/>
          <a:ln/>
        </p:spPr>
        <p:txBody>
          <a:bodyPr vert="horz" wrap="square" lIns="0" tIns="0" rIns="0" bIns="0" numCol="1" anchor="b" anchorCtr="0" compatLnSpc="1">
            <a:prstTxWarp prst="textNoShape">
              <a:avLst/>
            </a:prstTxWarp>
            <a:normAutofit/>
          </a:bodyPr>
          <a:lstStyle/>
          <a:p>
            <a:pPr marL="0" indent="0" algn="ctr" defTabSz="355681">
              <a:spcBef>
                <a:spcPct val="0"/>
              </a:spcBef>
              <a:buClr>
                <a:srgbClr val="000000"/>
              </a:buClr>
              <a:buSzPct val="90000"/>
              <a:buNone/>
            </a:pPr>
            <a:r>
              <a:rPr lang="bg-BG" dirty="0"/>
              <a:t>Лабораторен скрининг</a:t>
            </a:r>
            <a:endParaRPr lang="en-US" dirty="0">
              <a:solidFill>
                <a:schemeClr val="bg1"/>
              </a:solidFill>
            </a:endParaRPr>
          </a:p>
        </p:txBody>
      </p:sp>
      <p:sp>
        <p:nvSpPr>
          <p:cNvPr id="74757" name="Text Box 5"/>
          <p:cNvSpPr txBox="1">
            <a:spLocks noChangeArrowheads="1"/>
          </p:cNvSpPr>
          <p:nvPr/>
        </p:nvSpPr>
        <p:spPr bwMode="auto">
          <a:xfrm>
            <a:off x="539552" y="1340768"/>
            <a:ext cx="8136903" cy="5181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184150" indent="-184150" defTabSz="403225">
              <a:defRPr sz="2400">
                <a:solidFill>
                  <a:schemeClr val="tx1"/>
                </a:solidFill>
                <a:latin typeface="Times New Roman" pitchFamily="18" charset="0"/>
              </a:defRPr>
            </a:lvl1pPr>
            <a:lvl2pPr marL="638175" indent="-180975" defTabSz="403225">
              <a:defRPr sz="2400">
                <a:solidFill>
                  <a:schemeClr val="tx1"/>
                </a:solidFill>
                <a:latin typeface="Times New Roman" pitchFamily="18" charset="0"/>
              </a:defRPr>
            </a:lvl2pPr>
            <a:lvl3pPr marL="1001713" indent="-87313" defTabSz="403225">
              <a:defRPr sz="2400">
                <a:solidFill>
                  <a:schemeClr val="tx1"/>
                </a:solidFill>
                <a:latin typeface="Times New Roman" pitchFamily="18" charset="0"/>
              </a:defRPr>
            </a:lvl3pPr>
            <a:lvl4pPr defTabSz="403225">
              <a:defRPr sz="2400">
                <a:solidFill>
                  <a:schemeClr val="tx1"/>
                </a:solidFill>
                <a:latin typeface="Times New Roman" pitchFamily="18" charset="0"/>
              </a:defRPr>
            </a:lvl4pPr>
            <a:lvl5pPr defTabSz="403225">
              <a:defRPr sz="2400">
                <a:solidFill>
                  <a:schemeClr val="tx1"/>
                </a:solidFill>
                <a:latin typeface="Times New Roman" pitchFamily="18" charset="0"/>
              </a:defRPr>
            </a:lvl5pPr>
            <a:lvl6pPr defTabSz="403225" fontAlgn="base">
              <a:spcBef>
                <a:spcPct val="0"/>
              </a:spcBef>
              <a:spcAft>
                <a:spcPct val="0"/>
              </a:spcAft>
              <a:defRPr sz="2400">
                <a:solidFill>
                  <a:schemeClr val="tx1"/>
                </a:solidFill>
                <a:latin typeface="Times New Roman" pitchFamily="18" charset="0"/>
              </a:defRPr>
            </a:lvl6pPr>
            <a:lvl7pPr defTabSz="403225" fontAlgn="base">
              <a:spcBef>
                <a:spcPct val="0"/>
              </a:spcBef>
              <a:spcAft>
                <a:spcPct val="0"/>
              </a:spcAft>
              <a:defRPr sz="2400">
                <a:solidFill>
                  <a:schemeClr val="tx1"/>
                </a:solidFill>
                <a:latin typeface="Times New Roman" pitchFamily="18" charset="0"/>
              </a:defRPr>
            </a:lvl7pPr>
            <a:lvl8pPr defTabSz="403225" fontAlgn="base">
              <a:spcBef>
                <a:spcPct val="0"/>
              </a:spcBef>
              <a:spcAft>
                <a:spcPct val="0"/>
              </a:spcAft>
              <a:defRPr sz="2400">
                <a:solidFill>
                  <a:schemeClr val="tx1"/>
                </a:solidFill>
                <a:latin typeface="Times New Roman" pitchFamily="18" charset="0"/>
              </a:defRPr>
            </a:lvl8pPr>
            <a:lvl9pPr defTabSz="403225" fontAlgn="base">
              <a:spcBef>
                <a:spcPct val="0"/>
              </a:spcBef>
              <a:spcAft>
                <a:spcPct val="0"/>
              </a:spcAft>
              <a:defRPr sz="2400">
                <a:solidFill>
                  <a:schemeClr val="tx1"/>
                </a:solidFill>
                <a:latin typeface="Times New Roman" pitchFamily="18" charset="0"/>
              </a:defRPr>
            </a:lvl9pPr>
          </a:lstStyle>
          <a:p>
            <a:pPr marL="403339" indent="-403339" algn="just">
              <a:buSzPct val="101000"/>
              <a:buFont typeface="Wingdings" pitchFamily="2" charset="2"/>
              <a:buChar char="§"/>
            </a:pPr>
            <a:r>
              <a:rPr lang="bg-BG" dirty="0">
                <a:latin typeface="Arial" pitchFamily="34" charset="0"/>
                <a:cs typeface="Arial" pitchFamily="34" charset="0"/>
              </a:rPr>
              <a:t>В реално време, лабораторните данни изостават от клиничната ситуация. 
Промяната на Хемоглобина, не е добър показател за тежестта на кръвоизлива, тъй като изразява концентрация на червените кръвни клетки, която не се променя при пациент, който губи кръв.    
Използването на Хематокрита също е ненадеждно и неподходящо. Промените показват лоша корелация с дефицита на кръвен обем и на червени кръвни клетки при остър кръвоизлив. Загубата на цялостна кръв не се очаква да промени хематокрита, защото относителните пропорции на обема на плазмата и червените кръвни клетки са непроменени.</a:t>
            </a:r>
            <a:endParaRPr lang="en-US"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2919720806"/>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3"/>
          <p:cNvSpPr>
            <a:spLocks noGrp="1" noChangeArrowheads="1"/>
          </p:cNvSpPr>
          <p:nvPr>
            <p:ph idx="1"/>
          </p:nvPr>
        </p:nvSpPr>
        <p:spPr>
          <a:xfrm>
            <a:off x="1277461" y="116632"/>
            <a:ext cx="7182971" cy="792088"/>
          </a:xfrm>
          <a:noFill/>
          <a:ln/>
        </p:spPr>
        <p:txBody>
          <a:bodyPr vert="horz" wrap="square" lIns="0" tIns="0" rIns="0" bIns="0" numCol="1" anchor="b" anchorCtr="0" compatLnSpc="1">
            <a:prstTxWarp prst="textNoShape">
              <a:avLst/>
            </a:prstTxWarp>
            <a:normAutofit/>
          </a:bodyPr>
          <a:lstStyle/>
          <a:p>
            <a:pPr marL="0" indent="0" algn="ctr" defTabSz="355681">
              <a:spcBef>
                <a:spcPct val="0"/>
              </a:spcBef>
              <a:buClr>
                <a:srgbClr val="000000"/>
              </a:buClr>
              <a:buSzPct val="90000"/>
              <a:buNone/>
            </a:pPr>
            <a:r>
              <a:rPr lang="bg-BG" dirty="0"/>
              <a:t>Лабораторен скрининг</a:t>
            </a:r>
            <a:endParaRPr lang="en-US" dirty="0">
              <a:solidFill>
                <a:schemeClr val="bg1"/>
              </a:solidFill>
            </a:endParaRPr>
          </a:p>
        </p:txBody>
      </p:sp>
      <p:sp>
        <p:nvSpPr>
          <p:cNvPr id="74757" name="Text Box 5"/>
          <p:cNvSpPr txBox="1">
            <a:spLocks noChangeArrowheads="1"/>
          </p:cNvSpPr>
          <p:nvPr/>
        </p:nvSpPr>
        <p:spPr bwMode="auto">
          <a:xfrm>
            <a:off x="539552" y="1340768"/>
            <a:ext cx="8136903" cy="5181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184150" indent="-184150" defTabSz="403225">
              <a:defRPr sz="2400">
                <a:solidFill>
                  <a:schemeClr val="tx1"/>
                </a:solidFill>
                <a:latin typeface="Times New Roman" pitchFamily="18" charset="0"/>
              </a:defRPr>
            </a:lvl1pPr>
            <a:lvl2pPr marL="638175" indent="-180975" defTabSz="403225">
              <a:defRPr sz="2400">
                <a:solidFill>
                  <a:schemeClr val="tx1"/>
                </a:solidFill>
                <a:latin typeface="Times New Roman" pitchFamily="18" charset="0"/>
              </a:defRPr>
            </a:lvl2pPr>
            <a:lvl3pPr marL="1001713" indent="-87313" defTabSz="403225">
              <a:defRPr sz="2400">
                <a:solidFill>
                  <a:schemeClr val="tx1"/>
                </a:solidFill>
                <a:latin typeface="Times New Roman" pitchFamily="18" charset="0"/>
              </a:defRPr>
            </a:lvl3pPr>
            <a:lvl4pPr defTabSz="403225">
              <a:defRPr sz="2400">
                <a:solidFill>
                  <a:schemeClr val="tx1"/>
                </a:solidFill>
                <a:latin typeface="Times New Roman" pitchFamily="18" charset="0"/>
              </a:defRPr>
            </a:lvl4pPr>
            <a:lvl5pPr defTabSz="403225">
              <a:defRPr sz="2400">
                <a:solidFill>
                  <a:schemeClr val="tx1"/>
                </a:solidFill>
                <a:latin typeface="Times New Roman" pitchFamily="18" charset="0"/>
              </a:defRPr>
            </a:lvl5pPr>
            <a:lvl6pPr defTabSz="403225" fontAlgn="base">
              <a:spcBef>
                <a:spcPct val="0"/>
              </a:spcBef>
              <a:spcAft>
                <a:spcPct val="0"/>
              </a:spcAft>
              <a:defRPr sz="2400">
                <a:solidFill>
                  <a:schemeClr val="tx1"/>
                </a:solidFill>
                <a:latin typeface="Times New Roman" pitchFamily="18" charset="0"/>
              </a:defRPr>
            </a:lvl6pPr>
            <a:lvl7pPr defTabSz="403225" fontAlgn="base">
              <a:spcBef>
                <a:spcPct val="0"/>
              </a:spcBef>
              <a:spcAft>
                <a:spcPct val="0"/>
              </a:spcAft>
              <a:defRPr sz="2400">
                <a:solidFill>
                  <a:schemeClr val="tx1"/>
                </a:solidFill>
                <a:latin typeface="Times New Roman" pitchFamily="18" charset="0"/>
              </a:defRPr>
            </a:lvl7pPr>
            <a:lvl8pPr defTabSz="403225" fontAlgn="base">
              <a:spcBef>
                <a:spcPct val="0"/>
              </a:spcBef>
              <a:spcAft>
                <a:spcPct val="0"/>
              </a:spcAft>
              <a:defRPr sz="2400">
                <a:solidFill>
                  <a:schemeClr val="tx1"/>
                </a:solidFill>
                <a:latin typeface="Times New Roman" pitchFamily="18" charset="0"/>
              </a:defRPr>
            </a:lvl8pPr>
            <a:lvl9pPr defTabSz="403225" fontAlgn="base">
              <a:spcBef>
                <a:spcPct val="0"/>
              </a:spcBef>
              <a:spcAft>
                <a:spcPct val="0"/>
              </a:spcAft>
              <a:defRPr sz="2400">
                <a:solidFill>
                  <a:schemeClr val="tx1"/>
                </a:solidFill>
                <a:latin typeface="Times New Roman" pitchFamily="18" charset="0"/>
              </a:defRPr>
            </a:lvl9pPr>
          </a:lstStyle>
          <a:p>
            <a:pPr marL="403339" indent="-403339" algn="just">
              <a:buSzPct val="101000"/>
              <a:buFont typeface="Wingdings" pitchFamily="2" charset="2"/>
              <a:buChar char="§"/>
            </a:pPr>
            <a:r>
              <a:rPr lang="bg-BG" dirty="0">
                <a:latin typeface="Arial" pitchFamily="34" charset="0"/>
                <a:cs typeface="Arial" pitchFamily="34" charset="0"/>
              </a:rPr>
              <a:t>Намаляването на хематокрита се случва, когато бъбрекът започва да задържа натрий, което отнема 8 до 12 часа, за да стане очевидно.</a:t>
            </a:r>
          </a:p>
          <a:p>
            <a:pPr marL="403339" indent="-403339" algn="just">
              <a:buSzPct val="101000"/>
              <a:buFont typeface="Wingdings" pitchFamily="2" charset="2"/>
              <a:buChar char="§"/>
            </a:pPr>
            <a:r>
              <a:rPr lang="bg-BG" dirty="0">
                <a:latin typeface="Arial" pitchFamily="34" charset="0"/>
                <a:cs typeface="Arial" pitchFamily="34" charset="0"/>
              </a:rPr>
              <a:t>Друг фактор, който променя Хематокрита при остър кръвоизлив, е прилагането на инфузионно лечение. То води до намаляването му, дори при липса на загуба на кръв.</a:t>
            </a:r>
          </a:p>
          <a:p>
            <a:pPr marL="403339" indent="-403339" algn="just">
              <a:buSzPct val="101000"/>
              <a:buFont typeface="Wingdings" pitchFamily="2" charset="2"/>
              <a:buChar char="§"/>
            </a:pPr>
            <a:r>
              <a:rPr lang="bg-BG" dirty="0">
                <a:latin typeface="Arial" pitchFamily="34" charset="0"/>
                <a:cs typeface="Arial" pitchFamily="34" charset="0"/>
              </a:rPr>
              <a:t>Ето защо е трудно да се направи точна оценка на кръвозагубата, като това е свързано и губа на време.</a:t>
            </a:r>
            <a:endParaRPr lang="en-US"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1915376775"/>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3"/>
          <p:cNvSpPr>
            <a:spLocks noGrp="1" noChangeArrowheads="1"/>
          </p:cNvSpPr>
          <p:nvPr>
            <p:ph idx="1"/>
          </p:nvPr>
        </p:nvSpPr>
        <p:spPr>
          <a:xfrm>
            <a:off x="1016517" y="321864"/>
            <a:ext cx="7182971" cy="792088"/>
          </a:xfrm>
          <a:noFill/>
          <a:ln/>
        </p:spPr>
        <p:txBody>
          <a:bodyPr vert="horz" wrap="square" lIns="0" tIns="0" rIns="0" bIns="0" numCol="1" anchor="b" anchorCtr="0" compatLnSpc="1">
            <a:prstTxWarp prst="textNoShape">
              <a:avLst/>
            </a:prstTxWarp>
            <a:normAutofit/>
          </a:bodyPr>
          <a:lstStyle/>
          <a:p>
            <a:pPr marL="0" indent="0" algn="ctr" defTabSz="355681">
              <a:spcBef>
                <a:spcPct val="0"/>
              </a:spcBef>
              <a:buClr>
                <a:srgbClr val="000000"/>
              </a:buClr>
              <a:buSzPct val="90000"/>
              <a:buNone/>
            </a:pPr>
            <a:r>
              <a:rPr lang="bg-BG" dirty="0"/>
              <a:t>Ацидоза</a:t>
            </a:r>
            <a:endParaRPr lang="en-US" dirty="0">
              <a:solidFill>
                <a:schemeClr val="bg1"/>
              </a:solidFill>
            </a:endParaRPr>
          </a:p>
        </p:txBody>
      </p:sp>
      <p:sp>
        <p:nvSpPr>
          <p:cNvPr id="74757" name="Text Box 5"/>
          <p:cNvSpPr txBox="1">
            <a:spLocks noChangeArrowheads="1"/>
          </p:cNvSpPr>
          <p:nvPr/>
        </p:nvSpPr>
        <p:spPr bwMode="auto">
          <a:xfrm>
            <a:off x="539552" y="1340768"/>
            <a:ext cx="8136903" cy="5181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184150" indent="-184150" defTabSz="403225">
              <a:defRPr sz="2400">
                <a:solidFill>
                  <a:schemeClr val="tx1"/>
                </a:solidFill>
                <a:latin typeface="Times New Roman" pitchFamily="18" charset="0"/>
              </a:defRPr>
            </a:lvl1pPr>
            <a:lvl2pPr marL="638175" indent="-180975" defTabSz="403225">
              <a:defRPr sz="2400">
                <a:solidFill>
                  <a:schemeClr val="tx1"/>
                </a:solidFill>
                <a:latin typeface="Times New Roman" pitchFamily="18" charset="0"/>
              </a:defRPr>
            </a:lvl2pPr>
            <a:lvl3pPr marL="1001713" indent="-87313" defTabSz="403225">
              <a:defRPr sz="2400">
                <a:solidFill>
                  <a:schemeClr val="tx1"/>
                </a:solidFill>
                <a:latin typeface="Times New Roman" pitchFamily="18" charset="0"/>
              </a:defRPr>
            </a:lvl3pPr>
            <a:lvl4pPr defTabSz="403225">
              <a:defRPr sz="2400">
                <a:solidFill>
                  <a:schemeClr val="tx1"/>
                </a:solidFill>
                <a:latin typeface="Times New Roman" pitchFamily="18" charset="0"/>
              </a:defRPr>
            </a:lvl4pPr>
            <a:lvl5pPr defTabSz="403225">
              <a:defRPr sz="2400">
                <a:solidFill>
                  <a:schemeClr val="tx1"/>
                </a:solidFill>
                <a:latin typeface="Times New Roman" pitchFamily="18" charset="0"/>
              </a:defRPr>
            </a:lvl5pPr>
            <a:lvl6pPr defTabSz="403225" fontAlgn="base">
              <a:spcBef>
                <a:spcPct val="0"/>
              </a:spcBef>
              <a:spcAft>
                <a:spcPct val="0"/>
              </a:spcAft>
              <a:defRPr sz="2400">
                <a:solidFill>
                  <a:schemeClr val="tx1"/>
                </a:solidFill>
                <a:latin typeface="Times New Roman" pitchFamily="18" charset="0"/>
              </a:defRPr>
            </a:lvl6pPr>
            <a:lvl7pPr defTabSz="403225" fontAlgn="base">
              <a:spcBef>
                <a:spcPct val="0"/>
              </a:spcBef>
              <a:spcAft>
                <a:spcPct val="0"/>
              </a:spcAft>
              <a:defRPr sz="2400">
                <a:solidFill>
                  <a:schemeClr val="tx1"/>
                </a:solidFill>
                <a:latin typeface="Times New Roman" pitchFamily="18" charset="0"/>
              </a:defRPr>
            </a:lvl7pPr>
            <a:lvl8pPr defTabSz="403225" fontAlgn="base">
              <a:spcBef>
                <a:spcPct val="0"/>
              </a:spcBef>
              <a:spcAft>
                <a:spcPct val="0"/>
              </a:spcAft>
              <a:defRPr sz="2400">
                <a:solidFill>
                  <a:schemeClr val="tx1"/>
                </a:solidFill>
                <a:latin typeface="Times New Roman" pitchFamily="18" charset="0"/>
              </a:defRPr>
            </a:lvl8pPr>
            <a:lvl9pPr defTabSz="403225" fontAlgn="base">
              <a:spcBef>
                <a:spcPct val="0"/>
              </a:spcBef>
              <a:spcAft>
                <a:spcPct val="0"/>
              </a:spcAft>
              <a:defRPr sz="2400">
                <a:solidFill>
                  <a:schemeClr val="tx1"/>
                </a:solidFill>
                <a:latin typeface="Times New Roman" pitchFamily="18" charset="0"/>
              </a:defRPr>
            </a:lvl9pPr>
          </a:lstStyle>
          <a:p>
            <a:pPr marL="342900" indent="-342900" algn="just">
              <a:buFont typeface="Wingdings" pitchFamily="2" charset="2"/>
              <a:buChar char="§"/>
            </a:pPr>
            <a:r>
              <a:rPr lang="bg-BG" dirty="0">
                <a:latin typeface="Arial" pitchFamily="34" charset="0"/>
                <a:cs typeface="Arial" pitchFamily="34" charset="0"/>
              </a:rPr>
              <a:t>При </a:t>
            </a:r>
            <a:r>
              <a:rPr lang="bg-BG" dirty="0" err="1">
                <a:latin typeface="Arial" pitchFamily="34" charset="0"/>
                <a:cs typeface="Arial" pitchFamily="34" charset="0"/>
              </a:rPr>
              <a:t>рН</a:t>
            </a:r>
            <a:r>
              <a:rPr lang="bg-BG" dirty="0">
                <a:latin typeface="Arial" pitchFamily="34" charset="0"/>
                <a:cs typeface="Arial" pitchFamily="34" charset="0"/>
              </a:rPr>
              <a:t> под 7,35 и нива на бикарбонатите &lt; 24 </a:t>
            </a:r>
            <a:r>
              <a:rPr lang="en-US" dirty="0">
                <a:latin typeface="Arial" pitchFamily="34" charset="0"/>
                <a:cs typeface="Arial" pitchFamily="34" charset="0"/>
              </a:rPr>
              <a:t>mmol/l, </a:t>
            </a:r>
            <a:r>
              <a:rPr lang="bg-BG" dirty="0">
                <a:latin typeface="Arial" pitchFamily="34" charset="0"/>
                <a:cs typeface="Arial" pitchFamily="34" charset="0"/>
              </a:rPr>
              <a:t>се диагностицира метаболитна ацидоза.</a:t>
            </a:r>
          </a:p>
          <a:p>
            <a:pPr marL="342900" indent="-342900" algn="just">
              <a:buFont typeface="Wingdings" pitchFamily="2" charset="2"/>
              <a:buChar char="§"/>
            </a:pPr>
            <a:r>
              <a:rPr lang="bg-BG" dirty="0">
                <a:latin typeface="Arial" pitchFamily="34" charset="0"/>
                <a:cs typeface="Arial" pitchFamily="34" charset="0"/>
              </a:rPr>
              <a:t>Тя води до намален сърдечен контрактилитет и минутен обем на сърцето, вазодилатация и понижено АКН, намален чернодробен и бъбречен кръвоток.
</a:t>
            </a:r>
            <a:r>
              <a:rPr lang="en-US" dirty="0">
                <a:latin typeface="Arial" pitchFamily="34" charset="0"/>
                <a:cs typeface="Arial" pitchFamily="34" charset="0"/>
              </a:rPr>
              <a:t>pH &lt; 7,20 </a:t>
            </a:r>
            <a:r>
              <a:rPr lang="bg-BG" dirty="0">
                <a:latin typeface="Arial" pitchFamily="34" charset="0"/>
                <a:cs typeface="Arial" pitchFamily="34" charset="0"/>
              </a:rPr>
              <a:t>е свързано с генерализирано потискане на помпената функция на миокарда.
Въпреки че приложението на Натриевият бикарбонат увеличава </a:t>
            </a:r>
            <a:r>
              <a:rPr lang="bg-BG" dirty="0" err="1">
                <a:latin typeface="Arial" pitchFamily="34" charset="0"/>
                <a:cs typeface="Arial" pitchFamily="34" charset="0"/>
              </a:rPr>
              <a:t>рН</a:t>
            </a:r>
            <a:r>
              <a:rPr lang="bg-BG" dirty="0">
                <a:latin typeface="Arial" pitchFamily="34" charset="0"/>
                <a:cs typeface="Arial" pitchFamily="34" charset="0"/>
              </a:rPr>
              <a:t> и серумните концентрации на бикарбонатите, това не подобрява кръвообращението и/или реакцията на катехоламини.</a:t>
            </a:r>
            <a:endParaRPr lang="en-US" dirty="0">
              <a:latin typeface="Arial" pitchFamily="34" charset="0"/>
              <a:cs typeface="Arial" pitchFamily="34" charset="0"/>
            </a:endParaRPr>
          </a:p>
        </p:txBody>
      </p:sp>
    </p:spTree>
    <p:extLst>
      <p:ext uri="{BB962C8B-B14F-4D97-AF65-F5344CB8AC3E}">
        <p14:creationId xmlns:p14="http://schemas.microsoft.com/office/powerpoint/2010/main" val="564936391"/>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706" y="13447"/>
            <a:ext cx="8727141" cy="1143000"/>
          </a:xfrm>
        </p:spPr>
        <p:txBody>
          <a:bodyPr>
            <a:normAutofit/>
          </a:bodyPr>
          <a:lstStyle/>
          <a:p>
            <a:r>
              <a:rPr lang="bg-BG" dirty="0"/>
              <a:t>Серумен лактат</a:t>
            </a:r>
            <a:endParaRPr lang="en-US" dirty="0"/>
          </a:p>
        </p:txBody>
      </p:sp>
      <p:sp>
        <p:nvSpPr>
          <p:cNvPr id="3" name="Content Placeholder 2"/>
          <p:cNvSpPr>
            <a:spLocks noGrp="1"/>
          </p:cNvSpPr>
          <p:nvPr>
            <p:ph idx="1"/>
          </p:nvPr>
        </p:nvSpPr>
        <p:spPr>
          <a:xfrm>
            <a:off x="537882" y="1411942"/>
            <a:ext cx="7987553" cy="4862141"/>
          </a:xfrm>
        </p:spPr>
        <p:txBody>
          <a:bodyPr>
            <a:normAutofit/>
          </a:bodyPr>
          <a:lstStyle/>
          <a:p>
            <a:r>
              <a:rPr lang="bg-BG" sz="2400" dirty="0"/>
              <a:t>Индиректен показател за кислородния дълг.</a:t>
            </a:r>
            <a:endParaRPr lang="en-US" sz="2400" dirty="0"/>
          </a:p>
          <a:p>
            <a:r>
              <a:rPr lang="bg-BG" sz="2400" dirty="0"/>
              <a:t>Нормални стойности </a:t>
            </a:r>
            <a:r>
              <a:rPr lang="en-US" sz="2400" dirty="0"/>
              <a:t>= 1.0 mmol/l.</a:t>
            </a:r>
          </a:p>
          <a:p>
            <a:r>
              <a:rPr lang="bg-BG" sz="2400" dirty="0"/>
              <a:t>Стойности над</a:t>
            </a:r>
            <a:r>
              <a:rPr lang="en-US" sz="2400" dirty="0"/>
              <a:t> 1.0 </a:t>
            </a:r>
            <a:r>
              <a:rPr lang="bg-BG" sz="2400" dirty="0"/>
              <a:t>корелират с тежестта на шока.</a:t>
            </a:r>
            <a:endParaRPr lang="en-US" sz="2400" dirty="0"/>
          </a:p>
          <a:p>
            <a:pPr algn="just"/>
            <a:r>
              <a:rPr lang="bg-BG" sz="2400" dirty="0"/>
              <a:t>Способността на организма за намаляване на стойностите до </a:t>
            </a:r>
            <a:r>
              <a:rPr lang="en-US" sz="2400" dirty="0"/>
              <a:t>24 h</a:t>
            </a:r>
            <a:r>
              <a:rPr lang="bg-BG" sz="2400" dirty="0"/>
              <a:t> има прогностична  стойности.</a:t>
            </a:r>
          </a:p>
          <a:p>
            <a:pPr algn="just"/>
            <a:r>
              <a:rPr lang="bg-BG" sz="2400" dirty="0"/>
              <a:t>Невъзможността за възстановяване до 12 </a:t>
            </a:r>
            <a:r>
              <a:rPr lang="en-US" sz="2400" dirty="0"/>
              <a:t>h</a:t>
            </a:r>
            <a:r>
              <a:rPr lang="bg-BG" sz="2400" dirty="0"/>
              <a:t> е определящ фактор за развитието на множествена органна недостатъчност.</a:t>
            </a:r>
            <a:endParaRPr lang="en-US" sz="2400" dirty="0"/>
          </a:p>
        </p:txBody>
      </p:sp>
    </p:spTree>
    <p:extLst>
      <p:ext uri="{BB962C8B-B14F-4D97-AF65-F5344CB8AC3E}">
        <p14:creationId xmlns:p14="http://schemas.microsoft.com/office/powerpoint/2010/main" val="2783726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08304" y="4860614"/>
            <a:ext cx="1459179" cy="1661209"/>
          </a:xfrm>
          <a:prstGeom prst="rect">
            <a:avLst/>
          </a:prstGeom>
          <a:ln w="19050">
            <a:solidFill>
              <a:schemeClr val="tx1"/>
            </a:solidFill>
          </a:ln>
        </p:spPr>
      </p:pic>
      <p:sp>
        <p:nvSpPr>
          <p:cNvPr id="2" name="Title 1"/>
          <p:cNvSpPr>
            <a:spLocks noGrp="1"/>
          </p:cNvSpPr>
          <p:nvPr>
            <p:ph type="title"/>
          </p:nvPr>
        </p:nvSpPr>
        <p:spPr>
          <a:xfrm>
            <a:off x="605118" y="336176"/>
            <a:ext cx="8162365" cy="946991"/>
          </a:xfrm>
        </p:spPr>
        <p:txBody>
          <a:bodyPr>
            <a:noAutofit/>
          </a:bodyPr>
          <a:lstStyle/>
          <a:p>
            <a:r>
              <a:rPr lang="bg-BG" dirty="0"/>
              <a:t>Време за настъпване на смъртта</a:t>
            </a:r>
            <a:endParaRPr lang="en-US" dirty="0"/>
          </a:p>
        </p:txBody>
      </p:sp>
      <p:sp>
        <p:nvSpPr>
          <p:cNvPr id="9219" name="Rectangle 3"/>
          <p:cNvSpPr>
            <a:spLocks noGrp="1" noChangeArrowheads="1"/>
          </p:cNvSpPr>
          <p:nvPr>
            <p:ph idx="1"/>
          </p:nvPr>
        </p:nvSpPr>
        <p:spPr>
          <a:xfrm>
            <a:off x="395536" y="1277471"/>
            <a:ext cx="8606120" cy="5244353"/>
          </a:xfrm>
          <a:noFill/>
          <a:ln/>
        </p:spPr>
        <p:txBody>
          <a:bodyPr vert="horz" wrap="square" lIns="0" tIns="0" rIns="0" bIns="0" numCol="1" anchor="t" anchorCtr="0" compatLnSpc="1">
            <a:prstTxWarp prst="textNoShape">
              <a:avLst/>
            </a:prstTxWarp>
            <a:normAutofit/>
          </a:bodyPr>
          <a:lstStyle/>
          <a:p>
            <a:pPr defTabSz="355681">
              <a:lnSpc>
                <a:spcPct val="90000"/>
              </a:lnSpc>
              <a:spcBef>
                <a:spcPct val="0"/>
              </a:spcBef>
            </a:pPr>
            <a:r>
              <a:rPr lang="bg-BG" sz="2400" dirty="0"/>
              <a:t>В около </a:t>
            </a:r>
            <a:r>
              <a:rPr lang="en-US" sz="2400" dirty="0"/>
              <a:t>50% </a:t>
            </a:r>
            <a:r>
              <a:rPr lang="bg-BG" sz="2400" dirty="0"/>
              <a:t>смъртта настъпва след минути</a:t>
            </a:r>
            <a:r>
              <a:rPr lang="en-US" sz="2400" dirty="0"/>
              <a:t>:</a:t>
            </a:r>
          </a:p>
          <a:p>
            <a:pPr lvl="1" defTabSz="355681">
              <a:lnSpc>
                <a:spcPct val="90000"/>
              </a:lnSpc>
              <a:spcBef>
                <a:spcPct val="0"/>
              </a:spcBef>
            </a:pPr>
            <a:r>
              <a:rPr lang="en-US" sz="2400" dirty="0"/>
              <a:t> </a:t>
            </a:r>
            <a:r>
              <a:rPr lang="bg-BG" sz="2400" dirty="0"/>
              <a:t>ЧМТравма в 40-50%</a:t>
            </a:r>
            <a:endParaRPr lang="en-US" sz="2400" dirty="0"/>
          </a:p>
          <a:p>
            <a:pPr lvl="1" defTabSz="355681">
              <a:lnSpc>
                <a:spcPct val="90000"/>
              </a:lnSpc>
              <a:spcBef>
                <a:spcPct val="0"/>
              </a:spcBef>
            </a:pPr>
            <a:r>
              <a:rPr lang="en-US" sz="2400" dirty="0"/>
              <a:t> </a:t>
            </a:r>
            <a:r>
              <a:rPr lang="bg-BG" sz="2400" dirty="0"/>
              <a:t>Тежка кръвозагуба в</a:t>
            </a:r>
            <a:r>
              <a:rPr lang="en-US" sz="2400" dirty="0"/>
              <a:t> 30-40%</a:t>
            </a:r>
          </a:p>
          <a:p>
            <a:pPr algn="just" defTabSz="355681">
              <a:lnSpc>
                <a:spcPct val="90000"/>
              </a:lnSpc>
              <a:spcBef>
                <a:spcPct val="0"/>
              </a:spcBef>
            </a:pPr>
            <a:r>
              <a:rPr lang="bg-BG" sz="2400" dirty="0"/>
              <a:t>В останалите </a:t>
            </a:r>
            <a:r>
              <a:rPr lang="en-US" sz="2400" dirty="0"/>
              <a:t>50% </a:t>
            </a:r>
            <a:r>
              <a:rPr lang="bg-BG" sz="2400" dirty="0"/>
              <a:t>тя настъпва след пристигането в болницата:</a:t>
            </a:r>
            <a:endParaRPr lang="en-US" sz="2400" dirty="0"/>
          </a:p>
          <a:p>
            <a:pPr lvl="1" defTabSz="355681">
              <a:lnSpc>
                <a:spcPct val="90000"/>
              </a:lnSpc>
              <a:spcBef>
                <a:spcPct val="0"/>
              </a:spcBef>
            </a:pPr>
            <a:r>
              <a:rPr lang="en-US" sz="2400" dirty="0"/>
              <a:t>60% </a:t>
            </a:r>
            <a:r>
              <a:rPr lang="bg-BG" sz="2400" dirty="0"/>
              <a:t>от пациентите загиват в първите 4 </a:t>
            </a:r>
            <a:r>
              <a:rPr lang="en-US" sz="2400" dirty="0"/>
              <a:t>h.</a:t>
            </a:r>
          </a:p>
          <a:p>
            <a:pPr lvl="1" defTabSz="355681">
              <a:lnSpc>
                <a:spcPct val="90000"/>
              </a:lnSpc>
              <a:spcBef>
                <a:spcPct val="0"/>
              </a:spcBef>
            </a:pPr>
            <a:r>
              <a:rPr lang="en-US" sz="2400" dirty="0"/>
              <a:t>84% </a:t>
            </a:r>
            <a:r>
              <a:rPr lang="bg-BG" sz="2400" dirty="0"/>
              <a:t>до </a:t>
            </a:r>
            <a:r>
              <a:rPr lang="en-US" sz="2400" dirty="0"/>
              <a:t>12 h.</a:t>
            </a:r>
          </a:p>
          <a:p>
            <a:pPr lvl="1" defTabSz="355681">
              <a:lnSpc>
                <a:spcPct val="90000"/>
              </a:lnSpc>
              <a:spcBef>
                <a:spcPct val="0"/>
              </a:spcBef>
            </a:pPr>
            <a:r>
              <a:rPr lang="en-US" sz="2400" dirty="0"/>
              <a:t>90% </a:t>
            </a:r>
            <a:r>
              <a:rPr lang="bg-BG" sz="2400" dirty="0"/>
              <a:t>в продължение на </a:t>
            </a:r>
            <a:r>
              <a:rPr lang="en-US" sz="2400" dirty="0"/>
              <a:t>24 h</a:t>
            </a:r>
            <a:r>
              <a:rPr lang="bg-BG" sz="2400" dirty="0"/>
              <a:t>.</a:t>
            </a:r>
          </a:p>
          <a:p>
            <a:pPr marL="457200" lvl="1" indent="0" defTabSz="355681">
              <a:lnSpc>
                <a:spcPct val="90000"/>
              </a:lnSpc>
              <a:spcBef>
                <a:spcPct val="0"/>
              </a:spcBef>
              <a:buNone/>
            </a:pPr>
            <a:r>
              <a:rPr lang="bg-BG" sz="2400" dirty="0"/>
              <a:t>Всичко това определя значимостта на своевременното поведение при тези състояния.</a:t>
            </a:r>
          </a:p>
        </p:txBody>
      </p:sp>
    </p:spTree>
    <p:extLst>
      <p:ext uri="{BB962C8B-B14F-4D97-AF65-F5344CB8AC3E}">
        <p14:creationId xmlns:p14="http://schemas.microsoft.com/office/powerpoint/2010/main" val="1975910553"/>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706" y="0"/>
            <a:ext cx="8727141" cy="1143000"/>
          </a:xfrm>
        </p:spPr>
        <p:txBody>
          <a:bodyPr>
            <a:normAutofit/>
          </a:bodyPr>
          <a:lstStyle/>
          <a:p>
            <a:r>
              <a:rPr lang="bg-BG" dirty="0"/>
              <a:t>Недостиг на основи (ВЕ)</a:t>
            </a:r>
            <a:endParaRPr lang="en-US" dirty="0"/>
          </a:p>
        </p:txBody>
      </p:sp>
      <p:sp>
        <p:nvSpPr>
          <p:cNvPr id="3" name="Content Placeholder 2"/>
          <p:cNvSpPr>
            <a:spLocks noGrp="1"/>
          </p:cNvSpPr>
          <p:nvPr>
            <p:ph idx="1"/>
          </p:nvPr>
        </p:nvSpPr>
        <p:spPr>
          <a:xfrm>
            <a:off x="578224" y="1323508"/>
            <a:ext cx="8162365" cy="4525963"/>
          </a:xfrm>
        </p:spPr>
        <p:txBody>
          <a:bodyPr/>
          <a:lstStyle/>
          <a:p>
            <a:pPr algn="just"/>
            <a:r>
              <a:rPr lang="bg-BG" sz="2400" dirty="0"/>
              <a:t>Чувствителен и ранен белег за неадекватна тъканна и клетъчна перфузия.</a:t>
            </a:r>
          </a:p>
          <a:p>
            <a:r>
              <a:rPr lang="bg-BG" sz="2400" dirty="0"/>
              <a:t>Нормални стойности </a:t>
            </a:r>
            <a:r>
              <a:rPr lang="en-US" sz="2400" dirty="0"/>
              <a:t>-</a:t>
            </a:r>
            <a:r>
              <a:rPr lang="bg-BG" sz="2400" dirty="0"/>
              <a:t> 2.2</a:t>
            </a:r>
            <a:r>
              <a:rPr lang="en-US" sz="2400" dirty="0"/>
              <a:t> </a:t>
            </a:r>
            <a:r>
              <a:rPr lang="bg-BG" sz="2400" dirty="0"/>
              <a:t>до</a:t>
            </a:r>
            <a:r>
              <a:rPr lang="en-US" sz="2400" dirty="0"/>
              <a:t> +</a:t>
            </a:r>
            <a:r>
              <a:rPr lang="bg-BG" sz="2400" dirty="0"/>
              <a:t>2.2</a:t>
            </a:r>
            <a:endParaRPr lang="en-US" sz="2400" dirty="0"/>
          </a:p>
          <a:p>
            <a:r>
              <a:rPr lang="bg-BG" sz="2400" dirty="0"/>
              <a:t>Изследват се заедно с кръвните газове.</a:t>
            </a:r>
          </a:p>
          <a:p>
            <a:r>
              <a:rPr lang="bg-BG" sz="2400" dirty="0"/>
              <a:t>Добре корелират със загубения обем кръв.</a:t>
            </a:r>
            <a:endParaRPr lang="en-US" sz="2400" dirty="0"/>
          </a:p>
          <a:p>
            <a:r>
              <a:rPr lang="bg-BG" sz="2400" dirty="0"/>
              <a:t>Влошаването на параметъра говори за</a:t>
            </a:r>
            <a:r>
              <a:rPr lang="en-US" sz="2400" dirty="0"/>
              <a:t>:</a:t>
            </a:r>
          </a:p>
          <a:p>
            <a:pPr lvl="1"/>
            <a:r>
              <a:rPr lang="bg-BG" sz="2400" dirty="0"/>
              <a:t>Продължаващо кървене</a:t>
            </a:r>
            <a:endParaRPr lang="en-US" sz="2400" dirty="0"/>
          </a:p>
          <a:p>
            <a:pPr lvl="1"/>
            <a:r>
              <a:rPr lang="bg-BG" sz="2400" dirty="0"/>
              <a:t>Неадекватно обемно заместване</a:t>
            </a:r>
            <a:endParaRPr lang="en-US" sz="2400" dirty="0"/>
          </a:p>
          <a:p>
            <a:pPr marL="0" indent="0">
              <a:buNone/>
            </a:pPr>
            <a:endParaRPr lang="en-US" sz="2400" dirty="0"/>
          </a:p>
        </p:txBody>
      </p:sp>
    </p:spTree>
    <p:extLst>
      <p:ext uri="{BB962C8B-B14F-4D97-AF65-F5344CB8AC3E}">
        <p14:creationId xmlns:p14="http://schemas.microsoft.com/office/powerpoint/2010/main" val="40693202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565" y="-67235"/>
            <a:ext cx="7987553" cy="1344706"/>
          </a:xfrm>
        </p:spPr>
        <p:txBody>
          <a:bodyPr>
            <a:noAutofit/>
          </a:bodyPr>
          <a:lstStyle/>
          <a:p>
            <a:r>
              <a:rPr lang="en-US" dirty="0"/>
              <a:t>International Normalized Ratio (INR)</a:t>
            </a:r>
          </a:p>
        </p:txBody>
      </p:sp>
      <p:sp>
        <p:nvSpPr>
          <p:cNvPr id="3" name="Content Placeholder 2"/>
          <p:cNvSpPr>
            <a:spLocks noGrp="1"/>
          </p:cNvSpPr>
          <p:nvPr>
            <p:ph idx="1"/>
          </p:nvPr>
        </p:nvSpPr>
        <p:spPr>
          <a:xfrm>
            <a:off x="672353" y="1411942"/>
            <a:ext cx="8220127" cy="1815353"/>
          </a:xfrm>
        </p:spPr>
        <p:txBody>
          <a:bodyPr>
            <a:normAutofit/>
          </a:bodyPr>
          <a:lstStyle/>
          <a:p>
            <a:r>
              <a:rPr lang="bg-BG" sz="2400" dirty="0"/>
              <a:t>Тест за образуване на съсирека</a:t>
            </a:r>
            <a:r>
              <a:rPr lang="en-US" sz="2400" dirty="0"/>
              <a:t> (</a:t>
            </a:r>
            <a:r>
              <a:rPr lang="bg-BG" sz="2400" dirty="0"/>
              <a:t>външен път).</a:t>
            </a:r>
            <a:r>
              <a:rPr lang="en-US" sz="2400" dirty="0"/>
              <a:t> </a:t>
            </a:r>
            <a:endParaRPr lang="bg-BG" sz="2400" dirty="0"/>
          </a:p>
          <a:p>
            <a:r>
              <a:rPr lang="bg-BG" sz="2400" dirty="0"/>
              <a:t>Международно приет метод за оценка на </a:t>
            </a:r>
            <a:r>
              <a:rPr lang="bg-BG" sz="2400" dirty="0" err="1"/>
              <a:t>Протромбина</a:t>
            </a:r>
            <a:r>
              <a:rPr lang="bg-BG" sz="2400" dirty="0"/>
              <a:t> (</a:t>
            </a:r>
            <a:r>
              <a:rPr lang="bg-BG" sz="2400" dirty="0" err="1"/>
              <a:t>Протромбиновото</a:t>
            </a:r>
            <a:r>
              <a:rPr lang="bg-BG" sz="2400" dirty="0"/>
              <a:t> време).</a:t>
            </a:r>
            <a:endParaRPr lang="en-US" sz="2400" dirty="0"/>
          </a:p>
          <a:p>
            <a:pPr marL="0" indent="0">
              <a:buNone/>
            </a:pPr>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3455543295"/>
              </p:ext>
            </p:extLst>
          </p:nvPr>
        </p:nvGraphicFramePr>
        <p:xfrm>
          <a:off x="672353" y="3227294"/>
          <a:ext cx="7799294" cy="2353235"/>
        </p:xfrm>
        <a:graphic>
          <a:graphicData uri="http://schemas.openxmlformats.org/drawingml/2006/table">
            <a:tbl>
              <a:tblPr firstRow="1" bandRow="1">
                <a:tableStyleId>{21E4AEA4-8DFA-4A89-87EB-49C32662AFE0}</a:tableStyleId>
              </a:tblPr>
              <a:tblGrid>
                <a:gridCol w="4403703">
                  <a:extLst>
                    <a:ext uri="{9D8B030D-6E8A-4147-A177-3AD203B41FA5}">
                      <a16:colId xmlns:a16="http://schemas.microsoft.com/office/drawing/2014/main" val="20000"/>
                    </a:ext>
                  </a:extLst>
                </a:gridCol>
                <a:gridCol w="3395591">
                  <a:extLst>
                    <a:ext uri="{9D8B030D-6E8A-4147-A177-3AD203B41FA5}">
                      <a16:colId xmlns:a16="http://schemas.microsoft.com/office/drawing/2014/main" val="20001"/>
                    </a:ext>
                  </a:extLst>
                </a:gridCol>
              </a:tblGrid>
              <a:tr h="537882">
                <a:tc>
                  <a:txBody>
                    <a:bodyPr/>
                    <a:lstStyle/>
                    <a:p>
                      <a:pPr algn="ctr"/>
                      <a:r>
                        <a:rPr lang="bg-BG" sz="2500" dirty="0">
                          <a:latin typeface="Arial" pitchFamily="34" charset="0"/>
                          <a:cs typeface="Arial" pitchFamily="34" charset="0"/>
                        </a:rPr>
                        <a:t>Пациенти</a:t>
                      </a:r>
                      <a:endParaRPr lang="en-US" sz="2500" dirty="0">
                        <a:latin typeface="Arial" pitchFamily="34" charset="0"/>
                        <a:cs typeface="Arial" pitchFamily="34" charset="0"/>
                      </a:endParaRPr>
                    </a:p>
                  </a:txBody>
                  <a:tcPr marL="80682" marR="80682" marT="40341" marB="40341"/>
                </a:tc>
                <a:tc>
                  <a:txBody>
                    <a:bodyPr/>
                    <a:lstStyle/>
                    <a:p>
                      <a:pPr algn="ctr"/>
                      <a:r>
                        <a:rPr lang="bg-BG" sz="2500" dirty="0">
                          <a:latin typeface="Arial" pitchFamily="34" charset="0"/>
                          <a:cs typeface="Arial" pitchFamily="34" charset="0"/>
                        </a:rPr>
                        <a:t>Стойности</a:t>
                      </a:r>
                      <a:endParaRPr lang="en-US" sz="2500" dirty="0">
                        <a:latin typeface="Arial" pitchFamily="34" charset="0"/>
                        <a:cs typeface="Arial" pitchFamily="34" charset="0"/>
                      </a:endParaRPr>
                    </a:p>
                  </a:txBody>
                  <a:tcPr marL="80682" marR="80682" marT="40341" marB="40341"/>
                </a:tc>
                <a:extLst>
                  <a:ext uri="{0D108BD9-81ED-4DB2-BD59-A6C34878D82A}">
                    <a16:rowId xmlns:a16="http://schemas.microsoft.com/office/drawing/2014/main" val="10000"/>
                  </a:ext>
                </a:extLst>
              </a:tr>
              <a:tr h="537882">
                <a:tc>
                  <a:txBody>
                    <a:bodyPr/>
                    <a:lstStyle/>
                    <a:p>
                      <a:r>
                        <a:rPr lang="bg-BG" sz="2500" dirty="0">
                          <a:latin typeface="Arial" pitchFamily="34" charset="0"/>
                          <a:cs typeface="Arial" pitchFamily="34" charset="0"/>
                        </a:rPr>
                        <a:t>Нормални</a:t>
                      </a:r>
                      <a:endParaRPr lang="en-US" sz="2500" dirty="0">
                        <a:latin typeface="Arial" pitchFamily="34" charset="0"/>
                        <a:cs typeface="Arial" pitchFamily="34" charset="0"/>
                      </a:endParaRPr>
                    </a:p>
                  </a:txBody>
                  <a:tcPr marL="80682" marR="80682" marT="40341" marB="40341"/>
                </a:tc>
                <a:tc>
                  <a:txBody>
                    <a:bodyPr/>
                    <a:lstStyle/>
                    <a:p>
                      <a:pPr algn="ctr"/>
                      <a:r>
                        <a:rPr lang="en-US" sz="2500" dirty="0">
                          <a:latin typeface="Arial" pitchFamily="34" charset="0"/>
                          <a:cs typeface="Arial" pitchFamily="34" charset="0"/>
                        </a:rPr>
                        <a:t>0.8 - 1.2</a:t>
                      </a:r>
                    </a:p>
                  </a:txBody>
                  <a:tcPr marL="80682" marR="80682" marT="40341" marB="40341"/>
                </a:tc>
                <a:extLst>
                  <a:ext uri="{0D108BD9-81ED-4DB2-BD59-A6C34878D82A}">
                    <a16:rowId xmlns:a16="http://schemas.microsoft.com/office/drawing/2014/main" val="10001"/>
                  </a:ext>
                </a:extLst>
              </a:tr>
              <a:tr h="605118">
                <a:tc>
                  <a:txBody>
                    <a:bodyPr/>
                    <a:lstStyle/>
                    <a:p>
                      <a:r>
                        <a:rPr lang="bg-BG" sz="2500" dirty="0">
                          <a:latin typeface="Arial" pitchFamily="34" charset="0"/>
                          <a:cs typeface="Arial" pitchFamily="34" charset="0"/>
                        </a:rPr>
                        <a:t>Приемащи антикоагуланти</a:t>
                      </a:r>
                      <a:endParaRPr lang="en-US" sz="2500" dirty="0">
                        <a:latin typeface="Arial" pitchFamily="34" charset="0"/>
                        <a:cs typeface="Arial" pitchFamily="34" charset="0"/>
                      </a:endParaRPr>
                    </a:p>
                  </a:txBody>
                  <a:tcPr marL="80682" marR="80682" marT="40341" marB="40341"/>
                </a:tc>
                <a:tc>
                  <a:txBody>
                    <a:bodyPr/>
                    <a:lstStyle/>
                    <a:p>
                      <a:pPr algn="ctr"/>
                      <a:r>
                        <a:rPr lang="en-US" sz="2500" dirty="0">
                          <a:latin typeface="Arial" pitchFamily="34" charset="0"/>
                          <a:cs typeface="Arial" pitchFamily="34" charset="0"/>
                        </a:rPr>
                        <a:t>2.0 - 3.0</a:t>
                      </a:r>
                    </a:p>
                  </a:txBody>
                  <a:tcPr marL="80682" marR="80682" marT="40341" marB="40341"/>
                </a:tc>
                <a:extLst>
                  <a:ext uri="{0D108BD9-81ED-4DB2-BD59-A6C34878D82A}">
                    <a16:rowId xmlns:a16="http://schemas.microsoft.com/office/drawing/2014/main" val="10002"/>
                  </a:ext>
                </a:extLst>
              </a:tr>
              <a:tr h="672353">
                <a:tc>
                  <a:txBody>
                    <a:bodyPr/>
                    <a:lstStyle/>
                    <a:p>
                      <a:r>
                        <a:rPr lang="bg-BG" sz="2500" dirty="0">
                          <a:latin typeface="Arial" pitchFamily="34" charset="0"/>
                          <a:cs typeface="Arial" pitchFamily="34" charset="0"/>
                        </a:rPr>
                        <a:t>Травматични</a:t>
                      </a:r>
                      <a:endParaRPr lang="en-US" sz="2500" dirty="0">
                        <a:latin typeface="Arial" pitchFamily="34" charset="0"/>
                        <a:cs typeface="Arial" pitchFamily="34" charset="0"/>
                      </a:endParaRPr>
                    </a:p>
                  </a:txBody>
                  <a:tcPr marL="80682" marR="80682" marT="40341" marB="40341"/>
                </a:tc>
                <a:tc>
                  <a:txBody>
                    <a:bodyPr/>
                    <a:lstStyle/>
                    <a:p>
                      <a:pPr algn="ctr"/>
                      <a:r>
                        <a:rPr lang="en-US" sz="2500" dirty="0">
                          <a:latin typeface="Arial" pitchFamily="34" charset="0"/>
                          <a:cs typeface="Arial" pitchFamily="34" charset="0"/>
                        </a:rPr>
                        <a:t>&gt; 1.5 </a:t>
                      </a:r>
                      <a:r>
                        <a:rPr lang="bg-BG" sz="2500" dirty="0">
                          <a:latin typeface="Arial" pitchFamily="34" charset="0"/>
                          <a:cs typeface="Arial" pitchFamily="34" charset="0"/>
                        </a:rPr>
                        <a:t>- коагулопатия</a:t>
                      </a:r>
                      <a:endParaRPr lang="en-US" sz="2500" dirty="0">
                        <a:latin typeface="Arial" pitchFamily="34" charset="0"/>
                        <a:cs typeface="Arial" pitchFamily="34" charset="0"/>
                      </a:endParaRPr>
                    </a:p>
                  </a:txBody>
                  <a:tcPr marL="80682" marR="80682" marT="40341" marB="40341"/>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6095924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224" y="134471"/>
            <a:ext cx="7987553" cy="868362"/>
          </a:xfrm>
        </p:spPr>
        <p:txBody>
          <a:bodyPr/>
          <a:lstStyle/>
          <a:p>
            <a:r>
              <a:rPr lang="bg-BG" dirty="0"/>
              <a:t>Тромбоеластограма (</a:t>
            </a:r>
            <a:r>
              <a:rPr lang="en-US" dirty="0"/>
              <a:t>TEG</a:t>
            </a:r>
            <a:r>
              <a:rPr lang="bg-BG" dirty="0"/>
              <a:t>)</a:t>
            </a:r>
            <a:endParaRPr lang="en-US" dirty="0"/>
          </a:p>
        </p:txBody>
      </p:sp>
      <p:sp>
        <p:nvSpPr>
          <p:cNvPr id="3" name="Content Placeholder 2"/>
          <p:cNvSpPr>
            <a:spLocks noGrp="1"/>
          </p:cNvSpPr>
          <p:nvPr>
            <p:ph idx="1"/>
          </p:nvPr>
        </p:nvSpPr>
        <p:spPr>
          <a:xfrm>
            <a:off x="430306" y="1210235"/>
            <a:ext cx="8579224" cy="5257800"/>
          </a:xfrm>
        </p:spPr>
        <p:txBody>
          <a:bodyPr>
            <a:normAutofit/>
          </a:bodyPr>
          <a:lstStyle/>
          <a:p>
            <a:pPr algn="just"/>
            <a:r>
              <a:rPr lang="bg-BG" sz="2400" dirty="0"/>
              <a:t>Бърз и клинично насочен тест.</a:t>
            </a:r>
          </a:p>
          <a:p>
            <a:pPr algn="just"/>
            <a:r>
              <a:rPr lang="bg-BG" sz="2400" dirty="0"/>
              <a:t>Може да определи необходимостта от трансфузия.</a:t>
            </a:r>
          </a:p>
          <a:p>
            <a:pPr algn="just"/>
            <a:r>
              <a:rPr lang="bg-BG" sz="2400" dirty="0"/>
              <a:t>Идентифицира пациентите с фибринолиза.</a:t>
            </a:r>
            <a:endParaRPr lang="en-US" sz="2400" dirty="0"/>
          </a:p>
          <a:p>
            <a:pPr algn="just"/>
            <a:r>
              <a:rPr lang="bg-BG" sz="2400" dirty="0"/>
              <a:t>Дава възможност за провеждане на целенасочено лечение с биопродукти.</a:t>
            </a:r>
          </a:p>
          <a:p>
            <a:pPr algn="just"/>
            <a:r>
              <a:rPr lang="bg-BG" sz="2400" dirty="0"/>
              <a:t>Оценка на приложението на НМХП при критично болни.</a:t>
            </a:r>
            <a:endParaRPr lang="en-US" sz="2400" dirty="0"/>
          </a:p>
          <a:p>
            <a:pPr algn="just"/>
            <a:r>
              <a:rPr lang="bg-BG" sz="2400" dirty="0"/>
              <a:t>Оценка на действието на антитромбоцитните средства</a:t>
            </a:r>
            <a:r>
              <a:rPr lang="en-US" sz="2400" dirty="0"/>
              <a:t>                 (</a:t>
            </a:r>
            <a:r>
              <a:rPr lang="bg-BG" sz="2400" dirty="0"/>
              <a:t>А</a:t>
            </a:r>
            <a:r>
              <a:rPr lang="en-US" sz="2400" dirty="0"/>
              <a:t>spirin </a:t>
            </a:r>
            <a:r>
              <a:rPr lang="bg-BG" sz="2400" dirty="0"/>
              <a:t>и</a:t>
            </a:r>
            <a:r>
              <a:rPr lang="en-US" sz="2400" dirty="0"/>
              <a:t> Plavix)</a:t>
            </a:r>
            <a:r>
              <a:rPr lang="bg-BG" sz="2400" dirty="0"/>
              <a:t>.</a:t>
            </a:r>
            <a:endParaRPr lang="en-US" sz="2400" dirty="0"/>
          </a:p>
          <a:p>
            <a:pPr algn="just"/>
            <a:r>
              <a:rPr lang="bg-BG" sz="2400" dirty="0"/>
              <a:t>Вероятно единствения метод за оценка на степента на провежданата антикоагулация с </a:t>
            </a:r>
            <a:r>
              <a:rPr lang="en-US" sz="2400" dirty="0"/>
              <a:t>Dabigatran (Pradaxa)</a:t>
            </a:r>
            <a:r>
              <a:rPr lang="bg-BG" sz="2400" dirty="0"/>
              <a:t>.</a:t>
            </a:r>
            <a:endParaRPr lang="en-US" sz="2400" dirty="0"/>
          </a:p>
          <a:p>
            <a:pPr marL="0" indent="0" algn="just">
              <a:buNone/>
            </a:pPr>
            <a:endParaRPr lang="en-US" sz="2400" dirty="0"/>
          </a:p>
          <a:p>
            <a:pPr algn="just"/>
            <a:endParaRPr lang="en-US" sz="2400" dirty="0"/>
          </a:p>
          <a:p>
            <a:pPr algn="just"/>
            <a:endParaRPr lang="en-US" sz="2400" dirty="0"/>
          </a:p>
        </p:txBody>
      </p:sp>
    </p:spTree>
    <p:extLst>
      <p:ext uri="{BB962C8B-B14F-4D97-AF65-F5344CB8AC3E}">
        <p14:creationId xmlns:p14="http://schemas.microsoft.com/office/powerpoint/2010/main" val="17712647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388" y="0"/>
            <a:ext cx="8727141" cy="1143000"/>
          </a:xfrm>
        </p:spPr>
        <p:txBody>
          <a:bodyPr>
            <a:normAutofit/>
          </a:bodyPr>
          <a:lstStyle/>
          <a:p>
            <a:r>
              <a:rPr lang="bg-BG" dirty="0"/>
              <a:t>Механично спиране на кръвоизлива</a:t>
            </a:r>
            <a:endParaRPr lang="en-US" dirty="0"/>
          </a:p>
        </p:txBody>
      </p:sp>
      <p:sp>
        <p:nvSpPr>
          <p:cNvPr id="3" name="Content Placeholder 2"/>
          <p:cNvSpPr>
            <a:spLocks noGrp="1"/>
          </p:cNvSpPr>
          <p:nvPr>
            <p:ph idx="1"/>
          </p:nvPr>
        </p:nvSpPr>
        <p:spPr>
          <a:xfrm>
            <a:off x="457200" y="1546412"/>
            <a:ext cx="8229600" cy="4525963"/>
          </a:xfrm>
        </p:spPr>
        <p:txBody>
          <a:bodyPr>
            <a:normAutofit/>
          </a:bodyPr>
          <a:lstStyle/>
          <a:p>
            <a:r>
              <a:rPr lang="bg-BG" sz="2400" dirty="0"/>
              <a:t>Тазови превръзки/колани:</a:t>
            </a:r>
            <a:endParaRPr lang="en-US" sz="2400" dirty="0"/>
          </a:p>
          <a:p>
            <a:pPr lvl="1"/>
            <a:r>
              <a:rPr lang="bg-BG" sz="2400" dirty="0"/>
              <a:t>Намаляват обема на таза.</a:t>
            </a:r>
          </a:p>
          <a:p>
            <a:pPr lvl="1"/>
            <a:r>
              <a:rPr lang="bg-BG" sz="2400" dirty="0"/>
              <a:t>Имат </a:t>
            </a:r>
            <a:r>
              <a:rPr lang="bg-BG" sz="2400" dirty="0" err="1"/>
              <a:t>тампониращ</a:t>
            </a:r>
            <a:r>
              <a:rPr lang="bg-BG" sz="2400" dirty="0"/>
              <a:t> ефект.</a:t>
            </a:r>
            <a:r>
              <a:rPr lang="en-US" sz="2400" dirty="0"/>
              <a:t> </a:t>
            </a:r>
            <a:endParaRPr lang="bg-BG" sz="2400" dirty="0"/>
          </a:p>
          <a:p>
            <a:endParaRPr lang="bg-BG" sz="2400" dirty="0"/>
          </a:p>
          <a:p>
            <a:endParaRPr lang="bg-BG" sz="2400" dirty="0"/>
          </a:p>
          <a:p>
            <a:endParaRPr lang="bg-BG" sz="2400" dirty="0"/>
          </a:p>
          <a:p>
            <a:r>
              <a:rPr lang="bg-BG" sz="2400" dirty="0"/>
              <a:t>Турникети:</a:t>
            </a:r>
            <a:endParaRPr lang="en-US" sz="2400" dirty="0"/>
          </a:p>
          <a:p>
            <a:pPr lvl="1"/>
            <a:r>
              <a:rPr lang="bg-BG" sz="2400" dirty="0"/>
              <a:t>Широко приложими</a:t>
            </a:r>
          </a:p>
          <a:p>
            <a:pPr lvl="1"/>
            <a:r>
              <a:rPr lang="bg-BG" sz="2400" dirty="0"/>
              <a:t>Сигурни и ефективни</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39679" t="6291" r="2664" b="24451"/>
          <a:stretch/>
        </p:blipFill>
        <p:spPr>
          <a:xfrm>
            <a:off x="5724128" y="1635723"/>
            <a:ext cx="3083696" cy="1574885"/>
          </a:xfrm>
          <a:prstGeom prst="rect">
            <a:avLst/>
          </a:prstGeom>
          <a:ln w="19050">
            <a:solidFill>
              <a:schemeClr val="tx1"/>
            </a:solidFill>
          </a:ln>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24103" t="-748" r="8257" b="748"/>
          <a:stretch/>
        </p:blipFill>
        <p:spPr>
          <a:xfrm>
            <a:off x="5705298" y="4293096"/>
            <a:ext cx="3102526" cy="1935923"/>
          </a:xfrm>
          <a:prstGeom prst="rect">
            <a:avLst/>
          </a:prstGeom>
        </p:spPr>
      </p:pic>
    </p:spTree>
    <p:extLst>
      <p:ext uri="{BB962C8B-B14F-4D97-AF65-F5344CB8AC3E}">
        <p14:creationId xmlns:p14="http://schemas.microsoft.com/office/powerpoint/2010/main" val="17156888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224" y="134471"/>
            <a:ext cx="7987553" cy="868362"/>
          </a:xfrm>
        </p:spPr>
        <p:txBody>
          <a:bodyPr/>
          <a:lstStyle/>
          <a:p>
            <a:r>
              <a:rPr lang="bg-BG" dirty="0"/>
              <a:t>Осигуряване на периферен венозен източник</a:t>
            </a:r>
            <a:endParaRPr lang="en-US" dirty="0"/>
          </a:p>
        </p:txBody>
      </p:sp>
      <p:sp>
        <p:nvSpPr>
          <p:cNvPr id="3" name="Content Placeholder 2"/>
          <p:cNvSpPr>
            <a:spLocks noGrp="1"/>
          </p:cNvSpPr>
          <p:nvPr>
            <p:ph idx="1"/>
          </p:nvPr>
        </p:nvSpPr>
        <p:spPr>
          <a:xfrm>
            <a:off x="323528" y="1210235"/>
            <a:ext cx="8713694" cy="5257800"/>
          </a:xfrm>
        </p:spPr>
        <p:txBody>
          <a:bodyPr>
            <a:normAutofit/>
          </a:bodyPr>
          <a:lstStyle/>
          <a:p>
            <a:pPr algn="just"/>
            <a:r>
              <a:rPr lang="bg-BG" sz="2400" dirty="0"/>
              <a:t>Избира се най-бързия и лесен път (антекубитална вена). 
Широка и къса венозна канюла (14-16 </a:t>
            </a:r>
            <a:r>
              <a:rPr lang="en-US" sz="2400" dirty="0"/>
              <a:t>G</a:t>
            </a:r>
            <a:r>
              <a:rPr lang="bg-BG" sz="2400" dirty="0"/>
              <a:t>, дължина </a:t>
            </a:r>
            <a:r>
              <a:rPr lang="en-US" sz="2400" dirty="0"/>
              <a:t>5 cm).</a:t>
            </a:r>
            <a:r>
              <a:rPr lang="bg-BG" sz="2400" dirty="0"/>
              <a:t>                   
Дебитът е ограничен параметрите на канюлата, </a:t>
            </a:r>
            <a:r>
              <a:rPr lang="en-US" sz="2400" dirty="0"/>
              <a:t>a</a:t>
            </a:r>
            <a:r>
              <a:rPr lang="bg-BG" sz="2400" dirty="0"/>
              <a:t> не е размер на вената.
Оптимално е двама души се опитват едновременно                    на две различни места (над и под диафрагмата).
При голяма травма са необходими два до три венозни източника.
Последователността на търсене и поставяне е периферна вена </a:t>
            </a:r>
            <a:r>
              <a:rPr lang="en-GB" sz="2400" dirty="0"/>
              <a:t>→ </a:t>
            </a:r>
            <a:r>
              <a:rPr lang="bg-BG" sz="2400" dirty="0"/>
              <a:t>бедрена вена → подключична вена.</a:t>
            </a:r>
          </a:p>
          <a:p>
            <a:pPr algn="just"/>
            <a:r>
              <a:rPr lang="bg-BG" sz="2400" dirty="0"/>
              <a:t>Външната </a:t>
            </a:r>
            <a:r>
              <a:rPr lang="bg-BG" sz="2400" dirty="0" err="1"/>
              <a:t>яремна</a:t>
            </a:r>
            <a:r>
              <a:rPr lang="bg-BG" sz="2400" dirty="0"/>
              <a:t> вена е друга опция, но поставената стабилизационна яка може да попречи.</a:t>
            </a:r>
            <a:endParaRPr lang="en-US" sz="2400" dirty="0"/>
          </a:p>
        </p:txBody>
      </p:sp>
    </p:spTree>
    <p:extLst>
      <p:ext uri="{BB962C8B-B14F-4D97-AF65-F5344CB8AC3E}">
        <p14:creationId xmlns:p14="http://schemas.microsoft.com/office/powerpoint/2010/main" val="6596568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224" y="134471"/>
            <a:ext cx="7987553" cy="868362"/>
          </a:xfrm>
        </p:spPr>
        <p:txBody>
          <a:bodyPr/>
          <a:lstStyle/>
          <a:p>
            <a:r>
              <a:rPr lang="bg-BG" dirty="0"/>
              <a:t>Осигуряване на периферен венозен източник</a:t>
            </a:r>
            <a:endParaRPr lang="en-US" dirty="0"/>
          </a:p>
        </p:txBody>
      </p:sp>
      <p:sp>
        <p:nvSpPr>
          <p:cNvPr id="3" name="Content Placeholder 2"/>
          <p:cNvSpPr>
            <a:spLocks noGrp="1"/>
          </p:cNvSpPr>
          <p:nvPr>
            <p:ph idx="1"/>
          </p:nvPr>
        </p:nvSpPr>
        <p:spPr>
          <a:xfrm>
            <a:off x="323528" y="1210235"/>
            <a:ext cx="8713694" cy="5257800"/>
          </a:xfrm>
        </p:spPr>
        <p:txBody>
          <a:bodyPr>
            <a:normAutofit/>
          </a:bodyPr>
          <a:lstStyle/>
          <a:p>
            <a:pPr algn="just"/>
            <a:r>
              <a:rPr lang="bg-BG" sz="2400" dirty="0">
                <a:latin typeface="Arial" pitchFamily="34" charset="0"/>
                <a:cs typeface="Arial" pitchFamily="34" charset="0"/>
              </a:rPr>
              <a:t>Избягвайте поставянето на венозния път</a:t>
            </a:r>
            <a:r>
              <a:rPr lang="en-US" sz="2400" dirty="0">
                <a:latin typeface="Arial" pitchFamily="34" charset="0"/>
                <a:cs typeface="Arial" pitchFamily="34" charset="0"/>
              </a:rPr>
              <a:t> </a:t>
            </a:r>
            <a:r>
              <a:rPr lang="bg-BG" sz="2400" dirty="0">
                <a:latin typeface="Arial" pitchFamily="34" charset="0"/>
                <a:cs typeface="Arial" pitchFamily="34" charset="0"/>
              </a:rPr>
              <a:t>на места, където има съмнение за нараняване в проксималната съдова система на съответния крайник.</a:t>
            </a:r>
          </a:p>
          <a:p>
            <a:pPr algn="just"/>
            <a:r>
              <a:rPr lang="bg-BG" sz="2400" dirty="0">
                <a:latin typeface="Arial" pitchFamily="34" charset="0"/>
                <a:cs typeface="Arial" pitchFamily="34" charset="0"/>
              </a:rPr>
              <a:t>Избягвайте бедрения венозен достъп при големи наранявания в коремната област.  </a:t>
            </a:r>
          </a:p>
          <a:p>
            <a:pPr algn="just"/>
            <a:r>
              <a:rPr lang="bg-BG" sz="2400" dirty="0">
                <a:latin typeface="Arial" pitchFamily="34" charset="0"/>
                <a:cs typeface="Arial" pitchFamily="34" charset="0"/>
              </a:rPr>
              <a:t>Осигурете най-малко една венозна линия с директен достъп до горна празна вена, поради опасността целостта на долната празна вена да бъде нарушена при травмата.</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26337164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706" y="0"/>
            <a:ext cx="8727141" cy="1143000"/>
          </a:xfrm>
        </p:spPr>
        <p:txBody>
          <a:bodyPr>
            <a:normAutofit/>
          </a:bodyPr>
          <a:lstStyle/>
          <a:p>
            <a:r>
              <a:rPr lang="bg-BG" dirty="0" err="1"/>
              <a:t>Интраосално</a:t>
            </a:r>
            <a:r>
              <a:rPr lang="bg-BG" dirty="0"/>
              <a:t> приложение</a:t>
            </a:r>
            <a:endParaRPr lang="en-US" dirty="0"/>
          </a:p>
        </p:txBody>
      </p:sp>
      <p:sp>
        <p:nvSpPr>
          <p:cNvPr id="3" name="Content Placeholder 2"/>
          <p:cNvSpPr>
            <a:spLocks noGrp="1"/>
          </p:cNvSpPr>
          <p:nvPr>
            <p:ph idx="1"/>
          </p:nvPr>
        </p:nvSpPr>
        <p:spPr>
          <a:xfrm>
            <a:off x="403412" y="916178"/>
            <a:ext cx="8471647" cy="5177118"/>
          </a:xfrm>
        </p:spPr>
        <p:txBody>
          <a:bodyPr>
            <a:noAutofit/>
          </a:bodyPr>
          <a:lstStyle/>
          <a:p>
            <a:r>
              <a:rPr lang="bg-BG" sz="2400" dirty="0"/>
              <a:t>Временен достъп при деца и възрастни</a:t>
            </a:r>
            <a:endParaRPr lang="en-US" sz="2400" dirty="0"/>
          </a:p>
          <a:p>
            <a:r>
              <a:rPr lang="bg-BG" sz="2400" dirty="0"/>
              <a:t>Време за поставяне 1 </a:t>
            </a:r>
            <a:r>
              <a:rPr lang="en-US" sz="2400" dirty="0"/>
              <a:t>min.</a:t>
            </a:r>
            <a:r>
              <a:rPr lang="bg-BG" sz="2400" dirty="0"/>
              <a:t> на </a:t>
            </a:r>
            <a:r>
              <a:rPr lang="bg-BG" sz="2400" dirty="0" err="1"/>
              <a:t>проксималнта</a:t>
            </a:r>
            <a:r>
              <a:rPr lang="bg-BG" sz="2400" dirty="0"/>
              <a:t> подбедрица, раменна кост и </a:t>
            </a:r>
            <a:r>
              <a:rPr lang="bg-BG" sz="2400" dirty="0" err="1"/>
              <a:t>стернума</a:t>
            </a:r>
            <a:endParaRPr lang="en-US" sz="2400" dirty="0"/>
          </a:p>
          <a:p>
            <a:r>
              <a:rPr lang="bg-BG" sz="2400" dirty="0"/>
              <a:t>Приложимо за инфузии, медикаменти и трансфузии.</a:t>
            </a:r>
          </a:p>
          <a:p>
            <a:pPr algn="just"/>
            <a:r>
              <a:rPr lang="bg-BG" sz="2400" dirty="0"/>
              <a:t>Противопоказания са фрактури, наранявания или протези на мястото на поставяне, остеопороза, други костни аномалии или инфекции. </a:t>
            </a:r>
          </a:p>
          <a:p>
            <a:r>
              <a:rPr lang="bg-BG" sz="2400" dirty="0"/>
              <a:t>Скорост на </a:t>
            </a:r>
            <a:r>
              <a:rPr lang="bg-BG" sz="2400" dirty="0" err="1"/>
              <a:t>инфузиране</a:t>
            </a:r>
            <a:r>
              <a:rPr lang="bg-BG" sz="2400" dirty="0"/>
              <a:t> до</a:t>
            </a:r>
            <a:r>
              <a:rPr lang="en-US" sz="2400" dirty="0"/>
              <a:t> 125 ml/min.</a:t>
            </a:r>
            <a:endParaRPr lang="bg-BG" sz="2400" dirty="0"/>
          </a:p>
          <a:p>
            <a:r>
              <a:rPr lang="bg-BG" sz="2400" dirty="0"/>
              <a:t>Премахва се след 24 </a:t>
            </a:r>
            <a:r>
              <a:rPr lang="en-US" sz="2400" dirty="0"/>
              <a:t>h.</a:t>
            </a:r>
          </a:p>
          <a:p>
            <a:r>
              <a:rPr lang="bg-BG" sz="2400" dirty="0"/>
              <a:t>Рискове:</a:t>
            </a:r>
          </a:p>
          <a:p>
            <a:pPr lvl="1"/>
            <a:r>
              <a:rPr lang="bg-BG" sz="2400" dirty="0" err="1"/>
              <a:t>Екстравазация</a:t>
            </a:r>
            <a:endParaRPr lang="en-US" sz="2400" dirty="0"/>
          </a:p>
          <a:p>
            <a:pPr lvl="1"/>
            <a:r>
              <a:rPr lang="bg-BG" sz="2400" dirty="0"/>
              <a:t>Инфекция</a:t>
            </a:r>
          </a:p>
          <a:p>
            <a:pPr lvl="1"/>
            <a:r>
              <a:rPr lang="bg-BG" sz="2400" dirty="0" err="1"/>
              <a:t>Компартман</a:t>
            </a:r>
            <a:r>
              <a:rPr lang="bg-BG" sz="2400" dirty="0"/>
              <a:t> синдром</a:t>
            </a:r>
            <a:endParaRPr lang="en-US" sz="2400" dirty="0"/>
          </a:p>
        </p:txBody>
      </p:sp>
    </p:spTree>
    <p:extLst>
      <p:ext uri="{BB962C8B-B14F-4D97-AF65-F5344CB8AC3E}">
        <p14:creationId xmlns:p14="http://schemas.microsoft.com/office/powerpoint/2010/main" val="33002285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118" y="336176"/>
            <a:ext cx="7987553" cy="1143000"/>
          </a:xfrm>
        </p:spPr>
        <p:txBody>
          <a:bodyPr>
            <a:noAutofit/>
          </a:bodyPr>
          <a:lstStyle/>
          <a:p>
            <a:r>
              <a:rPr lang="bg-BG" sz="3177" dirty="0"/>
              <a:t>Инфузионно лечение</a:t>
            </a:r>
            <a:br>
              <a:rPr lang="en-US" sz="3177" dirty="0"/>
            </a:br>
            <a:endParaRPr lang="en-US" sz="3177" dirty="0"/>
          </a:p>
        </p:txBody>
      </p:sp>
      <p:sp>
        <p:nvSpPr>
          <p:cNvPr id="3" name="Content Placeholder 2"/>
          <p:cNvSpPr>
            <a:spLocks noGrp="1"/>
          </p:cNvSpPr>
          <p:nvPr>
            <p:ph idx="1"/>
          </p:nvPr>
        </p:nvSpPr>
        <p:spPr>
          <a:xfrm>
            <a:off x="773206" y="1613647"/>
            <a:ext cx="7597588" cy="4310815"/>
          </a:xfrm>
        </p:spPr>
        <p:txBody>
          <a:bodyPr>
            <a:normAutofit/>
          </a:bodyPr>
          <a:lstStyle/>
          <a:p>
            <a:r>
              <a:rPr lang="bg-BG" sz="2400" dirty="0"/>
              <a:t>Кристалоидните разтвори са медикамент на избор.</a:t>
            </a:r>
          </a:p>
          <a:p>
            <a:r>
              <a:rPr lang="bg-BG" sz="2400" dirty="0"/>
              <a:t>Най-използван е </a:t>
            </a:r>
            <a:r>
              <a:rPr lang="en-US" sz="2400" dirty="0"/>
              <a:t>Ringer Lactate (Hartmann)</a:t>
            </a:r>
            <a:r>
              <a:rPr lang="bg-BG" sz="2400" dirty="0"/>
              <a:t>.</a:t>
            </a:r>
            <a:endParaRPr lang="en-US" sz="2400" dirty="0"/>
          </a:p>
        </p:txBody>
      </p:sp>
    </p:spTree>
    <p:extLst>
      <p:ext uri="{BB962C8B-B14F-4D97-AF65-F5344CB8AC3E}">
        <p14:creationId xmlns:p14="http://schemas.microsoft.com/office/powerpoint/2010/main" val="39184838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753" y="67235"/>
            <a:ext cx="8229600" cy="1070068"/>
          </a:xfrm>
        </p:spPr>
        <p:txBody>
          <a:bodyPr>
            <a:normAutofit/>
          </a:bodyPr>
          <a:lstStyle/>
          <a:p>
            <a:r>
              <a:rPr lang="en-US" sz="3200" dirty="0"/>
              <a:t> </a:t>
            </a:r>
            <a:r>
              <a:rPr lang="bg-BG" sz="3200" dirty="0"/>
              <a:t>Балансирано инфузионно лечение</a:t>
            </a:r>
            <a:endParaRPr lang="en-US" sz="3200" dirty="0"/>
          </a:p>
        </p:txBody>
      </p:sp>
      <p:sp>
        <p:nvSpPr>
          <p:cNvPr id="7" name="Content Placeholder 6"/>
          <p:cNvSpPr>
            <a:spLocks noGrp="1"/>
          </p:cNvSpPr>
          <p:nvPr>
            <p:ph sz="half" idx="1"/>
          </p:nvPr>
        </p:nvSpPr>
        <p:spPr>
          <a:xfrm>
            <a:off x="107504" y="1196752"/>
            <a:ext cx="4587828" cy="5130800"/>
          </a:xfrm>
        </p:spPr>
        <p:txBody>
          <a:bodyPr/>
          <a:lstStyle/>
          <a:p>
            <a:pPr>
              <a:buFont typeface="Wingdings" pitchFamily="2" charset="2"/>
              <a:buChar char="§"/>
            </a:pPr>
            <a:r>
              <a:rPr lang="bg-BG" sz="2400" b="1" dirty="0"/>
              <a:t>Недостатъчно:</a:t>
            </a:r>
          </a:p>
          <a:p>
            <a:pPr marL="415925" lvl="1" indent="-271463"/>
            <a:r>
              <a:rPr lang="bg-BG" dirty="0"/>
              <a:t>Персистиращ шок</a:t>
            </a:r>
          </a:p>
          <a:p>
            <a:pPr marL="415925" lvl="1" indent="-271463"/>
            <a:r>
              <a:rPr lang="bg-BG" dirty="0"/>
              <a:t>Продължаваща ацидоза</a:t>
            </a:r>
          </a:p>
          <a:p>
            <a:pPr marL="415925" lvl="1" indent="-271463"/>
            <a:r>
              <a:rPr lang="bg-BG" dirty="0"/>
              <a:t>Коагулопатия</a:t>
            </a:r>
          </a:p>
          <a:p>
            <a:pPr marL="415925" lvl="1" indent="-271463"/>
            <a:r>
              <a:rPr lang="bg-BG" dirty="0"/>
              <a:t>Миокардна дисфункция</a:t>
            </a:r>
          </a:p>
          <a:p>
            <a:pPr marL="415925" lvl="1" indent="-271463"/>
            <a:r>
              <a:rPr lang="bg-BG" dirty="0"/>
              <a:t>Бъбречна недостатъчност</a:t>
            </a:r>
          </a:p>
          <a:p>
            <a:pPr marL="415925" lvl="1" indent="-271463"/>
            <a:r>
              <a:rPr lang="bg-BG" dirty="0"/>
              <a:t>Смърт</a:t>
            </a:r>
            <a:endParaRPr lang="en-US" dirty="0"/>
          </a:p>
        </p:txBody>
      </p:sp>
      <p:sp>
        <p:nvSpPr>
          <p:cNvPr id="8" name="Content Placeholder 7"/>
          <p:cNvSpPr>
            <a:spLocks noGrp="1"/>
          </p:cNvSpPr>
          <p:nvPr>
            <p:ph sz="half" idx="2"/>
          </p:nvPr>
        </p:nvSpPr>
        <p:spPr>
          <a:xfrm>
            <a:off x="4303059" y="1196752"/>
            <a:ext cx="4587829" cy="5130800"/>
          </a:xfrm>
        </p:spPr>
        <p:txBody>
          <a:bodyPr/>
          <a:lstStyle/>
          <a:p>
            <a:pPr>
              <a:buFont typeface="Wingdings" pitchFamily="2" charset="2"/>
              <a:buChar char="§"/>
            </a:pPr>
            <a:r>
              <a:rPr lang="bg-BG" sz="2400" b="1" dirty="0"/>
              <a:t>В повече:</a:t>
            </a:r>
            <a:endParaRPr lang="en-US" sz="2400" b="1" dirty="0"/>
          </a:p>
          <a:p>
            <a:pPr marL="498475" lvl="1" indent="-269875"/>
            <a:r>
              <a:rPr lang="bg-BG" dirty="0"/>
              <a:t>Увеличено кървене</a:t>
            </a:r>
            <a:endParaRPr lang="en-US" dirty="0"/>
          </a:p>
          <a:p>
            <a:pPr marL="498475" lvl="1" indent="-269875"/>
            <a:r>
              <a:rPr lang="bg-BG" dirty="0"/>
              <a:t>Разрушаване на съсирека</a:t>
            </a:r>
            <a:endParaRPr lang="en-US" dirty="0"/>
          </a:p>
          <a:p>
            <a:pPr marL="498475" lvl="1" indent="-269875"/>
            <a:r>
              <a:rPr lang="bg-BG" dirty="0"/>
              <a:t>Разредени фактори на съсирването</a:t>
            </a:r>
          </a:p>
          <a:p>
            <a:pPr marL="498475" lvl="1" indent="-269875"/>
            <a:r>
              <a:rPr lang="bg-BG" dirty="0"/>
              <a:t>Компартмент синдром</a:t>
            </a:r>
          </a:p>
          <a:p>
            <a:pPr marL="498475" lvl="1" indent="-269875"/>
            <a:r>
              <a:rPr lang="bg-BG" dirty="0"/>
              <a:t>Нарушен трансфузионен синтез</a:t>
            </a:r>
          </a:p>
          <a:p>
            <a:pPr marL="498475" lvl="1" indent="-269875"/>
            <a:r>
              <a:rPr lang="bg-BG" dirty="0"/>
              <a:t>Възпаление</a:t>
            </a:r>
          </a:p>
          <a:p>
            <a:pPr marL="498475" lvl="1" indent="-269875"/>
            <a:r>
              <a:rPr lang="bg-BG" dirty="0"/>
              <a:t>Имуносупресия</a:t>
            </a:r>
            <a:endParaRPr lang="en-US" dirty="0"/>
          </a:p>
          <a:p>
            <a:pPr marL="498475" lvl="2" indent="-269875" algn="just"/>
            <a:r>
              <a:rPr lang="bg-BG" sz="2400" dirty="0"/>
              <a:t>Трансфузионно увреждане на белия дроб</a:t>
            </a:r>
            <a:endParaRPr lang="en-US" sz="2400" dirty="0"/>
          </a:p>
        </p:txBody>
      </p:sp>
    </p:spTree>
    <p:extLst>
      <p:ext uri="{BB962C8B-B14F-4D97-AF65-F5344CB8AC3E}">
        <p14:creationId xmlns:p14="http://schemas.microsoft.com/office/powerpoint/2010/main" val="2402421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388" y="0"/>
            <a:ext cx="8727141" cy="1143000"/>
          </a:xfrm>
        </p:spPr>
        <p:txBody>
          <a:bodyPr>
            <a:normAutofit/>
          </a:bodyPr>
          <a:lstStyle/>
          <a:p>
            <a:r>
              <a:rPr lang="bg-BG" dirty="0"/>
              <a:t>Приложение</a:t>
            </a:r>
            <a:br>
              <a:rPr lang="bg-BG" dirty="0"/>
            </a:br>
            <a:r>
              <a:rPr lang="bg-BG" dirty="0"/>
              <a:t>на нискообемно инфузионно лечение</a:t>
            </a:r>
            <a:endParaRPr lang="en-US" b="1" dirty="0"/>
          </a:p>
        </p:txBody>
      </p:sp>
      <p:sp>
        <p:nvSpPr>
          <p:cNvPr id="3" name="Content Placeholder 2"/>
          <p:cNvSpPr>
            <a:spLocks noGrp="1"/>
          </p:cNvSpPr>
          <p:nvPr>
            <p:ph idx="1"/>
          </p:nvPr>
        </p:nvSpPr>
        <p:spPr>
          <a:xfrm>
            <a:off x="537882" y="1268760"/>
            <a:ext cx="8202706" cy="5112568"/>
          </a:xfrm>
        </p:spPr>
        <p:txBody>
          <a:bodyPr>
            <a:noAutofit/>
          </a:bodyPr>
          <a:lstStyle/>
          <a:p>
            <a:r>
              <a:rPr lang="bg-BG" sz="2400" dirty="0"/>
              <a:t>Приложението на </a:t>
            </a:r>
            <a:r>
              <a:rPr lang="en-US" sz="2400" dirty="0"/>
              <a:t>500 ml Hetastarch </a:t>
            </a:r>
            <a:r>
              <a:rPr lang="bg-BG" sz="2400" dirty="0"/>
              <a:t>увеличава обема на циркулиращата кръв с </a:t>
            </a:r>
            <a:r>
              <a:rPr lang="en-US" sz="2400" dirty="0"/>
              <a:t>800</a:t>
            </a:r>
            <a:r>
              <a:rPr lang="bg-BG" sz="2400" dirty="0"/>
              <a:t> </a:t>
            </a:r>
            <a:r>
              <a:rPr lang="en-US" sz="2400" dirty="0"/>
              <a:t>ml. </a:t>
            </a:r>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r>
              <a:rPr lang="bg-BG" sz="2400" dirty="0"/>
              <a:t>Сигурен и ефективен като </a:t>
            </a:r>
            <a:r>
              <a:rPr lang="en-US" sz="2400" dirty="0"/>
              <a:t> 500</a:t>
            </a:r>
            <a:r>
              <a:rPr lang="bg-BG" sz="2400" dirty="0"/>
              <a:t> </a:t>
            </a:r>
            <a:r>
              <a:rPr lang="en-US" sz="2400" dirty="0"/>
              <a:t>ml bolus</a:t>
            </a:r>
          </a:p>
          <a:p>
            <a:r>
              <a:rPr lang="bg-BG" sz="2400" dirty="0"/>
              <a:t>Внимавайте тъй като приложението му:</a:t>
            </a:r>
            <a:endParaRPr lang="en-US" sz="2400" dirty="0"/>
          </a:p>
          <a:p>
            <a:pPr lvl="1"/>
            <a:r>
              <a:rPr lang="bg-BG" sz="2400" dirty="0"/>
              <a:t>Може да предизвика коагулопатия при големи дози (над 2 </a:t>
            </a:r>
            <a:r>
              <a:rPr lang="en-US" sz="2400" dirty="0"/>
              <a:t>l).</a:t>
            </a:r>
          </a:p>
          <a:p>
            <a:pPr lvl="1"/>
            <a:r>
              <a:rPr lang="bg-BG" sz="2400" dirty="0"/>
              <a:t>Нарушена тубуларна бъбречна функция</a:t>
            </a:r>
            <a:endParaRPr lang="en-US" sz="2400" dirty="0"/>
          </a:p>
        </p:txBody>
      </p:sp>
      <p:sp>
        <p:nvSpPr>
          <p:cNvPr id="6" name="Oval 5"/>
          <p:cNvSpPr/>
          <p:nvPr/>
        </p:nvSpPr>
        <p:spPr>
          <a:xfrm>
            <a:off x="5732236" y="2293028"/>
            <a:ext cx="3025587" cy="1167303"/>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18" dirty="0">
                <a:latin typeface="Arial" pitchFamily="34" charset="0"/>
                <a:cs typeface="Arial" pitchFamily="34" charset="0"/>
              </a:rPr>
              <a:t>2-3 l</a:t>
            </a:r>
          </a:p>
          <a:p>
            <a:pPr algn="ctr"/>
            <a:r>
              <a:rPr lang="en-US" sz="2118" dirty="0">
                <a:latin typeface="Arial" pitchFamily="34" charset="0"/>
                <a:cs typeface="Arial" pitchFamily="34" charset="0"/>
              </a:rPr>
              <a:t>Ringer Lactate</a:t>
            </a:r>
          </a:p>
        </p:txBody>
      </p:sp>
      <p:sp>
        <p:nvSpPr>
          <p:cNvPr id="7" name="Oval 6"/>
          <p:cNvSpPr/>
          <p:nvPr/>
        </p:nvSpPr>
        <p:spPr>
          <a:xfrm>
            <a:off x="555117" y="2293028"/>
            <a:ext cx="2353235" cy="1167302"/>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18" dirty="0">
                <a:latin typeface="Arial" pitchFamily="34" charset="0"/>
                <a:cs typeface="Arial" pitchFamily="34" charset="0"/>
              </a:rPr>
              <a:t>500</a:t>
            </a:r>
            <a:r>
              <a:rPr lang="bg-BG" sz="2118" dirty="0">
                <a:latin typeface="Arial" pitchFamily="34" charset="0"/>
                <a:cs typeface="Arial" pitchFamily="34" charset="0"/>
              </a:rPr>
              <a:t> </a:t>
            </a:r>
            <a:r>
              <a:rPr lang="en-US" sz="2118" dirty="0">
                <a:latin typeface="Arial" pitchFamily="34" charset="0"/>
                <a:cs typeface="Arial" pitchFamily="34" charset="0"/>
              </a:rPr>
              <a:t>ml</a:t>
            </a:r>
          </a:p>
          <a:p>
            <a:pPr algn="ctr"/>
            <a:r>
              <a:rPr lang="en-US" sz="2118" dirty="0">
                <a:latin typeface="Arial" pitchFamily="34" charset="0"/>
                <a:cs typeface="Arial" pitchFamily="34" charset="0"/>
              </a:rPr>
              <a:t>Hetastarch</a:t>
            </a:r>
          </a:p>
        </p:txBody>
      </p:sp>
      <p:sp>
        <p:nvSpPr>
          <p:cNvPr id="8" name="Left-Right Arrow 7"/>
          <p:cNvSpPr/>
          <p:nvPr/>
        </p:nvSpPr>
        <p:spPr>
          <a:xfrm>
            <a:off x="3206857" y="2439649"/>
            <a:ext cx="2218765" cy="874059"/>
          </a:xfrm>
          <a:prstGeom prst="leftRight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2118" dirty="0">
                <a:latin typeface="Arial" pitchFamily="34" charset="0"/>
                <a:cs typeface="Arial" pitchFamily="34" charset="0"/>
              </a:rPr>
              <a:t>Еквивалент</a:t>
            </a:r>
            <a:endParaRPr lang="en-US" sz="2118" dirty="0">
              <a:latin typeface="Arial" pitchFamily="34" charset="0"/>
              <a:cs typeface="Arial" pitchFamily="34" charset="0"/>
            </a:endParaRPr>
          </a:p>
        </p:txBody>
      </p:sp>
    </p:spTree>
    <p:extLst>
      <p:ext uri="{BB962C8B-B14F-4D97-AF65-F5344CB8AC3E}">
        <p14:creationId xmlns:p14="http://schemas.microsoft.com/office/powerpoint/2010/main" val="3399334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224" y="0"/>
            <a:ext cx="8095129" cy="1143000"/>
          </a:xfrm>
        </p:spPr>
        <p:txBody>
          <a:bodyPr>
            <a:noAutofit/>
          </a:bodyPr>
          <a:lstStyle/>
          <a:p>
            <a:r>
              <a:rPr lang="bg-BG" sz="3200" dirty="0"/>
              <a:t>Бимодално</a:t>
            </a:r>
            <a:br>
              <a:rPr lang="bg-BG" sz="3200" dirty="0"/>
            </a:br>
            <a:r>
              <a:rPr lang="bg-BG" sz="3200" dirty="0"/>
              <a:t>разпределение на смъртността</a:t>
            </a:r>
            <a:endParaRPr lang="en-US" sz="3200" dirty="0"/>
          </a:p>
        </p:txBody>
      </p:sp>
      <p:cxnSp>
        <p:nvCxnSpPr>
          <p:cNvPr id="5" name="Elbow Connector 4"/>
          <p:cNvCxnSpPr/>
          <p:nvPr/>
        </p:nvCxnSpPr>
        <p:spPr>
          <a:xfrm>
            <a:off x="1547975" y="1613647"/>
            <a:ext cx="6589059" cy="3630706"/>
          </a:xfrm>
          <a:prstGeom prst="bentConnector3">
            <a:avLst>
              <a:gd name="adj1" fmla="val 24"/>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 name="Freeform 6"/>
          <p:cNvSpPr/>
          <p:nvPr/>
        </p:nvSpPr>
        <p:spPr>
          <a:xfrm>
            <a:off x="1546412" y="1836272"/>
            <a:ext cx="2436106" cy="3439024"/>
          </a:xfrm>
          <a:custGeom>
            <a:avLst/>
            <a:gdLst>
              <a:gd name="connsiteX0" fmla="*/ 0 w 2760920"/>
              <a:gd name="connsiteY0" fmla="*/ 3855405 h 3897560"/>
              <a:gd name="connsiteX1" fmla="*/ 372139 w 2760920"/>
              <a:gd name="connsiteY1" fmla="*/ 27684 h 3897560"/>
              <a:gd name="connsiteX2" fmla="*/ 935665 w 2760920"/>
              <a:gd name="connsiteY2" fmla="*/ 2196726 h 3897560"/>
              <a:gd name="connsiteX3" fmla="*/ 2009553 w 2760920"/>
              <a:gd name="connsiteY3" fmla="*/ 3472633 h 3897560"/>
              <a:gd name="connsiteX4" fmla="*/ 2711302 w 2760920"/>
              <a:gd name="connsiteY4" fmla="*/ 3866037 h 3897560"/>
              <a:gd name="connsiteX5" fmla="*/ 2647507 w 2760920"/>
              <a:gd name="connsiteY5" fmla="*/ 3844772 h 389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60920" h="3897560">
                <a:moveTo>
                  <a:pt x="0" y="3855405"/>
                </a:moveTo>
                <a:cubicBezTo>
                  <a:pt x="108097" y="2079767"/>
                  <a:pt x="216195" y="304130"/>
                  <a:pt x="372139" y="27684"/>
                </a:cubicBezTo>
                <a:cubicBezTo>
                  <a:pt x="528083" y="-248762"/>
                  <a:pt x="662763" y="1622568"/>
                  <a:pt x="935665" y="2196726"/>
                </a:cubicBezTo>
                <a:cubicBezTo>
                  <a:pt x="1208567" y="2770884"/>
                  <a:pt x="1713614" y="3194415"/>
                  <a:pt x="2009553" y="3472633"/>
                </a:cubicBezTo>
                <a:cubicBezTo>
                  <a:pt x="2305492" y="3750851"/>
                  <a:pt x="2604976" y="3804014"/>
                  <a:pt x="2711302" y="3866037"/>
                </a:cubicBezTo>
                <a:cubicBezTo>
                  <a:pt x="2817628" y="3928060"/>
                  <a:pt x="2732567" y="3886416"/>
                  <a:pt x="2647507" y="3844772"/>
                </a:cubicBezTo>
              </a:path>
            </a:pathLst>
          </a:custGeom>
          <a:solidFill>
            <a:schemeClr val="accent2">
              <a:lumMod val="60000"/>
              <a:lumOff val="4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80663" tIns="40332" rIns="80663" bIns="40332" spcCol="0" rtlCol="0" anchor="ctr"/>
          <a:lstStyle/>
          <a:p>
            <a:pPr algn="ctr"/>
            <a:r>
              <a:rPr lang="en-US" dirty="0"/>
              <a:t>30%</a:t>
            </a:r>
          </a:p>
        </p:txBody>
      </p:sp>
      <p:sp>
        <p:nvSpPr>
          <p:cNvPr id="8" name="TextBox 7"/>
          <p:cNvSpPr txBox="1"/>
          <p:nvPr/>
        </p:nvSpPr>
        <p:spPr>
          <a:xfrm>
            <a:off x="2085858" y="5916706"/>
            <a:ext cx="313584" cy="407375"/>
          </a:xfrm>
          <a:prstGeom prst="rect">
            <a:avLst/>
          </a:prstGeom>
          <a:noFill/>
        </p:spPr>
        <p:txBody>
          <a:bodyPr wrap="none" lIns="80663" tIns="40332" rIns="80663" bIns="40332" rtlCol="0">
            <a:spAutoFit/>
          </a:bodyPr>
          <a:lstStyle/>
          <a:p>
            <a:r>
              <a:rPr lang="en-US" sz="2118" dirty="0">
                <a:latin typeface="Arial" pitchFamily="34" charset="0"/>
                <a:cs typeface="Arial" pitchFamily="34" charset="0"/>
              </a:rPr>
              <a:t>h</a:t>
            </a:r>
          </a:p>
        </p:txBody>
      </p:sp>
      <p:sp>
        <p:nvSpPr>
          <p:cNvPr id="9" name="TextBox 8"/>
          <p:cNvSpPr txBox="1"/>
          <p:nvPr/>
        </p:nvSpPr>
        <p:spPr>
          <a:xfrm>
            <a:off x="6254446" y="5916706"/>
            <a:ext cx="1307895" cy="407375"/>
          </a:xfrm>
          <a:prstGeom prst="rect">
            <a:avLst/>
          </a:prstGeom>
          <a:noFill/>
        </p:spPr>
        <p:txBody>
          <a:bodyPr wrap="none" lIns="80663" tIns="40332" rIns="80663" bIns="40332" rtlCol="0">
            <a:spAutoFit/>
          </a:bodyPr>
          <a:lstStyle/>
          <a:p>
            <a:r>
              <a:rPr lang="bg-BG" sz="2118" dirty="0">
                <a:latin typeface="Arial" pitchFamily="34" charset="0"/>
                <a:cs typeface="Arial" pitchFamily="34" charset="0"/>
              </a:rPr>
              <a:t>Седмици</a:t>
            </a:r>
            <a:endParaRPr lang="en-US" sz="2118" dirty="0">
              <a:latin typeface="Arial" pitchFamily="34" charset="0"/>
              <a:cs typeface="Arial" pitchFamily="34" charset="0"/>
            </a:endParaRPr>
          </a:p>
        </p:txBody>
      </p:sp>
      <p:sp>
        <p:nvSpPr>
          <p:cNvPr id="10" name="Freeform 9"/>
          <p:cNvSpPr/>
          <p:nvPr/>
        </p:nvSpPr>
        <p:spPr>
          <a:xfrm>
            <a:off x="5543005" y="4773416"/>
            <a:ext cx="2441840" cy="474064"/>
          </a:xfrm>
          <a:custGeom>
            <a:avLst/>
            <a:gdLst>
              <a:gd name="connsiteX0" fmla="*/ 0 w 2945218"/>
              <a:gd name="connsiteY0" fmla="*/ 649328 h 649328"/>
              <a:gd name="connsiteX1" fmla="*/ 861237 w 2945218"/>
              <a:gd name="connsiteY1" fmla="*/ 75170 h 649328"/>
              <a:gd name="connsiteX2" fmla="*/ 1913860 w 2945218"/>
              <a:gd name="connsiteY2" fmla="*/ 64537 h 649328"/>
              <a:gd name="connsiteX3" fmla="*/ 2945218 w 2945218"/>
              <a:gd name="connsiteY3" fmla="*/ 606798 h 649328"/>
              <a:gd name="connsiteX4" fmla="*/ 2945218 w 2945218"/>
              <a:gd name="connsiteY4" fmla="*/ 606798 h 649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5218" h="649328">
                <a:moveTo>
                  <a:pt x="0" y="649328"/>
                </a:moveTo>
                <a:cubicBezTo>
                  <a:pt x="271130" y="410981"/>
                  <a:pt x="542260" y="172635"/>
                  <a:pt x="861237" y="75170"/>
                </a:cubicBezTo>
                <a:cubicBezTo>
                  <a:pt x="1180214" y="-22295"/>
                  <a:pt x="1566530" y="-24068"/>
                  <a:pt x="1913860" y="64537"/>
                </a:cubicBezTo>
                <a:cubicBezTo>
                  <a:pt x="2261190" y="153142"/>
                  <a:pt x="2945218" y="606798"/>
                  <a:pt x="2945218" y="606798"/>
                </a:cubicBezTo>
                <a:lnTo>
                  <a:pt x="2945218" y="606798"/>
                </a:lnTo>
              </a:path>
            </a:pathLst>
          </a:custGeom>
          <a:solidFill>
            <a:schemeClr val="accent2">
              <a:lumMod val="60000"/>
              <a:lumOff val="4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80663" tIns="40332" rIns="80663" bIns="40332" spcCol="0" rtlCol="0" anchor="ctr"/>
          <a:lstStyle/>
          <a:p>
            <a:pPr algn="ctr"/>
            <a:endParaRPr lang="en-US" dirty="0"/>
          </a:p>
        </p:txBody>
      </p:sp>
      <p:sp>
        <p:nvSpPr>
          <p:cNvPr id="11" name="TextBox 10"/>
          <p:cNvSpPr txBox="1"/>
          <p:nvPr/>
        </p:nvSpPr>
        <p:spPr>
          <a:xfrm>
            <a:off x="1547976" y="5446059"/>
            <a:ext cx="313584" cy="407375"/>
          </a:xfrm>
          <a:prstGeom prst="rect">
            <a:avLst/>
          </a:prstGeom>
          <a:noFill/>
        </p:spPr>
        <p:txBody>
          <a:bodyPr wrap="none" lIns="80663" tIns="40332" rIns="80663" bIns="40332" rtlCol="0">
            <a:spAutoFit/>
          </a:bodyPr>
          <a:lstStyle/>
          <a:p>
            <a:r>
              <a:rPr lang="en-US" sz="2118" dirty="0">
                <a:latin typeface="Arial" pitchFamily="34" charset="0"/>
                <a:cs typeface="Arial" pitchFamily="34" charset="0"/>
              </a:rPr>
              <a:t>0</a:t>
            </a:r>
          </a:p>
        </p:txBody>
      </p:sp>
      <p:sp>
        <p:nvSpPr>
          <p:cNvPr id="12" name="TextBox 11"/>
          <p:cNvSpPr txBox="1"/>
          <p:nvPr/>
        </p:nvSpPr>
        <p:spPr>
          <a:xfrm>
            <a:off x="3749020" y="5378823"/>
            <a:ext cx="313584" cy="407375"/>
          </a:xfrm>
          <a:prstGeom prst="rect">
            <a:avLst/>
          </a:prstGeom>
          <a:noFill/>
        </p:spPr>
        <p:txBody>
          <a:bodyPr wrap="none" lIns="80663" tIns="40332" rIns="80663" bIns="40332" rtlCol="0">
            <a:spAutoFit/>
          </a:bodyPr>
          <a:lstStyle/>
          <a:p>
            <a:r>
              <a:rPr lang="en-US" sz="2118" dirty="0">
                <a:latin typeface="Arial" pitchFamily="34" charset="0"/>
                <a:cs typeface="Arial" pitchFamily="34" charset="0"/>
              </a:rPr>
              <a:t>4</a:t>
            </a:r>
          </a:p>
        </p:txBody>
      </p:sp>
      <p:sp>
        <p:nvSpPr>
          <p:cNvPr id="13" name="TextBox 12"/>
          <p:cNvSpPr txBox="1"/>
          <p:nvPr/>
        </p:nvSpPr>
        <p:spPr>
          <a:xfrm>
            <a:off x="5479419" y="5378823"/>
            <a:ext cx="313584" cy="407375"/>
          </a:xfrm>
          <a:prstGeom prst="rect">
            <a:avLst/>
          </a:prstGeom>
          <a:noFill/>
        </p:spPr>
        <p:txBody>
          <a:bodyPr wrap="none" lIns="80663" tIns="40332" rIns="80663" bIns="40332" rtlCol="0">
            <a:spAutoFit/>
          </a:bodyPr>
          <a:lstStyle/>
          <a:p>
            <a:r>
              <a:rPr lang="en-US" sz="2118" dirty="0">
                <a:latin typeface="Arial" pitchFamily="34" charset="0"/>
                <a:cs typeface="Arial" pitchFamily="34" charset="0"/>
              </a:rPr>
              <a:t>1</a:t>
            </a:r>
          </a:p>
        </p:txBody>
      </p:sp>
      <p:sp>
        <p:nvSpPr>
          <p:cNvPr id="14" name="TextBox 13"/>
          <p:cNvSpPr txBox="1"/>
          <p:nvPr/>
        </p:nvSpPr>
        <p:spPr>
          <a:xfrm>
            <a:off x="7832653" y="5393837"/>
            <a:ext cx="313584" cy="407375"/>
          </a:xfrm>
          <a:prstGeom prst="rect">
            <a:avLst/>
          </a:prstGeom>
          <a:noFill/>
        </p:spPr>
        <p:txBody>
          <a:bodyPr wrap="none" lIns="80663" tIns="40332" rIns="80663" bIns="40332" rtlCol="0">
            <a:spAutoFit/>
          </a:bodyPr>
          <a:lstStyle/>
          <a:p>
            <a:r>
              <a:rPr lang="en-US" sz="2118" dirty="0">
                <a:latin typeface="Arial" pitchFamily="34" charset="0"/>
                <a:cs typeface="Arial" pitchFamily="34" charset="0"/>
              </a:rPr>
              <a:t>4</a:t>
            </a:r>
          </a:p>
        </p:txBody>
      </p:sp>
      <p:sp>
        <p:nvSpPr>
          <p:cNvPr id="15" name="TextBox 14"/>
          <p:cNvSpPr txBox="1"/>
          <p:nvPr/>
        </p:nvSpPr>
        <p:spPr>
          <a:xfrm>
            <a:off x="1959645" y="1613649"/>
            <a:ext cx="889062" cy="516058"/>
          </a:xfrm>
          <a:prstGeom prst="rect">
            <a:avLst/>
          </a:prstGeom>
          <a:noFill/>
        </p:spPr>
        <p:txBody>
          <a:bodyPr wrap="none" lIns="80663" tIns="40332" rIns="80663" bIns="40332" rtlCol="0">
            <a:spAutoFit/>
          </a:bodyPr>
          <a:lstStyle/>
          <a:p>
            <a:r>
              <a:rPr lang="en-US" sz="2824" dirty="0">
                <a:latin typeface="Arial" pitchFamily="34" charset="0"/>
                <a:cs typeface="Arial" pitchFamily="34" charset="0"/>
              </a:rPr>
              <a:t>60%</a:t>
            </a:r>
          </a:p>
        </p:txBody>
      </p:sp>
      <p:sp>
        <p:nvSpPr>
          <p:cNvPr id="16" name="TextBox 15"/>
          <p:cNvSpPr txBox="1"/>
          <p:nvPr/>
        </p:nvSpPr>
        <p:spPr>
          <a:xfrm>
            <a:off x="2414521" y="3345318"/>
            <a:ext cx="889062" cy="516058"/>
          </a:xfrm>
          <a:prstGeom prst="rect">
            <a:avLst/>
          </a:prstGeom>
          <a:noFill/>
        </p:spPr>
        <p:txBody>
          <a:bodyPr wrap="none" lIns="80663" tIns="40332" rIns="80663" bIns="40332" rtlCol="0">
            <a:spAutoFit/>
          </a:bodyPr>
          <a:lstStyle/>
          <a:p>
            <a:r>
              <a:rPr lang="en-US" sz="2824" dirty="0">
                <a:latin typeface="Arial" pitchFamily="34" charset="0"/>
                <a:cs typeface="Arial" pitchFamily="34" charset="0"/>
              </a:rPr>
              <a:t>30%</a:t>
            </a:r>
          </a:p>
        </p:txBody>
      </p:sp>
      <p:sp>
        <p:nvSpPr>
          <p:cNvPr id="17" name="TextBox 16"/>
          <p:cNvSpPr txBox="1"/>
          <p:nvPr/>
        </p:nvSpPr>
        <p:spPr>
          <a:xfrm>
            <a:off x="6254449" y="4203125"/>
            <a:ext cx="889062" cy="516058"/>
          </a:xfrm>
          <a:prstGeom prst="rect">
            <a:avLst/>
          </a:prstGeom>
          <a:noFill/>
        </p:spPr>
        <p:txBody>
          <a:bodyPr wrap="none" lIns="80663" tIns="40332" rIns="80663" bIns="40332" rtlCol="0">
            <a:spAutoFit/>
          </a:bodyPr>
          <a:lstStyle/>
          <a:p>
            <a:r>
              <a:rPr lang="en-US" sz="2824" dirty="0">
                <a:latin typeface="Arial" pitchFamily="34" charset="0"/>
                <a:cs typeface="Arial" pitchFamily="34" charset="0"/>
              </a:rPr>
              <a:t>10%</a:t>
            </a:r>
          </a:p>
        </p:txBody>
      </p:sp>
    </p:spTree>
    <p:extLst>
      <p:ext uri="{BB962C8B-B14F-4D97-AF65-F5344CB8AC3E}">
        <p14:creationId xmlns:p14="http://schemas.microsoft.com/office/powerpoint/2010/main" val="17519869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p:cNvGraphicFramePr>
          <p:nvPr>
            <p:extLst>
              <p:ext uri="{D42A27DB-BD31-4B8C-83A1-F6EECF244321}">
                <p14:modId xmlns:p14="http://schemas.microsoft.com/office/powerpoint/2010/main" val="643357381"/>
              </p:ext>
            </p:extLst>
          </p:nvPr>
        </p:nvGraphicFramePr>
        <p:xfrm>
          <a:off x="179512" y="1518516"/>
          <a:ext cx="8744369" cy="3206628"/>
        </p:xfrm>
        <a:graphic>
          <a:graphicData uri="http://schemas.openxmlformats.org/drawingml/2006/table">
            <a:tbl>
              <a:tblPr firstRow="1" bandRow="1">
                <a:tableStyleId>{21E4AEA4-8DFA-4A89-87EB-49C32662AFE0}</a:tableStyleId>
              </a:tblPr>
              <a:tblGrid>
                <a:gridCol w="1543569">
                  <a:extLst>
                    <a:ext uri="{9D8B030D-6E8A-4147-A177-3AD203B41FA5}">
                      <a16:colId xmlns:a16="http://schemas.microsoft.com/office/drawing/2014/main" val="20000"/>
                    </a:ext>
                  </a:extLst>
                </a:gridCol>
                <a:gridCol w="2592288">
                  <a:extLst>
                    <a:ext uri="{9D8B030D-6E8A-4147-A177-3AD203B41FA5}">
                      <a16:colId xmlns:a16="http://schemas.microsoft.com/office/drawing/2014/main" val="20001"/>
                    </a:ext>
                  </a:extLst>
                </a:gridCol>
                <a:gridCol w="2088232">
                  <a:extLst>
                    <a:ext uri="{9D8B030D-6E8A-4147-A177-3AD203B41FA5}">
                      <a16:colId xmlns:a16="http://schemas.microsoft.com/office/drawing/2014/main" val="20002"/>
                    </a:ext>
                  </a:extLst>
                </a:gridCol>
                <a:gridCol w="2520280">
                  <a:extLst>
                    <a:ext uri="{9D8B030D-6E8A-4147-A177-3AD203B41FA5}">
                      <a16:colId xmlns:a16="http://schemas.microsoft.com/office/drawing/2014/main" val="20003"/>
                    </a:ext>
                  </a:extLst>
                </a:gridCol>
              </a:tblGrid>
              <a:tr h="780779">
                <a:tc>
                  <a:txBody>
                    <a:bodyPr/>
                    <a:lstStyle/>
                    <a:p>
                      <a:endParaRPr lang="en-US" sz="1600" dirty="0">
                        <a:latin typeface="Arial" pitchFamily="34" charset="0"/>
                        <a:cs typeface="Arial" pitchFamily="34" charset="0"/>
                      </a:endParaRPr>
                    </a:p>
                  </a:txBody>
                  <a:tcPr marL="80682" marR="80682" marT="40341" marB="40341"/>
                </a:tc>
                <a:tc>
                  <a:txBody>
                    <a:bodyPr/>
                    <a:lstStyle/>
                    <a:p>
                      <a:pPr algn="ctr"/>
                      <a:r>
                        <a:rPr lang="bg-BG" sz="2100" dirty="0">
                          <a:latin typeface="Arial" pitchFamily="34" charset="0"/>
                          <a:cs typeface="Arial" pitchFamily="34" charset="0"/>
                        </a:rPr>
                        <a:t>Еритроцитен концентрат</a:t>
                      </a:r>
                      <a:endParaRPr lang="en-US" sz="2100" dirty="0">
                        <a:latin typeface="Arial" pitchFamily="34" charset="0"/>
                        <a:cs typeface="Arial" pitchFamily="34" charset="0"/>
                      </a:endParaRPr>
                    </a:p>
                  </a:txBody>
                  <a:tcPr marL="80682" marR="80682" marT="40341" marB="40341"/>
                </a:tc>
                <a:tc>
                  <a:txBody>
                    <a:bodyPr/>
                    <a:lstStyle/>
                    <a:p>
                      <a:pPr algn="ctr"/>
                      <a:r>
                        <a:rPr lang="bg-BG" sz="2100" dirty="0">
                          <a:latin typeface="Arial" pitchFamily="34" charset="0"/>
                          <a:cs typeface="Arial" pitchFamily="34" charset="0"/>
                        </a:rPr>
                        <a:t>ПЗ Плазма</a:t>
                      </a:r>
                      <a:endParaRPr lang="en-US" sz="2100" dirty="0">
                        <a:latin typeface="Arial" pitchFamily="34" charset="0"/>
                        <a:cs typeface="Arial" pitchFamily="34" charset="0"/>
                      </a:endParaRPr>
                    </a:p>
                    <a:p>
                      <a:pPr algn="ctr"/>
                      <a:endParaRPr lang="en-US" sz="2100" dirty="0">
                        <a:latin typeface="Arial" pitchFamily="34" charset="0"/>
                        <a:cs typeface="Arial" pitchFamily="34" charset="0"/>
                      </a:endParaRPr>
                    </a:p>
                  </a:txBody>
                  <a:tcPr marL="80682" marR="80682" marT="40341" marB="40341"/>
                </a:tc>
                <a:tc>
                  <a:txBody>
                    <a:bodyPr/>
                    <a:lstStyle/>
                    <a:p>
                      <a:pPr algn="ctr"/>
                      <a:r>
                        <a:rPr lang="bg-BG" sz="2100" dirty="0">
                          <a:latin typeface="Arial" pitchFamily="34" charset="0"/>
                          <a:cs typeface="Arial" pitchFamily="34" charset="0"/>
                        </a:rPr>
                        <a:t>Тромбоцитна маса</a:t>
                      </a:r>
                      <a:endParaRPr lang="en-US" sz="2100" dirty="0">
                        <a:latin typeface="Arial" pitchFamily="34" charset="0"/>
                        <a:cs typeface="Arial" pitchFamily="34" charset="0"/>
                      </a:endParaRPr>
                    </a:p>
                  </a:txBody>
                  <a:tcPr marL="80682" marR="80682" marT="40341" marB="40341"/>
                </a:tc>
                <a:extLst>
                  <a:ext uri="{0D108BD9-81ED-4DB2-BD59-A6C34878D82A}">
                    <a16:rowId xmlns:a16="http://schemas.microsoft.com/office/drawing/2014/main" val="10000"/>
                  </a:ext>
                </a:extLst>
              </a:tr>
              <a:tr h="564776">
                <a:tc>
                  <a:txBody>
                    <a:bodyPr/>
                    <a:lstStyle/>
                    <a:p>
                      <a:r>
                        <a:rPr lang="bg-BG" sz="2100" dirty="0">
                          <a:solidFill>
                            <a:schemeClr val="tx1"/>
                          </a:solidFill>
                          <a:latin typeface="Arial" pitchFamily="34" charset="0"/>
                          <a:cs typeface="Arial" pitchFamily="34" charset="0"/>
                        </a:rPr>
                        <a:t>Ефект</a:t>
                      </a:r>
                      <a:endParaRPr lang="en-US" sz="2100" dirty="0">
                        <a:solidFill>
                          <a:schemeClr val="tx1"/>
                        </a:solidFill>
                        <a:latin typeface="Arial" pitchFamily="34" charset="0"/>
                        <a:cs typeface="Arial" pitchFamily="34" charset="0"/>
                      </a:endParaRPr>
                    </a:p>
                  </a:txBody>
                  <a:tcPr marL="80682" marR="80682" marT="40341" marB="40341" anchor="ctr"/>
                </a:tc>
                <a:tc>
                  <a:txBody>
                    <a:bodyPr/>
                    <a:lstStyle/>
                    <a:p>
                      <a:r>
                        <a:rPr lang="bg-BG" sz="1600" dirty="0">
                          <a:latin typeface="Arial" pitchFamily="34" charset="0"/>
                          <a:cs typeface="Arial" pitchFamily="34" charset="0"/>
                        </a:rPr>
                        <a:t>Носи кислород.</a:t>
                      </a:r>
                    </a:p>
                    <a:p>
                      <a:r>
                        <a:rPr lang="bg-BG" sz="1600" dirty="0">
                          <a:latin typeface="Arial" pitchFamily="34" charset="0"/>
                          <a:cs typeface="Arial" pitchFamily="34" charset="0"/>
                        </a:rPr>
                        <a:t>Липсват фактори на кръвосъсирването</a:t>
                      </a:r>
                      <a:endParaRPr lang="en-US" sz="1600" dirty="0">
                        <a:latin typeface="Arial" pitchFamily="34" charset="0"/>
                        <a:cs typeface="Arial" pitchFamily="34" charset="0"/>
                      </a:endParaRPr>
                    </a:p>
                  </a:txBody>
                  <a:tcPr marL="80682" marR="80682" marT="40341" marB="40341"/>
                </a:tc>
                <a:tc>
                  <a:txBody>
                    <a:bodyPr/>
                    <a:lstStyle/>
                    <a:p>
                      <a:r>
                        <a:rPr lang="bg-BG" sz="1600" dirty="0">
                          <a:latin typeface="Arial" pitchFamily="34" charset="0"/>
                          <a:cs typeface="Arial" pitchFamily="34" charset="0"/>
                        </a:rPr>
                        <a:t>Носи фактори на кръвосъсирването</a:t>
                      </a:r>
                      <a:endParaRPr lang="en-US" sz="1600" dirty="0">
                        <a:latin typeface="Arial" pitchFamily="34" charset="0"/>
                        <a:cs typeface="Arial" pitchFamily="34" charset="0"/>
                      </a:endParaRPr>
                    </a:p>
                  </a:txBody>
                  <a:tcPr marL="80682" marR="80682" marT="40341" marB="40341"/>
                </a:tc>
                <a:tc>
                  <a:txBody>
                    <a:bodyPr/>
                    <a:lstStyle/>
                    <a:p>
                      <a:r>
                        <a:rPr lang="bg-BG" sz="1600" dirty="0">
                          <a:latin typeface="Arial" pitchFamily="34" charset="0"/>
                          <a:cs typeface="Arial" pitchFamily="34" charset="0"/>
                        </a:rPr>
                        <a:t>Подобрява агрегацията</a:t>
                      </a:r>
                      <a:endParaRPr lang="en-US" sz="1600" dirty="0">
                        <a:latin typeface="Arial" pitchFamily="34" charset="0"/>
                        <a:cs typeface="Arial" pitchFamily="34" charset="0"/>
                      </a:endParaRPr>
                    </a:p>
                  </a:txBody>
                  <a:tcPr marL="80682" marR="80682" marT="40341" marB="40341"/>
                </a:tc>
                <a:extLst>
                  <a:ext uri="{0D108BD9-81ED-4DB2-BD59-A6C34878D82A}">
                    <a16:rowId xmlns:a16="http://schemas.microsoft.com/office/drawing/2014/main" val="10001"/>
                  </a:ext>
                </a:extLst>
              </a:tr>
              <a:tr h="564776">
                <a:tc>
                  <a:txBody>
                    <a:bodyPr/>
                    <a:lstStyle/>
                    <a:p>
                      <a:r>
                        <a:rPr lang="en-US" sz="2100" dirty="0">
                          <a:latin typeface="Arial" pitchFamily="34" charset="0"/>
                          <a:cs typeface="Arial" pitchFamily="34" charset="0"/>
                        </a:rPr>
                        <a:t>1 </a:t>
                      </a:r>
                      <a:r>
                        <a:rPr lang="bg-BG" sz="2100" dirty="0">
                          <a:latin typeface="Arial" pitchFamily="34" charset="0"/>
                          <a:cs typeface="Arial" pitchFamily="34" charset="0"/>
                        </a:rPr>
                        <a:t>доза</a:t>
                      </a:r>
                      <a:endParaRPr lang="en-US" sz="2100" dirty="0">
                        <a:solidFill>
                          <a:schemeClr val="bg1"/>
                        </a:solidFill>
                        <a:latin typeface="Arial" pitchFamily="34" charset="0"/>
                        <a:cs typeface="Arial" pitchFamily="34" charset="0"/>
                      </a:endParaRPr>
                    </a:p>
                  </a:txBody>
                  <a:tcPr marL="80682" marR="80682" marT="40341" marB="40341" anchor="ctr"/>
                </a:tc>
                <a:tc>
                  <a:txBody>
                    <a:bodyPr/>
                    <a:lstStyle/>
                    <a:p>
                      <a:pPr marL="0" algn="l" defTabSz="914400" rtl="0" eaLnBrk="1" latinLnBrk="0" hangingPunct="1"/>
                      <a:r>
                        <a:rPr lang="en-US" sz="2100" kern="1200" dirty="0">
                          <a:solidFill>
                            <a:schemeClr val="dk1"/>
                          </a:solidFill>
                          <a:latin typeface="Arial" pitchFamily="34" charset="0"/>
                          <a:ea typeface="+mn-ea"/>
                          <a:cs typeface="Arial" pitchFamily="34" charset="0"/>
                        </a:rPr>
                        <a:t>~300 ml (Hct 55%)</a:t>
                      </a:r>
                    </a:p>
                  </a:txBody>
                  <a:tcPr marL="80682" marR="80682" marT="40341" marB="40341"/>
                </a:tc>
                <a:tc>
                  <a:txBody>
                    <a:bodyPr/>
                    <a:lstStyle/>
                    <a:p>
                      <a:pPr marL="0" algn="l" defTabSz="914400" rtl="0" eaLnBrk="1" latinLnBrk="0" hangingPunct="1"/>
                      <a:r>
                        <a:rPr lang="en-US" sz="2100" kern="1200" dirty="0">
                          <a:solidFill>
                            <a:schemeClr val="dk1"/>
                          </a:solidFill>
                          <a:latin typeface="Arial" pitchFamily="34" charset="0"/>
                          <a:ea typeface="+mn-ea"/>
                          <a:cs typeface="Arial" pitchFamily="34" charset="0"/>
                        </a:rPr>
                        <a:t>~250 ml</a:t>
                      </a:r>
                    </a:p>
                  </a:txBody>
                  <a:tcPr marL="80682" marR="80682" marT="40341" marB="40341"/>
                </a:tc>
                <a:tc>
                  <a:txBody>
                    <a:bodyPr/>
                    <a:lstStyle/>
                    <a:p>
                      <a:pPr marL="0" algn="l" defTabSz="914400" rtl="0" eaLnBrk="1" latinLnBrk="0" hangingPunct="1"/>
                      <a:r>
                        <a:rPr lang="en-US" sz="2100" kern="1200" dirty="0">
                          <a:solidFill>
                            <a:schemeClr val="dk1"/>
                          </a:solidFill>
                          <a:latin typeface="Arial" pitchFamily="34" charset="0"/>
                          <a:ea typeface="+mn-ea"/>
                          <a:cs typeface="Arial" pitchFamily="34" charset="0"/>
                        </a:rPr>
                        <a:t>~25 ml </a:t>
                      </a:r>
                      <a:r>
                        <a:rPr lang="bg-BG" sz="2100" kern="1200" dirty="0">
                          <a:solidFill>
                            <a:schemeClr val="dk1"/>
                          </a:solidFill>
                          <a:latin typeface="Arial" pitchFamily="34" charset="0"/>
                          <a:ea typeface="+mn-ea"/>
                          <a:cs typeface="Arial" pitchFamily="34" charset="0"/>
                        </a:rPr>
                        <a:t>- </a:t>
                      </a:r>
                      <a:r>
                        <a:rPr lang="en-US" sz="2100" kern="1200" dirty="0">
                          <a:solidFill>
                            <a:schemeClr val="dk1"/>
                          </a:solidFill>
                          <a:latin typeface="Arial" pitchFamily="34" charset="0"/>
                          <a:ea typeface="+mn-ea"/>
                          <a:cs typeface="Arial" pitchFamily="34" charset="0"/>
                        </a:rPr>
                        <a:t>150 ml </a:t>
                      </a:r>
                    </a:p>
                  </a:txBody>
                  <a:tcPr marL="80682" marR="80682" marT="40341" marB="40341"/>
                </a:tc>
                <a:extLst>
                  <a:ext uri="{0D108BD9-81ED-4DB2-BD59-A6C34878D82A}">
                    <a16:rowId xmlns:a16="http://schemas.microsoft.com/office/drawing/2014/main" val="10002"/>
                  </a:ext>
                </a:extLst>
              </a:tr>
              <a:tr h="1048871">
                <a:tc>
                  <a:txBody>
                    <a:bodyPr/>
                    <a:lstStyle/>
                    <a:p>
                      <a:pPr marL="0" algn="l" defTabSz="914400" rtl="0" eaLnBrk="1" latinLnBrk="0" hangingPunct="1"/>
                      <a:r>
                        <a:rPr lang="bg-BG" sz="2100" kern="1200" dirty="0">
                          <a:solidFill>
                            <a:schemeClr val="dk1"/>
                          </a:solidFill>
                          <a:latin typeface="Arial" pitchFamily="34" charset="0"/>
                          <a:ea typeface="+mn-ea"/>
                          <a:cs typeface="Arial" pitchFamily="34" charset="0"/>
                        </a:rPr>
                        <a:t>Дозировка</a:t>
                      </a:r>
                      <a:endParaRPr lang="en-US" sz="2100" kern="1200" dirty="0">
                        <a:solidFill>
                          <a:schemeClr val="dk1"/>
                        </a:solidFill>
                        <a:latin typeface="Arial" pitchFamily="34" charset="0"/>
                        <a:ea typeface="+mn-ea"/>
                        <a:cs typeface="Arial" pitchFamily="34" charset="0"/>
                      </a:endParaRPr>
                    </a:p>
                  </a:txBody>
                  <a:tcPr marL="80682" marR="80682" marT="40341" marB="40341" anchor="ctr"/>
                </a:tc>
                <a:tc>
                  <a:txBody>
                    <a:bodyPr/>
                    <a:lstStyle/>
                    <a:p>
                      <a:r>
                        <a:rPr lang="en-US" sz="1600" b="0" baseline="0" dirty="0">
                          <a:latin typeface="Arial" pitchFamily="34" charset="0"/>
                          <a:cs typeface="Arial" pitchFamily="34" charset="0"/>
                        </a:rPr>
                        <a:t>↑ </a:t>
                      </a:r>
                      <a:r>
                        <a:rPr lang="bg-BG" sz="1600" b="0" baseline="0" dirty="0">
                          <a:latin typeface="Arial" pitchFamily="34" charset="0"/>
                          <a:cs typeface="Arial" pitchFamily="34" charset="0"/>
                        </a:rPr>
                        <a:t>Хемоглобина</a:t>
                      </a:r>
                      <a:r>
                        <a:rPr lang="en-US" sz="1600" b="0" baseline="0" dirty="0">
                          <a:latin typeface="Arial" pitchFamily="34" charset="0"/>
                          <a:cs typeface="Arial" pitchFamily="34" charset="0"/>
                        </a:rPr>
                        <a:t> </a:t>
                      </a:r>
                      <a:r>
                        <a:rPr lang="bg-BG" sz="1600" b="0" baseline="0" dirty="0">
                          <a:latin typeface="Arial" pitchFamily="34" charset="0"/>
                          <a:cs typeface="Arial" pitchFamily="34" charset="0"/>
                        </a:rPr>
                        <a:t>с</a:t>
                      </a:r>
                      <a:r>
                        <a:rPr lang="en-US" sz="1600" b="0" baseline="0" dirty="0">
                          <a:latin typeface="Arial" pitchFamily="34" charset="0"/>
                          <a:cs typeface="Arial" pitchFamily="34" charset="0"/>
                        </a:rPr>
                        <a:t> 1</a:t>
                      </a:r>
                      <a:r>
                        <a:rPr lang="bg-BG" sz="1600" b="0" baseline="0" dirty="0">
                          <a:latin typeface="Arial" pitchFamily="34" charset="0"/>
                          <a:cs typeface="Arial" pitchFamily="34" charset="0"/>
                        </a:rPr>
                        <a:t>0</a:t>
                      </a:r>
                      <a:r>
                        <a:rPr lang="en-US" sz="1600" b="0" baseline="0" dirty="0">
                          <a:latin typeface="Arial" pitchFamily="34" charset="0"/>
                          <a:cs typeface="Arial" pitchFamily="34" charset="0"/>
                        </a:rPr>
                        <a:t> g/l</a:t>
                      </a:r>
                    </a:p>
                    <a:p>
                      <a:r>
                        <a:rPr lang="en-US" sz="1600" b="0" baseline="0" dirty="0">
                          <a:latin typeface="Arial" pitchFamily="34" charset="0"/>
                          <a:cs typeface="Arial" pitchFamily="34" charset="0"/>
                        </a:rPr>
                        <a:t>↑ </a:t>
                      </a:r>
                      <a:r>
                        <a:rPr lang="bg-BG" sz="1600" b="0" baseline="0" dirty="0">
                          <a:latin typeface="Arial" pitchFamily="34" charset="0"/>
                          <a:cs typeface="Arial" pitchFamily="34" charset="0"/>
                        </a:rPr>
                        <a:t>Хематокрита</a:t>
                      </a:r>
                      <a:r>
                        <a:rPr lang="en-US" sz="1600" b="0" baseline="0" dirty="0">
                          <a:latin typeface="Arial" pitchFamily="34" charset="0"/>
                          <a:cs typeface="Arial" pitchFamily="34" charset="0"/>
                        </a:rPr>
                        <a:t> by 3 %</a:t>
                      </a:r>
                      <a:r>
                        <a:rPr lang="bg-BG" sz="1600" b="0" baseline="0" dirty="0">
                          <a:latin typeface="Arial" pitchFamily="34" charset="0"/>
                          <a:cs typeface="Arial" pitchFamily="34" charset="0"/>
                        </a:rPr>
                        <a:t>,</a:t>
                      </a:r>
                      <a:endParaRPr lang="en-US" sz="1600" b="0" baseline="0" dirty="0">
                        <a:latin typeface="Arial" pitchFamily="34" charset="0"/>
                        <a:cs typeface="Arial" pitchFamily="34" charset="0"/>
                      </a:endParaRPr>
                    </a:p>
                    <a:p>
                      <a:r>
                        <a:rPr lang="bg-BG" sz="1600" b="0" i="0" baseline="0" dirty="0">
                          <a:latin typeface="Arial" pitchFamily="34" charset="0"/>
                          <a:cs typeface="Arial" pitchFamily="34" charset="0"/>
                        </a:rPr>
                        <a:t>ако пациентът не кърви.</a:t>
                      </a:r>
                      <a:endParaRPr lang="en-US" sz="1600" b="0" i="0" dirty="0">
                        <a:latin typeface="Arial" pitchFamily="34" charset="0"/>
                        <a:cs typeface="Arial" pitchFamily="34" charset="0"/>
                      </a:endParaRPr>
                    </a:p>
                  </a:txBody>
                  <a:tcPr marL="80682" marR="80682" marT="40341" marB="40341"/>
                </a:tc>
                <a:tc>
                  <a:txBody>
                    <a:bodyPr/>
                    <a:lstStyle/>
                    <a:p>
                      <a:r>
                        <a:rPr lang="en-US" sz="1600" dirty="0">
                          <a:latin typeface="Arial" pitchFamily="34" charset="0"/>
                          <a:cs typeface="Arial" pitchFamily="34" charset="0"/>
                        </a:rPr>
                        <a:t>↑ </a:t>
                      </a:r>
                      <a:r>
                        <a:rPr lang="bg-BG" sz="1600" dirty="0">
                          <a:latin typeface="Arial" pitchFamily="34" charset="0"/>
                          <a:cs typeface="Arial" pitchFamily="34" charset="0"/>
                        </a:rPr>
                        <a:t>факторите с </a:t>
                      </a:r>
                      <a:r>
                        <a:rPr lang="en-US" sz="1600" dirty="0">
                          <a:latin typeface="Arial" pitchFamily="34" charset="0"/>
                          <a:cs typeface="Arial" pitchFamily="34" charset="0"/>
                        </a:rPr>
                        <a:t>2.5%</a:t>
                      </a:r>
                    </a:p>
                  </a:txBody>
                  <a:tcPr marL="80682" marR="80682" marT="40341" marB="40341"/>
                </a:tc>
                <a:tc>
                  <a:txBody>
                    <a:bodyPr/>
                    <a:lstStyle/>
                    <a:p>
                      <a:pPr algn="just"/>
                      <a:r>
                        <a:rPr lang="en-US" sz="1600" dirty="0">
                          <a:latin typeface="Arial" pitchFamily="34" charset="0"/>
                          <a:cs typeface="Arial" pitchFamily="34" charset="0"/>
                        </a:rPr>
                        <a:t>1 </a:t>
                      </a:r>
                      <a:r>
                        <a:rPr lang="bg-BG" sz="1600" dirty="0">
                          <a:latin typeface="Arial" pitchFamily="34" charset="0"/>
                          <a:cs typeface="Arial" pitchFamily="34" charset="0"/>
                        </a:rPr>
                        <a:t>доза повишава </a:t>
                      </a:r>
                      <a:r>
                        <a:rPr lang="en-US" sz="1600" dirty="0" err="1">
                          <a:latin typeface="Arial" pitchFamily="34" charset="0"/>
                          <a:cs typeface="Arial" pitchFamily="34" charset="0"/>
                        </a:rPr>
                        <a:t>Thr</a:t>
                      </a:r>
                      <a:r>
                        <a:rPr lang="bg-BG" sz="1600" dirty="0">
                          <a:latin typeface="Arial" pitchFamily="34" charset="0"/>
                          <a:cs typeface="Arial" pitchFamily="34" charset="0"/>
                        </a:rPr>
                        <a:t> с</a:t>
                      </a:r>
                      <a:r>
                        <a:rPr lang="en-US" sz="1600" dirty="0">
                          <a:latin typeface="Arial" pitchFamily="34" charset="0"/>
                          <a:cs typeface="Arial" pitchFamily="34" charset="0"/>
                        </a:rPr>
                        <a:t> </a:t>
                      </a:r>
                      <a:r>
                        <a:rPr lang="bg-BG" sz="1600" dirty="0">
                          <a:latin typeface="Arial" pitchFamily="34" charset="0"/>
                          <a:cs typeface="Arial" pitchFamily="34" charset="0"/>
                        </a:rPr>
                        <a:t>около</a:t>
                      </a:r>
                      <a:r>
                        <a:rPr lang="en-US" sz="1600" dirty="0">
                          <a:latin typeface="Arial" pitchFamily="34" charset="0"/>
                          <a:cs typeface="Arial" pitchFamily="34" charset="0"/>
                        </a:rPr>
                        <a:t> 25,000-50,000</a:t>
                      </a:r>
                    </a:p>
                  </a:txBody>
                  <a:tcPr marL="80682" marR="80682" marT="40341" marB="40341"/>
                </a:tc>
                <a:extLst>
                  <a:ext uri="{0D108BD9-81ED-4DB2-BD59-A6C34878D82A}">
                    <a16:rowId xmlns:a16="http://schemas.microsoft.com/office/drawing/2014/main" val="10003"/>
                  </a:ext>
                </a:extLst>
              </a:tr>
            </a:tbl>
          </a:graphicData>
        </a:graphic>
      </p:graphicFrame>
      <p:sp>
        <p:nvSpPr>
          <p:cNvPr id="2" name="TextBox 1">
            <a:extLst>
              <a:ext uri="{FF2B5EF4-FFF2-40B4-BE49-F238E27FC236}">
                <a16:creationId xmlns:a16="http://schemas.microsoft.com/office/drawing/2014/main" id="{496DAB05-AF2A-194F-8D16-FC90152A5854}"/>
              </a:ext>
            </a:extLst>
          </p:cNvPr>
          <p:cNvSpPr txBox="1"/>
          <p:nvPr/>
        </p:nvSpPr>
        <p:spPr>
          <a:xfrm>
            <a:off x="3203848" y="476672"/>
            <a:ext cx="2624821"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Autofit/>
          </a:bodyPr>
          <a:lstStyle>
            <a:lvl1pPr algn="ctr" eaLnBrk="0" hangingPunct="0">
              <a:defRPr sz="3200">
                <a:solidFill>
                  <a:schemeClr val="tx2"/>
                </a:solidFill>
                <a:effectLst>
                  <a:outerShdw blurRad="38100" dist="38100" dir="2700000" algn="tl">
                    <a:srgbClr val="C0C0C0"/>
                  </a:outerShdw>
                </a:effectLst>
                <a:latin typeface="+mj-lt"/>
                <a:ea typeface="+mj-ea"/>
                <a:cs typeface="+mj-cs"/>
              </a:defRPr>
            </a:lvl1pPr>
            <a:lvl2pPr algn="ctr" eaLnBrk="0" hangingPunct="0">
              <a:defRPr sz="4400">
                <a:solidFill>
                  <a:schemeClr val="tx2"/>
                </a:solidFill>
                <a:effectLst>
                  <a:outerShdw blurRad="38100" dist="38100" dir="2700000" algn="tl">
                    <a:srgbClr val="C0C0C0"/>
                  </a:outerShdw>
                </a:effectLst>
              </a:defRPr>
            </a:lvl2pPr>
            <a:lvl3pPr algn="ctr" eaLnBrk="0" hangingPunct="0">
              <a:defRPr sz="4400">
                <a:solidFill>
                  <a:schemeClr val="tx2"/>
                </a:solidFill>
                <a:effectLst>
                  <a:outerShdw blurRad="38100" dist="38100" dir="2700000" algn="tl">
                    <a:srgbClr val="C0C0C0"/>
                  </a:outerShdw>
                </a:effectLst>
              </a:defRPr>
            </a:lvl3pPr>
            <a:lvl4pPr algn="ctr" eaLnBrk="0" hangingPunct="0">
              <a:defRPr sz="4400">
                <a:solidFill>
                  <a:schemeClr val="tx2"/>
                </a:solidFill>
                <a:effectLst>
                  <a:outerShdw blurRad="38100" dist="38100" dir="2700000" algn="tl">
                    <a:srgbClr val="C0C0C0"/>
                  </a:outerShdw>
                </a:effectLst>
              </a:defRPr>
            </a:lvl4pPr>
            <a:lvl5pPr algn="ctr" eaLnBrk="0" hangingPunct="0">
              <a:defRPr sz="4400">
                <a:solidFill>
                  <a:schemeClr val="tx2"/>
                </a:solidFill>
                <a:effectLst>
                  <a:outerShdw blurRad="38100" dist="38100" dir="2700000" algn="tl">
                    <a:srgbClr val="C0C0C0"/>
                  </a:outerShdw>
                </a:effectLst>
              </a:defRPr>
            </a:lvl5pPr>
            <a:lvl6pPr marL="457200" algn="ctr" fontAlgn="base">
              <a:spcBef>
                <a:spcPct val="0"/>
              </a:spcBef>
              <a:spcAft>
                <a:spcPct val="0"/>
              </a:spcAft>
              <a:defRPr sz="4400">
                <a:solidFill>
                  <a:schemeClr val="tx2"/>
                </a:solidFill>
                <a:effectLst>
                  <a:outerShdw blurRad="38100" dist="38100" dir="2700000" algn="tl">
                    <a:srgbClr val="C0C0C0"/>
                  </a:outerShdw>
                </a:effectLst>
              </a:defRPr>
            </a:lvl6pPr>
            <a:lvl7pPr marL="914400" algn="ctr" fontAlgn="base">
              <a:spcBef>
                <a:spcPct val="0"/>
              </a:spcBef>
              <a:spcAft>
                <a:spcPct val="0"/>
              </a:spcAft>
              <a:defRPr sz="4400">
                <a:solidFill>
                  <a:schemeClr val="tx2"/>
                </a:solidFill>
                <a:effectLst>
                  <a:outerShdw blurRad="38100" dist="38100" dir="2700000" algn="tl">
                    <a:srgbClr val="C0C0C0"/>
                  </a:outerShdw>
                </a:effectLst>
              </a:defRPr>
            </a:lvl7pPr>
            <a:lvl8pPr marL="1371600" algn="ctr" fontAlgn="base">
              <a:spcBef>
                <a:spcPct val="0"/>
              </a:spcBef>
              <a:spcAft>
                <a:spcPct val="0"/>
              </a:spcAft>
              <a:defRPr sz="4400">
                <a:solidFill>
                  <a:schemeClr val="tx2"/>
                </a:solidFill>
                <a:effectLst>
                  <a:outerShdw blurRad="38100" dist="38100" dir="2700000" algn="tl">
                    <a:srgbClr val="C0C0C0"/>
                  </a:outerShdw>
                </a:effectLst>
              </a:defRPr>
            </a:lvl8pPr>
            <a:lvl9pPr marL="1828800" algn="ctr" fontAlgn="base">
              <a:spcBef>
                <a:spcPct val="0"/>
              </a:spcBef>
              <a:spcAft>
                <a:spcPct val="0"/>
              </a:spcAft>
              <a:defRPr sz="4400">
                <a:solidFill>
                  <a:schemeClr val="tx2"/>
                </a:solidFill>
                <a:effectLst>
                  <a:outerShdw blurRad="38100" dist="38100" dir="2700000" algn="tl">
                    <a:srgbClr val="C0C0C0"/>
                  </a:outerShdw>
                </a:effectLst>
              </a:defRPr>
            </a:lvl9pPr>
          </a:lstStyle>
          <a:p>
            <a:r>
              <a:rPr lang="bg-BG" dirty="0"/>
              <a:t>Биопродукти</a:t>
            </a:r>
            <a:endParaRPr lang="x-none" dirty="0"/>
          </a:p>
        </p:txBody>
      </p:sp>
    </p:spTree>
    <p:extLst>
      <p:ext uri="{BB962C8B-B14F-4D97-AF65-F5344CB8AC3E}">
        <p14:creationId xmlns:p14="http://schemas.microsoft.com/office/powerpoint/2010/main" val="42752186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565" y="0"/>
            <a:ext cx="7987553" cy="1143000"/>
          </a:xfrm>
        </p:spPr>
        <p:txBody>
          <a:bodyPr>
            <a:noAutofit/>
          </a:bodyPr>
          <a:lstStyle/>
          <a:p>
            <a:r>
              <a:rPr lang="bg-BG" sz="3200" dirty="0"/>
              <a:t>Кръвопреливане</a:t>
            </a:r>
            <a:endParaRPr lang="en-US" sz="3200" dirty="0"/>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3482556251"/>
              </p:ext>
            </p:extLst>
          </p:nvPr>
        </p:nvGraphicFramePr>
        <p:xfrm>
          <a:off x="179512" y="1277470"/>
          <a:ext cx="4392488" cy="4645234"/>
        </p:xfrm>
        <a:graphic>
          <a:graphicData uri="http://schemas.openxmlformats.org/drawingml/2006/table">
            <a:tbl>
              <a:tblPr firstRow="1" bandRow="1">
                <a:tableStyleId>{21E4AEA4-8DFA-4A89-87EB-49C32662AFE0}</a:tableStyleId>
              </a:tblPr>
              <a:tblGrid>
                <a:gridCol w="2353963">
                  <a:extLst>
                    <a:ext uri="{9D8B030D-6E8A-4147-A177-3AD203B41FA5}">
                      <a16:colId xmlns:a16="http://schemas.microsoft.com/office/drawing/2014/main" val="20000"/>
                    </a:ext>
                  </a:extLst>
                </a:gridCol>
                <a:gridCol w="2038525">
                  <a:extLst>
                    <a:ext uri="{9D8B030D-6E8A-4147-A177-3AD203B41FA5}">
                      <a16:colId xmlns:a16="http://schemas.microsoft.com/office/drawing/2014/main" val="20001"/>
                    </a:ext>
                  </a:extLst>
                </a:gridCol>
              </a:tblGrid>
              <a:tr h="833718">
                <a:tc gridSpan="2">
                  <a:txBody>
                    <a:bodyPr/>
                    <a:lstStyle/>
                    <a:p>
                      <a:pPr algn="ctr"/>
                      <a:r>
                        <a:rPr lang="bg-BG" sz="2500" dirty="0">
                          <a:latin typeface="Arial" pitchFamily="34" charset="0"/>
                          <a:cs typeface="Arial" pitchFamily="34" charset="0"/>
                        </a:rPr>
                        <a:t>Традиционно поведение</a:t>
                      </a:r>
                      <a:endParaRPr lang="en-US" sz="2500" dirty="0">
                        <a:latin typeface="Arial" pitchFamily="34" charset="0"/>
                        <a:cs typeface="Arial" pitchFamily="34" charset="0"/>
                      </a:endParaRPr>
                    </a:p>
                  </a:txBody>
                  <a:tcPr marL="80682" marR="80682" marT="40341" marB="40341"/>
                </a:tc>
                <a:tc hMerge="1">
                  <a:txBody>
                    <a:bodyPr/>
                    <a:lstStyle/>
                    <a:p>
                      <a:endParaRPr lang="en-US" dirty="0"/>
                    </a:p>
                  </a:txBody>
                  <a:tcPr/>
                </a:tc>
                <a:extLst>
                  <a:ext uri="{0D108BD9-81ED-4DB2-BD59-A6C34878D82A}">
                    <a16:rowId xmlns:a16="http://schemas.microsoft.com/office/drawing/2014/main" val="10000"/>
                  </a:ext>
                </a:extLst>
              </a:tr>
              <a:tr h="502405">
                <a:tc>
                  <a:txBody>
                    <a:bodyPr/>
                    <a:lstStyle/>
                    <a:p>
                      <a:pPr algn="ctr"/>
                      <a:r>
                        <a:rPr lang="bg-BG" sz="2100" b="1" dirty="0">
                          <a:latin typeface="Arial" pitchFamily="34" charset="0"/>
                          <a:cs typeface="Arial" pitchFamily="34" charset="0"/>
                        </a:rPr>
                        <a:t>Инфузии</a:t>
                      </a:r>
                      <a:endParaRPr lang="en-US" sz="2100" b="1" dirty="0">
                        <a:latin typeface="Arial" pitchFamily="34" charset="0"/>
                        <a:cs typeface="Arial" pitchFamily="34" charset="0"/>
                      </a:endParaRPr>
                    </a:p>
                  </a:txBody>
                  <a:tcPr marL="80682" marR="80682" marT="40341" marB="40341"/>
                </a:tc>
                <a:tc>
                  <a:txBody>
                    <a:bodyPr/>
                    <a:lstStyle/>
                    <a:p>
                      <a:pPr algn="ctr"/>
                      <a:r>
                        <a:rPr lang="bg-BG" sz="2100" b="1" dirty="0">
                          <a:latin typeface="Arial" pitchFamily="34" charset="0"/>
                          <a:cs typeface="Arial" pitchFamily="34" charset="0"/>
                        </a:rPr>
                        <a:t>Кръв</a:t>
                      </a:r>
                      <a:endParaRPr lang="en-US" sz="2100" b="1" dirty="0">
                        <a:latin typeface="Arial" pitchFamily="34" charset="0"/>
                        <a:cs typeface="Arial" pitchFamily="34" charset="0"/>
                      </a:endParaRPr>
                    </a:p>
                  </a:txBody>
                  <a:tcPr marL="80682" marR="80682" marT="40341" marB="40341"/>
                </a:tc>
                <a:extLst>
                  <a:ext uri="{0D108BD9-81ED-4DB2-BD59-A6C34878D82A}">
                    <a16:rowId xmlns:a16="http://schemas.microsoft.com/office/drawing/2014/main" val="10001"/>
                  </a:ext>
                </a:extLst>
              </a:tr>
              <a:tr h="3309111">
                <a:tc>
                  <a:txBody>
                    <a:bodyPr/>
                    <a:lstStyle/>
                    <a:p>
                      <a:pPr algn="ctr"/>
                      <a:r>
                        <a:rPr lang="bg-BG" sz="2100" dirty="0">
                          <a:latin typeface="Arial" pitchFamily="34" charset="0"/>
                          <a:cs typeface="Arial" pitchFamily="34" charset="0"/>
                        </a:rPr>
                        <a:t>Кристалоидни разтвори </a:t>
                      </a:r>
                      <a:r>
                        <a:rPr lang="en-US" sz="2100" dirty="0">
                          <a:latin typeface="Arial" pitchFamily="34" charset="0"/>
                          <a:cs typeface="Arial" pitchFamily="34" charset="0"/>
                        </a:rPr>
                        <a:t>2 l</a:t>
                      </a:r>
                    </a:p>
                  </a:txBody>
                  <a:tcPr marL="80682" marR="80682" marT="40341" marB="40341"/>
                </a:tc>
                <a:tc>
                  <a:txBody>
                    <a:bodyPr/>
                    <a:lstStyle/>
                    <a:p>
                      <a:pPr algn="ctr"/>
                      <a:r>
                        <a:rPr lang="bg-BG" sz="2100" dirty="0">
                          <a:latin typeface="Arial" pitchFamily="34" charset="0"/>
                          <a:cs typeface="Arial" pitchFamily="34" charset="0"/>
                        </a:rPr>
                        <a:t>Еритроцитен концентрат</a:t>
                      </a:r>
                    </a:p>
                    <a:p>
                      <a:pPr algn="ctr"/>
                      <a:r>
                        <a:rPr lang="en-US" sz="2100" dirty="0">
                          <a:latin typeface="Arial" pitchFamily="34" charset="0"/>
                          <a:cs typeface="Arial" pitchFamily="34" charset="0"/>
                        </a:rPr>
                        <a:t>5-10 </a:t>
                      </a:r>
                      <a:r>
                        <a:rPr lang="bg-BG" sz="2100" dirty="0">
                          <a:latin typeface="Arial" pitchFamily="34" charset="0"/>
                          <a:cs typeface="Arial" pitchFamily="34" charset="0"/>
                        </a:rPr>
                        <a:t>дози</a:t>
                      </a:r>
                      <a:endParaRPr lang="en-US" sz="2100" dirty="0">
                        <a:latin typeface="Arial" pitchFamily="34" charset="0"/>
                        <a:cs typeface="Arial" pitchFamily="34" charset="0"/>
                      </a:endParaRPr>
                    </a:p>
                    <a:p>
                      <a:pPr algn="ctr"/>
                      <a:r>
                        <a:rPr lang="en-US" sz="2100" dirty="0">
                          <a:latin typeface="Arial" pitchFamily="34" charset="0"/>
                          <a:cs typeface="Arial" pitchFamily="34" charset="0"/>
                        </a:rPr>
                        <a:t>↓</a:t>
                      </a:r>
                    </a:p>
                    <a:p>
                      <a:pPr algn="ctr"/>
                      <a:r>
                        <a:rPr lang="bg-BG" sz="1900" dirty="0">
                          <a:solidFill>
                            <a:srgbClr val="FF0000"/>
                          </a:solidFill>
                          <a:latin typeface="Arial" pitchFamily="34" charset="0"/>
                          <a:cs typeface="Arial" pitchFamily="34" charset="0"/>
                        </a:rPr>
                        <a:t>Изчакайте изследванията</a:t>
                      </a:r>
                      <a:r>
                        <a:rPr lang="en-US" sz="2100" dirty="0">
                          <a:latin typeface="Arial" pitchFamily="34" charset="0"/>
                          <a:cs typeface="Arial" pitchFamily="34" charset="0"/>
                        </a:rPr>
                        <a:t>↓</a:t>
                      </a:r>
                    </a:p>
                    <a:p>
                      <a:pPr algn="ctr"/>
                      <a:r>
                        <a:rPr lang="bg-BG" sz="2100" dirty="0" err="1">
                          <a:latin typeface="Arial" pitchFamily="34" charset="0"/>
                          <a:cs typeface="Arial" pitchFamily="34" charset="0"/>
                        </a:rPr>
                        <a:t>ПЗПлазма</a:t>
                      </a:r>
                      <a:endParaRPr lang="en-US" sz="2100" dirty="0">
                        <a:latin typeface="Arial" pitchFamily="34" charset="0"/>
                        <a:cs typeface="Arial" pitchFamily="34" charset="0"/>
                      </a:endParaRPr>
                    </a:p>
                    <a:p>
                      <a:pPr algn="ctr"/>
                      <a:r>
                        <a:rPr lang="en-US" sz="2100" dirty="0">
                          <a:latin typeface="Arial" pitchFamily="34" charset="0"/>
                          <a:cs typeface="Arial" pitchFamily="34" charset="0"/>
                        </a:rPr>
                        <a:t>↓</a:t>
                      </a:r>
                    </a:p>
                    <a:p>
                      <a:pPr algn="ctr"/>
                      <a:r>
                        <a:rPr lang="bg-BG" sz="2100" dirty="0">
                          <a:latin typeface="Arial" pitchFamily="34" charset="0"/>
                          <a:cs typeface="Arial" pitchFamily="34" charset="0"/>
                        </a:rPr>
                        <a:t>Тромбоцити</a:t>
                      </a:r>
                      <a:endParaRPr lang="en-US" sz="2100" dirty="0">
                        <a:latin typeface="Arial" pitchFamily="34" charset="0"/>
                        <a:cs typeface="Arial" pitchFamily="34" charset="0"/>
                      </a:endParaRPr>
                    </a:p>
                  </a:txBody>
                  <a:tcPr marL="80682" marR="80682" marT="40341" marB="40341"/>
                </a:tc>
                <a:extLst>
                  <a:ext uri="{0D108BD9-81ED-4DB2-BD59-A6C34878D82A}">
                    <a16:rowId xmlns:a16="http://schemas.microsoft.com/office/drawing/2014/main" val="10002"/>
                  </a:ext>
                </a:extLst>
              </a:tr>
            </a:tbl>
          </a:graphicData>
        </a:graphic>
      </p:graphicFrame>
      <p:graphicFrame>
        <p:nvGraphicFramePr>
          <p:cNvPr id="8" name="Content Placeholder 7"/>
          <p:cNvGraphicFramePr>
            <a:graphicFrameLocks noGrp="1"/>
          </p:cNvGraphicFramePr>
          <p:nvPr>
            <p:ph sz="half" idx="2"/>
            <p:extLst>
              <p:ext uri="{D42A27DB-BD31-4B8C-83A1-F6EECF244321}">
                <p14:modId xmlns:p14="http://schemas.microsoft.com/office/powerpoint/2010/main" val="1775700378"/>
              </p:ext>
            </p:extLst>
          </p:nvPr>
        </p:nvGraphicFramePr>
        <p:xfrm>
          <a:off x="4840940" y="1277471"/>
          <a:ext cx="4123547" cy="4639235"/>
        </p:xfrm>
        <a:graphic>
          <a:graphicData uri="http://schemas.openxmlformats.org/drawingml/2006/table">
            <a:tbl>
              <a:tblPr firstRow="1" bandRow="1">
                <a:tableStyleId>{21E4AEA4-8DFA-4A89-87EB-49C32662AFE0}</a:tableStyleId>
              </a:tblPr>
              <a:tblGrid>
                <a:gridCol w="1880916">
                  <a:extLst>
                    <a:ext uri="{9D8B030D-6E8A-4147-A177-3AD203B41FA5}">
                      <a16:colId xmlns:a16="http://schemas.microsoft.com/office/drawing/2014/main" val="20000"/>
                    </a:ext>
                  </a:extLst>
                </a:gridCol>
                <a:gridCol w="2242631">
                  <a:extLst>
                    <a:ext uri="{9D8B030D-6E8A-4147-A177-3AD203B41FA5}">
                      <a16:colId xmlns:a16="http://schemas.microsoft.com/office/drawing/2014/main" val="20001"/>
                    </a:ext>
                  </a:extLst>
                </a:gridCol>
              </a:tblGrid>
              <a:tr h="875490">
                <a:tc gridSpan="2">
                  <a:txBody>
                    <a:bodyPr/>
                    <a:lstStyle/>
                    <a:p>
                      <a:pPr algn="ctr"/>
                      <a:r>
                        <a:rPr lang="bg-BG" sz="2500" dirty="0">
                          <a:latin typeface="Arial" pitchFamily="34" charset="0"/>
                          <a:cs typeface="Arial" pitchFamily="34" charset="0"/>
                        </a:rPr>
                        <a:t>Поведение при спешност</a:t>
                      </a:r>
                      <a:endParaRPr lang="en-US" sz="2500" dirty="0">
                        <a:latin typeface="Arial" pitchFamily="34" charset="0"/>
                        <a:cs typeface="Arial" pitchFamily="34" charset="0"/>
                      </a:endParaRPr>
                    </a:p>
                  </a:txBody>
                  <a:tcPr marL="80682" marR="80682" marT="40341" marB="40341"/>
                </a:tc>
                <a:tc hMerge="1">
                  <a:txBody>
                    <a:bodyPr/>
                    <a:lstStyle/>
                    <a:p>
                      <a:endParaRPr lang="en-US" dirty="0"/>
                    </a:p>
                  </a:txBody>
                  <a:tcPr/>
                </a:tc>
                <a:extLst>
                  <a:ext uri="{0D108BD9-81ED-4DB2-BD59-A6C34878D82A}">
                    <a16:rowId xmlns:a16="http://schemas.microsoft.com/office/drawing/2014/main" val="10000"/>
                  </a:ext>
                </a:extLst>
              </a:tr>
              <a:tr h="512090">
                <a:tc>
                  <a:txBody>
                    <a:bodyPr/>
                    <a:lstStyle/>
                    <a:p>
                      <a:pPr algn="ctr"/>
                      <a:r>
                        <a:rPr lang="bg-BG" sz="2100" b="1" dirty="0">
                          <a:latin typeface="Arial" pitchFamily="34" charset="0"/>
                          <a:cs typeface="Arial" pitchFamily="34" charset="0"/>
                        </a:rPr>
                        <a:t>Инфузии</a:t>
                      </a:r>
                      <a:endParaRPr lang="en-US" sz="2100" b="1" dirty="0">
                        <a:latin typeface="Arial" pitchFamily="34" charset="0"/>
                        <a:cs typeface="Arial" pitchFamily="34" charset="0"/>
                      </a:endParaRPr>
                    </a:p>
                  </a:txBody>
                  <a:tcPr marL="80682" marR="80682" marT="40341" marB="40341"/>
                </a:tc>
                <a:tc>
                  <a:txBody>
                    <a:bodyPr/>
                    <a:lstStyle/>
                    <a:p>
                      <a:pPr algn="ctr"/>
                      <a:r>
                        <a:rPr lang="bg-BG" sz="2100" b="1" dirty="0">
                          <a:latin typeface="Arial" pitchFamily="34" charset="0"/>
                          <a:cs typeface="Arial" pitchFamily="34" charset="0"/>
                        </a:rPr>
                        <a:t>Кръв</a:t>
                      </a:r>
                      <a:endParaRPr lang="en-US" sz="2100" b="1" dirty="0">
                        <a:latin typeface="Arial" pitchFamily="34" charset="0"/>
                        <a:cs typeface="Arial" pitchFamily="34" charset="0"/>
                      </a:endParaRPr>
                    </a:p>
                  </a:txBody>
                  <a:tcPr marL="80682" marR="80682" marT="40341" marB="40341"/>
                </a:tc>
                <a:extLst>
                  <a:ext uri="{0D108BD9-81ED-4DB2-BD59-A6C34878D82A}">
                    <a16:rowId xmlns:a16="http://schemas.microsoft.com/office/drawing/2014/main" val="10001"/>
                  </a:ext>
                </a:extLst>
              </a:tr>
              <a:tr h="3251655">
                <a:tc>
                  <a:txBody>
                    <a:bodyPr/>
                    <a:lstStyle/>
                    <a:p>
                      <a:pPr algn="ctr"/>
                      <a:r>
                        <a:rPr lang="bg-BG" sz="2100" dirty="0">
                          <a:latin typeface="Arial" pitchFamily="34" charset="0"/>
                          <a:cs typeface="Arial" pitchFamily="34" charset="0"/>
                        </a:rPr>
                        <a:t>Минимално</a:t>
                      </a:r>
                      <a:endParaRPr lang="en-US" sz="2100" dirty="0">
                        <a:latin typeface="Arial" pitchFamily="34" charset="0"/>
                        <a:cs typeface="Arial" pitchFamily="34" charset="0"/>
                      </a:endParaRPr>
                    </a:p>
                    <a:p>
                      <a:endParaRPr lang="en-US" sz="2100" dirty="0">
                        <a:latin typeface="Arial" pitchFamily="34" charset="0"/>
                        <a:cs typeface="Arial" pitchFamily="34" charset="0"/>
                      </a:endParaRPr>
                    </a:p>
                    <a:p>
                      <a:endParaRPr lang="en-US" sz="2100" dirty="0">
                        <a:latin typeface="Arial" pitchFamily="34" charset="0"/>
                        <a:cs typeface="Arial" pitchFamily="34" charset="0"/>
                      </a:endParaRPr>
                    </a:p>
                    <a:p>
                      <a:endParaRPr lang="en-US" sz="2100" dirty="0">
                        <a:latin typeface="Arial" pitchFamily="34" charset="0"/>
                        <a:cs typeface="Arial" pitchFamily="34" charset="0"/>
                      </a:endParaRPr>
                    </a:p>
                    <a:p>
                      <a:endParaRPr lang="en-US" sz="2100" dirty="0">
                        <a:latin typeface="Arial" pitchFamily="34" charset="0"/>
                        <a:cs typeface="Arial" pitchFamily="34" charset="0"/>
                      </a:endParaRPr>
                    </a:p>
                    <a:p>
                      <a:endParaRPr lang="en-US" sz="2100" dirty="0">
                        <a:latin typeface="Arial" pitchFamily="34" charset="0"/>
                        <a:cs typeface="Arial" pitchFamily="34" charset="0"/>
                      </a:endParaRPr>
                    </a:p>
                    <a:p>
                      <a:endParaRPr lang="en-US" sz="2100" dirty="0">
                        <a:latin typeface="Arial" pitchFamily="34" charset="0"/>
                        <a:cs typeface="Arial" pitchFamily="34" charset="0"/>
                      </a:endParaRPr>
                    </a:p>
                  </a:txBody>
                  <a:tcPr marL="80682" marR="80682" marT="40341" marB="40341"/>
                </a:tc>
                <a:tc>
                  <a:txBody>
                    <a:bodyPr/>
                    <a:lstStyle/>
                    <a:p>
                      <a:pPr algn="ctr"/>
                      <a:r>
                        <a:rPr lang="en-US" sz="2100" dirty="0">
                          <a:latin typeface="Arial" pitchFamily="34" charset="0"/>
                          <a:cs typeface="Arial" pitchFamily="34" charset="0"/>
                        </a:rPr>
                        <a:t>1:1 </a:t>
                      </a:r>
                      <a:r>
                        <a:rPr lang="bg-BG" sz="2100" dirty="0">
                          <a:latin typeface="Arial" pitchFamily="34" charset="0"/>
                          <a:cs typeface="Arial" pitchFamily="34" charset="0"/>
                        </a:rPr>
                        <a:t>или</a:t>
                      </a:r>
                      <a:r>
                        <a:rPr lang="en-US" sz="2100" dirty="0">
                          <a:latin typeface="Arial" pitchFamily="34" charset="0"/>
                          <a:cs typeface="Arial" pitchFamily="34" charset="0"/>
                        </a:rPr>
                        <a:t> 1:2 </a:t>
                      </a:r>
                    </a:p>
                    <a:p>
                      <a:pPr algn="ctr"/>
                      <a:r>
                        <a:rPr lang="en-US" sz="2100" dirty="0">
                          <a:latin typeface="Arial" pitchFamily="34" charset="0"/>
                          <a:cs typeface="Arial" pitchFamily="34" charset="0"/>
                        </a:rPr>
                        <a:t>(</a:t>
                      </a:r>
                      <a:r>
                        <a:rPr lang="bg-BG" sz="2100" dirty="0" err="1">
                          <a:latin typeface="Arial" pitchFamily="34" charset="0"/>
                          <a:cs typeface="Arial" pitchFamily="34" charset="0"/>
                        </a:rPr>
                        <a:t>ПЗПлазма</a:t>
                      </a:r>
                      <a:r>
                        <a:rPr lang="bg-BG" sz="2100" dirty="0">
                          <a:latin typeface="Arial" pitchFamily="34" charset="0"/>
                          <a:cs typeface="Arial" pitchFamily="34" charset="0"/>
                        </a:rPr>
                        <a:t>/ЕК</a:t>
                      </a:r>
                      <a:r>
                        <a:rPr lang="en-US" sz="2100" dirty="0">
                          <a:latin typeface="Arial" pitchFamily="34" charset="0"/>
                          <a:cs typeface="Arial" pitchFamily="34" charset="0"/>
                        </a:rPr>
                        <a:t>)</a:t>
                      </a:r>
                    </a:p>
                    <a:p>
                      <a:pPr algn="ctr"/>
                      <a:endParaRPr lang="en-US" sz="2100" dirty="0">
                        <a:latin typeface="Arial" pitchFamily="34" charset="0"/>
                        <a:cs typeface="Arial" pitchFamily="34" charset="0"/>
                      </a:endParaRPr>
                    </a:p>
                    <a:p>
                      <a:pPr algn="ctr"/>
                      <a:r>
                        <a:rPr lang="bg-BG" sz="1900" dirty="0">
                          <a:solidFill>
                            <a:srgbClr val="FF0000"/>
                          </a:solidFill>
                          <a:latin typeface="Arial" pitchFamily="34" charset="0"/>
                          <a:cs typeface="Arial" pitchFamily="34" charset="0"/>
                        </a:rPr>
                        <a:t>Протокол за провеждане на масивна трансфузия</a:t>
                      </a:r>
                      <a:endParaRPr lang="en-US" sz="2100" dirty="0">
                        <a:solidFill>
                          <a:srgbClr val="FF0000"/>
                        </a:solidFill>
                        <a:latin typeface="Arial" pitchFamily="34" charset="0"/>
                        <a:cs typeface="Arial" pitchFamily="34" charset="0"/>
                      </a:endParaRPr>
                    </a:p>
                  </a:txBody>
                  <a:tcPr marL="80682" marR="80682" marT="40341" marB="40341"/>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6199780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706" y="0"/>
            <a:ext cx="8727141" cy="1143000"/>
          </a:xfrm>
        </p:spPr>
        <p:txBody>
          <a:bodyPr/>
          <a:lstStyle/>
          <a:p>
            <a:r>
              <a:rPr lang="en-US" b="1" dirty="0"/>
              <a:t>  </a:t>
            </a:r>
            <a:r>
              <a:rPr lang="bg-BG" sz="3200" dirty="0"/>
              <a:t>Определение за масивна трансфузия</a:t>
            </a:r>
            <a:endParaRPr lang="en-US" sz="3200" dirty="0"/>
          </a:p>
        </p:txBody>
      </p:sp>
      <p:sp>
        <p:nvSpPr>
          <p:cNvPr id="4" name="Content Placeholder 3"/>
          <p:cNvSpPr>
            <a:spLocks noGrp="1"/>
          </p:cNvSpPr>
          <p:nvPr>
            <p:ph sz="half" idx="1"/>
          </p:nvPr>
        </p:nvSpPr>
        <p:spPr>
          <a:xfrm>
            <a:off x="201706" y="1741393"/>
            <a:ext cx="4154270" cy="813547"/>
          </a:xfrm>
        </p:spPr>
        <p:txBody>
          <a:bodyPr/>
          <a:lstStyle/>
          <a:p>
            <a:pPr marL="0" indent="0">
              <a:buNone/>
            </a:pPr>
            <a:r>
              <a:rPr lang="en-US" dirty="0"/>
              <a:t>      </a:t>
            </a:r>
            <a:r>
              <a:rPr lang="bg-BG" dirty="0"/>
              <a:t>Старо определение</a:t>
            </a:r>
            <a:endParaRPr lang="en-US" dirty="0"/>
          </a:p>
        </p:txBody>
      </p:sp>
      <p:sp>
        <p:nvSpPr>
          <p:cNvPr id="5" name="Content Placeholder 4"/>
          <p:cNvSpPr>
            <a:spLocks noGrp="1"/>
          </p:cNvSpPr>
          <p:nvPr>
            <p:ph sz="half" idx="2"/>
          </p:nvPr>
        </p:nvSpPr>
        <p:spPr>
          <a:xfrm>
            <a:off x="5425893" y="1748117"/>
            <a:ext cx="3650872" cy="806824"/>
          </a:xfrm>
        </p:spPr>
        <p:txBody>
          <a:bodyPr/>
          <a:lstStyle/>
          <a:p>
            <a:pPr marL="0" indent="0" algn="ctr">
              <a:buNone/>
            </a:pPr>
            <a:r>
              <a:rPr lang="bg-BG" sz="2824" dirty="0"/>
              <a:t>Ново определение</a:t>
            </a:r>
            <a:endParaRPr lang="en-US" sz="2824" dirty="0"/>
          </a:p>
        </p:txBody>
      </p:sp>
      <p:sp>
        <p:nvSpPr>
          <p:cNvPr id="3" name="Oval 2"/>
          <p:cNvSpPr/>
          <p:nvPr/>
        </p:nvSpPr>
        <p:spPr>
          <a:xfrm>
            <a:off x="107504" y="2622177"/>
            <a:ext cx="3683621" cy="3025588"/>
          </a:xfrm>
          <a:prstGeom prst="ellipse">
            <a:avLst/>
          </a:prstGeom>
          <a:solidFill>
            <a:schemeClr val="accent6">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225" lvl="1" indent="165100" algn="ctr"/>
            <a:r>
              <a:rPr lang="en-US" sz="3000" dirty="0">
                <a:latin typeface="Arial" pitchFamily="34" charset="0"/>
                <a:cs typeface="Arial" pitchFamily="34" charset="0"/>
              </a:rPr>
              <a:t>10 </a:t>
            </a:r>
            <a:r>
              <a:rPr lang="bg-BG" sz="3000" dirty="0">
                <a:latin typeface="Arial" pitchFamily="34" charset="0"/>
                <a:cs typeface="Arial" pitchFamily="34" charset="0"/>
              </a:rPr>
              <a:t>дози Еритроцитен концентрат за </a:t>
            </a:r>
            <a:r>
              <a:rPr lang="en-US" sz="3000" b="1" dirty="0">
                <a:solidFill>
                  <a:srgbClr val="FFFF00"/>
                </a:solidFill>
                <a:latin typeface="Arial" pitchFamily="34" charset="0"/>
                <a:cs typeface="Arial" pitchFamily="34" charset="0"/>
              </a:rPr>
              <a:t>24</a:t>
            </a:r>
            <a:r>
              <a:rPr lang="en-US" sz="3000" dirty="0">
                <a:latin typeface="Arial" pitchFamily="34" charset="0"/>
                <a:cs typeface="Arial" pitchFamily="34" charset="0"/>
              </a:rPr>
              <a:t> h</a:t>
            </a:r>
          </a:p>
        </p:txBody>
      </p:sp>
      <p:sp>
        <p:nvSpPr>
          <p:cNvPr id="7" name="Right Arrow 6"/>
          <p:cNvSpPr/>
          <p:nvPr/>
        </p:nvSpPr>
        <p:spPr>
          <a:xfrm>
            <a:off x="4067944" y="3356992"/>
            <a:ext cx="1090083" cy="1613647"/>
          </a:xfrm>
          <a:prstGeom prst="rightArrow">
            <a:avLst/>
          </a:prstGeom>
          <a:solidFill>
            <a:srgbClr val="FF0000"/>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E5635E5D-7D63-EB4B-ABEB-A241C3DE3BAF}"/>
              </a:ext>
            </a:extLst>
          </p:cNvPr>
          <p:cNvSpPr/>
          <p:nvPr/>
        </p:nvSpPr>
        <p:spPr>
          <a:xfrm>
            <a:off x="5352875" y="2636912"/>
            <a:ext cx="3683621" cy="3025588"/>
          </a:xfrm>
          <a:prstGeom prst="ellipse">
            <a:avLst/>
          </a:prstGeom>
          <a:solidFill>
            <a:schemeClr val="accent6">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225" lvl="1" indent="165100" algn="ctr"/>
            <a:r>
              <a:rPr lang="en-US" sz="3000" dirty="0">
                <a:latin typeface="Arial" pitchFamily="34" charset="0"/>
                <a:cs typeface="Arial" pitchFamily="34" charset="0"/>
              </a:rPr>
              <a:t>10 </a:t>
            </a:r>
            <a:r>
              <a:rPr lang="bg-BG" sz="3000" dirty="0">
                <a:latin typeface="Arial" pitchFamily="34" charset="0"/>
                <a:cs typeface="Arial" pitchFamily="34" charset="0"/>
              </a:rPr>
              <a:t>дози Еритроцитен концентрат за </a:t>
            </a:r>
            <a:r>
              <a:rPr lang="bg-BG" sz="3000" b="1" dirty="0">
                <a:solidFill>
                  <a:srgbClr val="FFFF00"/>
                </a:solidFill>
                <a:latin typeface="Arial" pitchFamily="34" charset="0"/>
                <a:cs typeface="Arial" pitchFamily="34" charset="0"/>
              </a:rPr>
              <a:t>6 </a:t>
            </a:r>
            <a:r>
              <a:rPr lang="en-US" sz="3000" b="1" dirty="0">
                <a:solidFill>
                  <a:srgbClr val="FFFF00"/>
                </a:solidFill>
                <a:latin typeface="Arial" pitchFamily="34" charset="0"/>
                <a:cs typeface="Arial" pitchFamily="34" charset="0"/>
              </a:rPr>
              <a:t>h</a:t>
            </a:r>
            <a:r>
              <a:rPr lang="en-US" sz="3000" dirty="0">
                <a:latin typeface="Arial" pitchFamily="34" charset="0"/>
                <a:cs typeface="Arial" pitchFamily="34" charset="0"/>
              </a:rPr>
              <a:t> </a:t>
            </a:r>
          </a:p>
        </p:txBody>
      </p:sp>
    </p:spTree>
    <p:extLst>
      <p:ext uri="{BB962C8B-B14F-4D97-AF65-F5344CB8AC3E}">
        <p14:creationId xmlns:p14="http://schemas.microsoft.com/office/powerpoint/2010/main" val="41663136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152041008"/>
              </p:ext>
            </p:extLst>
          </p:nvPr>
        </p:nvGraphicFramePr>
        <p:xfrm>
          <a:off x="251520" y="-940797"/>
          <a:ext cx="8522343" cy="67857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578224" y="-134471"/>
            <a:ext cx="7987553" cy="1406245"/>
          </a:xfrm>
        </p:spPr>
        <p:txBody>
          <a:bodyPr>
            <a:noAutofit/>
          </a:bodyPr>
          <a:lstStyle/>
          <a:p>
            <a:r>
              <a:rPr lang="bg-BG" sz="3200" dirty="0"/>
              <a:t>Спешно кръвопреливане</a:t>
            </a:r>
            <a:endParaRPr lang="en-US" sz="3200" dirty="0"/>
          </a:p>
        </p:txBody>
      </p:sp>
      <p:sp>
        <p:nvSpPr>
          <p:cNvPr id="5" name="Rectangle 4"/>
          <p:cNvSpPr/>
          <p:nvPr/>
        </p:nvSpPr>
        <p:spPr>
          <a:xfrm>
            <a:off x="578224" y="3588870"/>
            <a:ext cx="2496265" cy="1992157"/>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71" dirty="0">
                <a:latin typeface="Arial" pitchFamily="34" charset="0"/>
                <a:cs typeface="Arial" pitchFamily="34" charset="0"/>
              </a:rPr>
              <a:t>O</a:t>
            </a:r>
            <a:r>
              <a:rPr lang="bg-BG" sz="2471" dirty="0">
                <a:latin typeface="Arial" pitchFamily="34" charset="0"/>
                <a:cs typeface="Arial" pitchFamily="34" charset="0"/>
              </a:rPr>
              <a:t>(</a:t>
            </a:r>
            <a:r>
              <a:rPr lang="en-US" sz="2471" dirty="0">
                <a:latin typeface="Arial" pitchFamily="34" charset="0"/>
                <a:cs typeface="Arial" pitchFamily="34" charset="0"/>
              </a:rPr>
              <a:t>+</a:t>
            </a:r>
            <a:r>
              <a:rPr lang="bg-BG" sz="2471" dirty="0">
                <a:latin typeface="Arial" pitchFamily="34" charset="0"/>
                <a:cs typeface="Arial" pitchFamily="34" charset="0"/>
              </a:rPr>
              <a:t>)</a:t>
            </a:r>
            <a:r>
              <a:rPr lang="en-US" sz="2471" dirty="0">
                <a:latin typeface="Arial" pitchFamily="34" charset="0"/>
                <a:cs typeface="Arial" pitchFamily="34" charset="0"/>
              </a:rPr>
              <a:t> </a:t>
            </a:r>
            <a:r>
              <a:rPr lang="bg-BG" sz="2471" dirty="0">
                <a:latin typeface="Arial" pitchFamily="34" charset="0"/>
                <a:cs typeface="Arial" pitchFamily="34" charset="0"/>
              </a:rPr>
              <a:t> при мъже</a:t>
            </a:r>
            <a:endParaRPr lang="en-US" sz="2471" dirty="0">
              <a:latin typeface="Arial" pitchFamily="34" charset="0"/>
              <a:cs typeface="Arial" pitchFamily="34" charset="0"/>
            </a:endParaRPr>
          </a:p>
          <a:p>
            <a:pPr algn="ctr"/>
            <a:r>
              <a:rPr lang="en-US" sz="2471" dirty="0">
                <a:latin typeface="Arial" pitchFamily="34" charset="0"/>
                <a:cs typeface="Arial" pitchFamily="34" charset="0"/>
              </a:rPr>
              <a:t>O</a:t>
            </a:r>
            <a:r>
              <a:rPr lang="bg-BG" sz="2471" dirty="0">
                <a:latin typeface="Arial" pitchFamily="34" charset="0"/>
                <a:cs typeface="Arial" pitchFamily="34" charset="0"/>
              </a:rPr>
              <a:t> (</a:t>
            </a:r>
            <a:r>
              <a:rPr lang="en-US" sz="2471" dirty="0">
                <a:latin typeface="Arial" pitchFamily="34" charset="0"/>
                <a:cs typeface="Arial" pitchFamily="34" charset="0"/>
              </a:rPr>
              <a:t>-</a:t>
            </a:r>
            <a:r>
              <a:rPr lang="bg-BG" sz="2471" dirty="0">
                <a:latin typeface="Arial" pitchFamily="34" charset="0"/>
                <a:cs typeface="Arial" pitchFamily="34" charset="0"/>
              </a:rPr>
              <a:t>)</a:t>
            </a:r>
            <a:r>
              <a:rPr lang="en-US" sz="2471" dirty="0">
                <a:latin typeface="Arial" pitchFamily="34" charset="0"/>
                <a:cs typeface="Arial" pitchFamily="34" charset="0"/>
              </a:rPr>
              <a:t> </a:t>
            </a:r>
            <a:r>
              <a:rPr lang="bg-BG" sz="2471" dirty="0">
                <a:latin typeface="Arial" pitchFamily="34" charset="0"/>
                <a:cs typeface="Arial" pitchFamily="34" charset="0"/>
              </a:rPr>
              <a:t>при жени и деца</a:t>
            </a:r>
            <a:endParaRPr lang="en-US" sz="2471" dirty="0">
              <a:latin typeface="Arial" pitchFamily="34" charset="0"/>
              <a:cs typeface="Arial" pitchFamily="34" charset="0"/>
            </a:endParaRPr>
          </a:p>
        </p:txBody>
      </p:sp>
      <p:sp>
        <p:nvSpPr>
          <p:cNvPr id="6" name="Rectangle 5"/>
          <p:cNvSpPr/>
          <p:nvPr/>
        </p:nvSpPr>
        <p:spPr>
          <a:xfrm>
            <a:off x="3638970" y="3602317"/>
            <a:ext cx="2116667" cy="1978710"/>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71" dirty="0">
                <a:latin typeface="Arial" pitchFamily="34" charset="0"/>
                <a:cs typeface="Arial" pitchFamily="34" charset="0"/>
              </a:rPr>
              <a:t>ABO </a:t>
            </a:r>
            <a:r>
              <a:rPr lang="bg-BG" sz="2471" dirty="0">
                <a:latin typeface="Arial" pitchFamily="34" charset="0"/>
                <a:cs typeface="Arial" pitchFamily="34" charset="0"/>
              </a:rPr>
              <a:t>и</a:t>
            </a:r>
            <a:r>
              <a:rPr lang="en-US" sz="2471" dirty="0">
                <a:latin typeface="Arial" pitchFamily="34" charset="0"/>
                <a:cs typeface="Arial" pitchFamily="34" charset="0"/>
              </a:rPr>
              <a:t> Rh</a:t>
            </a:r>
          </a:p>
          <a:p>
            <a:pPr algn="ctr"/>
            <a:r>
              <a:rPr lang="bg-BG" sz="2471" dirty="0">
                <a:latin typeface="Arial" pitchFamily="34" charset="0"/>
                <a:cs typeface="Arial" pitchFamily="34" charset="0"/>
              </a:rPr>
              <a:t>Съвместима</a:t>
            </a:r>
            <a:endParaRPr lang="en-US" sz="2471" dirty="0">
              <a:latin typeface="Arial" pitchFamily="34" charset="0"/>
              <a:cs typeface="Arial" pitchFamily="34" charset="0"/>
            </a:endParaRPr>
          </a:p>
        </p:txBody>
      </p:sp>
      <p:sp>
        <p:nvSpPr>
          <p:cNvPr id="7" name="Rectangle 6"/>
          <p:cNvSpPr/>
          <p:nvPr/>
        </p:nvSpPr>
        <p:spPr>
          <a:xfrm>
            <a:off x="6320118" y="3602317"/>
            <a:ext cx="2116667" cy="1978710"/>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71" dirty="0">
                <a:latin typeface="Arial" pitchFamily="34" charset="0"/>
                <a:cs typeface="Arial" pitchFamily="34" charset="0"/>
              </a:rPr>
              <a:t>ABO </a:t>
            </a:r>
            <a:r>
              <a:rPr lang="bg-BG" sz="2471" dirty="0">
                <a:latin typeface="Arial" pitchFamily="34" charset="0"/>
                <a:cs typeface="Arial" pitchFamily="34" charset="0"/>
              </a:rPr>
              <a:t>и</a:t>
            </a:r>
            <a:r>
              <a:rPr lang="en-US" sz="2471" dirty="0">
                <a:latin typeface="Arial" pitchFamily="34" charset="0"/>
                <a:cs typeface="Arial" pitchFamily="34" charset="0"/>
              </a:rPr>
              <a:t> Rh </a:t>
            </a:r>
            <a:r>
              <a:rPr lang="bg-BG" sz="2471" dirty="0">
                <a:latin typeface="Arial" pitchFamily="34" charset="0"/>
                <a:cs typeface="Arial" pitchFamily="34" charset="0"/>
              </a:rPr>
              <a:t>Изследвана</a:t>
            </a:r>
            <a:endParaRPr lang="en-US" sz="2471" dirty="0">
              <a:latin typeface="Arial" pitchFamily="34" charset="0"/>
              <a:cs typeface="Arial" pitchFamily="34" charset="0"/>
            </a:endParaRPr>
          </a:p>
        </p:txBody>
      </p:sp>
      <p:sp>
        <p:nvSpPr>
          <p:cNvPr id="8" name="TextBox 7"/>
          <p:cNvSpPr txBox="1"/>
          <p:nvPr/>
        </p:nvSpPr>
        <p:spPr>
          <a:xfrm>
            <a:off x="1019514" y="1887215"/>
            <a:ext cx="1680278" cy="461665"/>
          </a:xfrm>
          <a:prstGeom prst="rect">
            <a:avLst/>
          </a:prstGeom>
          <a:noFill/>
        </p:spPr>
        <p:txBody>
          <a:bodyPr wrap="square" rtlCol="0">
            <a:spAutoFit/>
          </a:bodyPr>
          <a:lstStyle/>
          <a:p>
            <a:pPr algn="ctr"/>
            <a:r>
              <a:rPr lang="bg-BG" sz="2400" dirty="0">
                <a:solidFill>
                  <a:srgbClr val="FFFF00"/>
                </a:solidFill>
                <a:latin typeface="Arial" pitchFamily="34" charset="0"/>
                <a:cs typeface="Arial" pitchFamily="34" charset="0"/>
              </a:rPr>
              <a:t>Спешно</a:t>
            </a:r>
            <a:endParaRPr lang="en-US" sz="2400" dirty="0">
              <a:solidFill>
                <a:srgbClr val="FFFF00"/>
              </a:solidFill>
              <a:latin typeface="Arial" pitchFamily="34" charset="0"/>
              <a:cs typeface="Arial" pitchFamily="34" charset="0"/>
            </a:endParaRPr>
          </a:p>
        </p:txBody>
      </p:sp>
      <p:sp>
        <p:nvSpPr>
          <p:cNvPr id="9" name="TextBox 8"/>
          <p:cNvSpPr txBox="1"/>
          <p:nvPr/>
        </p:nvSpPr>
        <p:spPr>
          <a:xfrm>
            <a:off x="3715857" y="1887215"/>
            <a:ext cx="1864255" cy="461665"/>
          </a:xfrm>
          <a:prstGeom prst="rect">
            <a:avLst/>
          </a:prstGeom>
          <a:noFill/>
        </p:spPr>
        <p:txBody>
          <a:bodyPr wrap="square" rtlCol="0">
            <a:spAutoFit/>
          </a:bodyPr>
          <a:lstStyle/>
          <a:p>
            <a:pPr algn="ctr"/>
            <a:r>
              <a:rPr lang="en-US" sz="2400" dirty="0">
                <a:solidFill>
                  <a:srgbClr val="FFFF00"/>
                </a:solidFill>
                <a:latin typeface="Arial" pitchFamily="34" charset="0"/>
                <a:cs typeface="Arial" pitchFamily="34" charset="0"/>
              </a:rPr>
              <a:t>10 min</a:t>
            </a:r>
          </a:p>
        </p:txBody>
      </p:sp>
      <p:sp>
        <p:nvSpPr>
          <p:cNvPr id="10" name="TextBox 9"/>
          <p:cNvSpPr txBox="1"/>
          <p:nvPr/>
        </p:nvSpPr>
        <p:spPr>
          <a:xfrm>
            <a:off x="6442615" y="1959223"/>
            <a:ext cx="1729785" cy="461665"/>
          </a:xfrm>
          <a:prstGeom prst="rect">
            <a:avLst/>
          </a:prstGeom>
          <a:noFill/>
        </p:spPr>
        <p:txBody>
          <a:bodyPr wrap="square" rtlCol="0">
            <a:spAutoFit/>
          </a:bodyPr>
          <a:lstStyle/>
          <a:p>
            <a:pPr algn="ctr"/>
            <a:r>
              <a:rPr lang="en-US" sz="2400" dirty="0">
                <a:solidFill>
                  <a:srgbClr val="FFFF00"/>
                </a:solidFill>
                <a:latin typeface="Arial" pitchFamily="34" charset="0"/>
                <a:cs typeface="Arial" pitchFamily="34" charset="0"/>
              </a:rPr>
              <a:t>50 min</a:t>
            </a:r>
          </a:p>
        </p:txBody>
      </p:sp>
    </p:spTree>
    <p:extLst>
      <p:ext uri="{BB962C8B-B14F-4D97-AF65-F5344CB8AC3E}">
        <p14:creationId xmlns:p14="http://schemas.microsoft.com/office/powerpoint/2010/main" val="36425926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706" y="0"/>
            <a:ext cx="8727141" cy="1143000"/>
          </a:xfrm>
        </p:spPr>
        <p:txBody>
          <a:bodyPr>
            <a:normAutofit/>
          </a:bodyPr>
          <a:lstStyle/>
          <a:p>
            <a:r>
              <a:rPr lang="bg-BG" sz="3177" dirty="0"/>
              <a:t>Фактор </a:t>
            </a:r>
            <a:r>
              <a:rPr lang="en-US" dirty="0"/>
              <a:t>VII</a:t>
            </a:r>
            <a:r>
              <a:rPr lang="bg-BG" dirty="0"/>
              <a:t> </a:t>
            </a:r>
            <a:r>
              <a:rPr lang="en-US" dirty="0"/>
              <a:t>a</a:t>
            </a:r>
          </a:p>
        </p:txBody>
      </p:sp>
      <p:sp>
        <p:nvSpPr>
          <p:cNvPr id="5" name="Content Placeholder 4"/>
          <p:cNvSpPr>
            <a:spLocks noGrp="1"/>
          </p:cNvSpPr>
          <p:nvPr>
            <p:ph idx="1"/>
          </p:nvPr>
        </p:nvSpPr>
        <p:spPr>
          <a:xfrm>
            <a:off x="595032" y="1268760"/>
            <a:ext cx="7940488" cy="4573488"/>
          </a:xfrm>
        </p:spPr>
        <p:txBody>
          <a:bodyPr/>
          <a:lstStyle/>
          <a:p>
            <a:pPr algn="just"/>
            <a:r>
              <a:rPr lang="bg-BG" sz="2400" dirty="0"/>
              <a:t>Приложението му е включено в протокола за масивни трансфузии (8-20 дози Еритроцитен концентрат).</a:t>
            </a:r>
          </a:p>
          <a:p>
            <a:pPr algn="just"/>
            <a:r>
              <a:rPr lang="bg-BG" sz="2400" dirty="0"/>
              <a:t>Трябва правилно да се определи времето на приложение.</a:t>
            </a:r>
          </a:p>
          <a:p>
            <a:pPr algn="just"/>
            <a:r>
              <a:rPr lang="bg-BG" sz="2400" dirty="0"/>
              <a:t>Преди приложението му е уместно да се коригират Хипофибриногенемията (криопреципитат), Тромбоцитопенията, Хипотермията и Ацидозата.</a:t>
            </a:r>
          </a:p>
          <a:p>
            <a:pPr algn="just"/>
            <a:r>
              <a:rPr lang="bg-BG" sz="2400" dirty="0"/>
              <a:t>Препоръчваната доза е </a:t>
            </a:r>
            <a:r>
              <a:rPr lang="en-US" sz="2400" dirty="0"/>
              <a:t>100 mcg/kg</a:t>
            </a:r>
            <a:r>
              <a:rPr lang="bg-BG" sz="2400" dirty="0"/>
              <a:t>.</a:t>
            </a:r>
          </a:p>
          <a:p>
            <a:pPr algn="just"/>
            <a:r>
              <a:rPr lang="bg-BG" sz="2400" dirty="0"/>
              <a:t>Може да се повтори в интервал 1-2 </a:t>
            </a:r>
            <a:r>
              <a:rPr lang="en-US" sz="2400" dirty="0"/>
              <a:t>h</a:t>
            </a:r>
            <a:r>
              <a:rPr lang="bg-BG" sz="2400" dirty="0"/>
              <a:t> при необходимост.</a:t>
            </a:r>
            <a:endParaRPr lang="en-US" sz="2400" dirty="0"/>
          </a:p>
        </p:txBody>
      </p:sp>
    </p:spTree>
    <p:extLst>
      <p:ext uri="{BB962C8B-B14F-4D97-AF65-F5344CB8AC3E}">
        <p14:creationId xmlns:p14="http://schemas.microsoft.com/office/powerpoint/2010/main" val="35425495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882" y="403412"/>
            <a:ext cx="7987553" cy="801127"/>
          </a:xfrm>
        </p:spPr>
        <p:txBody>
          <a:bodyPr>
            <a:noAutofit/>
          </a:bodyPr>
          <a:lstStyle/>
          <a:p>
            <a:r>
              <a:rPr lang="bg-BG" dirty="0"/>
              <a:t>Транексаминова киселина</a:t>
            </a:r>
            <a:r>
              <a:rPr lang="en-US" dirty="0"/>
              <a:t> (TXA)</a:t>
            </a:r>
          </a:p>
        </p:txBody>
      </p:sp>
      <p:sp>
        <p:nvSpPr>
          <p:cNvPr id="3" name="Content Placeholder 2"/>
          <p:cNvSpPr>
            <a:spLocks noGrp="1"/>
          </p:cNvSpPr>
          <p:nvPr>
            <p:ph idx="1"/>
          </p:nvPr>
        </p:nvSpPr>
        <p:spPr>
          <a:xfrm>
            <a:off x="201706" y="1269720"/>
            <a:ext cx="8653182" cy="4983163"/>
          </a:xfrm>
        </p:spPr>
        <p:txBody>
          <a:bodyPr>
            <a:normAutofit/>
          </a:bodyPr>
          <a:lstStyle/>
          <a:p>
            <a:pPr marL="415925" lvl="1" indent="-234950">
              <a:buFont typeface="Wingdings" pitchFamily="2" charset="2"/>
              <a:buChar char="§"/>
            </a:pPr>
            <a:r>
              <a:rPr lang="bg-BG" sz="2600" dirty="0"/>
              <a:t>Дериват на аминокиселината </a:t>
            </a:r>
            <a:r>
              <a:rPr lang="en-US" sz="2600" dirty="0"/>
              <a:t>Lysine</a:t>
            </a:r>
            <a:r>
              <a:rPr lang="bg-BG" sz="2600" dirty="0"/>
              <a:t>.</a:t>
            </a:r>
          </a:p>
          <a:p>
            <a:pPr marL="415925" lvl="1" indent="-234950">
              <a:buFont typeface="Wingdings" pitchFamily="2" charset="2"/>
              <a:buChar char="§"/>
            </a:pPr>
            <a:r>
              <a:rPr lang="bg-BG" sz="2600" dirty="0"/>
              <a:t>Инхибира фибринолизата.</a:t>
            </a:r>
          </a:p>
          <a:p>
            <a:pPr marL="415925" lvl="1" indent="-234950">
              <a:buFont typeface="Wingdings" pitchFamily="2" charset="2"/>
              <a:buChar char="§"/>
            </a:pPr>
            <a:r>
              <a:rPr lang="bg-BG" sz="2600" dirty="0"/>
              <a:t>Намалява кървенето с до 30%, ако е приложена в първия час.</a:t>
            </a:r>
          </a:p>
          <a:p>
            <a:pPr marL="415925" lvl="1" indent="-234950">
              <a:buFont typeface="Wingdings" pitchFamily="2" charset="2"/>
              <a:buChar char="§"/>
            </a:pPr>
            <a:r>
              <a:rPr lang="bg-BG" sz="2600" dirty="0"/>
              <a:t>Липсват тромбоемболични усложнения.</a:t>
            </a:r>
          </a:p>
          <a:p>
            <a:pPr marL="415925" lvl="1" indent="-234950">
              <a:buFont typeface="Wingdings" pitchFamily="2" charset="2"/>
              <a:buChar char="§"/>
            </a:pPr>
            <a:r>
              <a:rPr lang="bg-BG" sz="2600" dirty="0"/>
              <a:t>Дозата е 1 </a:t>
            </a:r>
            <a:r>
              <a:rPr lang="en-US" sz="2600" dirty="0"/>
              <a:t>g</a:t>
            </a:r>
            <a:r>
              <a:rPr lang="bg-BG" sz="2600" dirty="0"/>
              <a:t> </a:t>
            </a:r>
            <a:r>
              <a:rPr lang="en-US" sz="2600" dirty="0"/>
              <a:t>iv</a:t>
            </a:r>
            <a:r>
              <a:rPr lang="bg-BG" sz="2600" dirty="0"/>
              <a:t> </a:t>
            </a:r>
            <a:r>
              <a:rPr lang="en-US" sz="2600" dirty="0"/>
              <a:t>bolus + 1 g</a:t>
            </a:r>
            <a:r>
              <a:rPr lang="bg-BG" sz="2600" dirty="0"/>
              <a:t> за 8 часа.</a:t>
            </a:r>
            <a:endParaRPr lang="en-US" dirty="0"/>
          </a:p>
        </p:txBody>
      </p:sp>
    </p:spTree>
    <p:extLst>
      <p:ext uri="{BB962C8B-B14F-4D97-AF65-F5344CB8AC3E}">
        <p14:creationId xmlns:p14="http://schemas.microsoft.com/office/powerpoint/2010/main" val="30683058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osceles Triangle 3"/>
          <p:cNvSpPr/>
          <p:nvPr/>
        </p:nvSpPr>
        <p:spPr>
          <a:xfrm>
            <a:off x="1790031" y="1479178"/>
            <a:ext cx="5782236" cy="3765176"/>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lIns="80673" tIns="40337" rIns="80673" bIns="40337" spcCol="0" rtlCol="0" anchor="ctr"/>
          <a:lstStyle/>
          <a:p>
            <a:pPr algn="ctr"/>
            <a:endParaRPr lang="en-US" dirty="0"/>
          </a:p>
          <a:p>
            <a:pPr algn="ctr"/>
            <a:endParaRPr lang="en-US" dirty="0"/>
          </a:p>
          <a:p>
            <a:pPr algn="ctr"/>
            <a:endParaRPr lang="en-US" dirty="0"/>
          </a:p>
        </p:txBody>
      </p:sp>
      <p:sp>
        <p:nvSpPr>
          <p:cNvPr id="5" name="TextBox 4"/>
          <p:cNvSpPr txBox="1"/>
          <p:nvPr/>
        </p:nvSpPr>
        <p:spPr>
          <a:xfrm>
            <a:off x="425781" y="5391049"/>
            <a:ext cx="2936566" cy="570378"/>
          </a:xfrm>
          <a:prstGeom prst="rect">
            <a:avLst/>
          </a:prstGeom>
          <a:noFill/>
        </p:spPr>
        <p:txBody>
          <a:bodyPr wrap="none" lIns="80673" tIns="40337" rIns="80673" bIns="40337" rtlCol="0">
            <a:spAutoFit/>
          </a:bodyPr>
          <a:lstStyle/>
          <a:p>
            <a:r>
              <a:rPr lang="bg-BG" sz="3177" b="1" dirty="0">
                <a:latin typeface="Arial" pitchFamily="34" charset="0"/>
                <a:cs typeface="Arial" pitchFamily="34" charset="0"/>
              </a:rPr>
              <a:t>Коагулопатия</a:t>
            </a:r>
            <a:endParaRPr lang="en-US" sz="3177" b="1" dirty="0">
              <a:latin typeface="Arial" pitchFamily="34" charset="0"/>
              <a:cs typeface="Arial" pitchFamily="34" charset="0"/>
            </a:endParaRPr>
          </a:p>
        </p:txBody>
      </p:sp>
      <p:sp>
        <p:nvSpPr>
          <p:cNvPr id="6" name="TextBox 5"/>
          <p:cNvSpPr txBox="1"/>
          <p:nvPr/>
        </p:nvSpPr>
        <p:spPr>
          <a:xfrm>
            <a:off x="3264416" y="774423"/>
            <a:ext cx="2627251" cy="570378"/>
          </a:xfrm>
          <a:prstGeom prst="rect">
            <a:avLst/>
          </a:prstGeom>
          <a:noFill/>
        </p:spPr>
        <p:txBody>
          <a:bodyPr wrap="none" lIns="80673" tIns="40337" rIns="80673" bIns="40337" rtlCol="0">
            <a:spAutoFit/>
          </a:bodyPr>
          <a:lstStyle/>
          <a:p>
            <a:r>
              <a:rPr lang="bg-BG" sz="3177" b="1" dirty="0">
                <a:latin typeface="Arial" pitchFamily="34" charset="0"/>
                <a:cs typeface="Arial" pitchFamily="34" charset="0"/>
              </a:rPr>
              <a:t>Хипотермия</a:t>
            </a:r>
            <a:endParaRPr lang="en-US" sz="3177" b="1" dirty="0">
              <a:latin typeface="Arial" pitchFamily="34" charset="0"/>
              <a:cs typeface="Arial" pitchFamily="34" charset="0"/>
            </a:endParaRPr>
          </a:p>
        </p:txBody>
      </p:sp>
      <p:sp>
        <p:nvSpPr>
          <p:cNvPr id="7" name="TextBox 6"/>
          <p:cNvSpPr txBox="1"/>
          <p:nvPr/>
        </p:nvSpPr>
        <p:spPr>
          <a:xfrm>
            <a:off x="6947606" y="5378824"/>
            <a:ext cx="1881790" cy="570378"/>
          </a:xfrm>
          <a:prstGeom prst="rect">
            <a:avLst/>
          </a:prstGeom>
          <a:noFill/>
        </p:spPr>
        <p:txBody>
          <a:bodyPr wrap="none" lIns="80673" tIns="40337" rIns="80673" bIns="40337" rtlCol="0">
            <a:spAutoFit/>
          </a:bodyPr>
          <a:lstStyle/>
          <a:p>
            <a:r>
              <a:rPr lang="bg-BG" sz="3177" b="1" dirty="0">
                <a:latin typeface="Arial" pitchFamily="34" charset="0"/>
                <a:cs typeface="Arial" pitchFamily="34" charset="0"/>
              </a:rPr>
              <a:t>Ацидоза</a:t>
            </a:r>
            <a:endParaRPr lang="en-US" sz="3177" b="1" dirty="0">
              <a:latin typeface="Arial" pitchFamily="34" charset="0"/>
              <a:cs typeface="Arial" pitchFamily="34" charset="0"/>
            </a:endParaRPr>
          </a:p>
        </p:txBody>
      </p:sp>
      <p:cxnSp>
        <p:nvCxnSpPr>
          <p:cNvPr id="10" name="Straight Arrow Connector 9"/>
          <p:cNvCxnSpPr/>
          <p:nvPr/>
        </p:nvCxnSpPr>
        <p:spPr>
          <a:xfrm>
            <a:off x="5446060" y="1613648"/>
            <a:ext cx="2378835" cy="3092824"/>
          </a:xfrm>
          <a:prstGeom prst="straightConnector1">
            <a:avLst/>
          </a:prstGeom>
          <a:ln w="635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1911976" y="1714500"/>
            <a:ext cx="2110790" cy="2655794"/>
          </a:xfrm>
          <a:prstGeom prst="straightConnector1">
            <a:avLst/>
          </a:prstGeom>
          <a:ln w="635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3518604" y="5710248"/>
            <a:ext cx="3092824" cy="0"/>
          </a:xfrm>
          <a:prstGeom prst="straightConnector1">
            <a:avLst/>
          </a:prstGeom>
          <a:ln w="635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861494" y="2780928"/>
            <a:ext cx="3654722" cy="2047868"/>
          </a:xfrm>
          <a:prstGeom prst="rect">
            <a:avLst/>
          </a:prstGeom>
          <a:noFill/>
        </p:spPr>
        <p:txBody>
          <a:bodyPr wrap="square" rtlCol="0">
            <a:spAutoFit/>
          </a:bodyPr>
          <a:lstStyle/>
          <a:p>
            <a:pPr algn="ctr"/>
            <a:r>
              <a:rPr lang="bg-BG" sz="4236" dirty="0">
                <a:solidFill>
                  <a:schemeClr val="bg1"/>
                </a:solidFill>
                <a:latin typeface="Arial" pitchFamily="34" charset="0"/>
                <a:cs typeface="Arial" pitchFamily="34" charset="0"/>
              </a:rPr>
              <a:t>Триада</a:t>
            </a:r>
          </a:p>
          <a:p>
            <a:pPr algn="ctr"/>
            <a:r>
              <a:rPr lang="bg-BG" sz="4236" dirty="0">
                <a:solidFill>
                  <a:schemeClr val="bg1"/>
                </a:solidFill>
                <a:latin typeface="Arial" pitchFamily="34" charset="0"/>
                <a:cs typeface="Arial" pitchFamily="34" charset="0"/>
              </a:rPr>
              <a:t>на смъртта</a:t>
            </a:r>
          </a:p>
          <a:p>
            <a:pPr algn="ctr"/>
            <a:r>
              <a:rPr lang="bg-BG" sz="4236" dirty="0">
                <a:solidFill>
                  <a:schemeClr val="bg1"/>
                </a:solidFill>
                <a:latin typeface="Arial" pitchFamily="34" charset="0"/>
                <a:cs typeface="Arial" pitchFamily="34" charset="0"/>
              </a:rPr>
              <a:t>при травма</a:t>
            </a:r>
            <a:endParaRPr lang="en-US" sz="4236"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920485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224" y="207404"/>
            <a:ext cx="7987553" cy="801126"/>
          </a:xfrm>
        </p:spPr>
        <p:txBody>
          <a:bodyPr>
            <a:normAutofit/>
          </a:bodyPr>
          <a:lstStyle/>
          <a:p>
            <a:r>
              <a:rPr lang="bg-BG" sz="3200" dirty="0"/>
              <a:t>Хипотермия</a:t>
            </a:r>
            <a:endParaRPr lang="en-US" sz="3200" dirty="0"/>
          </a:p>
        </p:txBody>
      </p:sp>
      <p:sp>
        <p:nvSpPr>
          <p:cNvPr id="3" name="Content Placeholder 2"/>
          <p:cNvSpPr>
            <a:spLocks noGrp="1"/>
          </p:cNvSpPr>
          <p:nvPr>
            <p:ph sz="half" idx="1"/>
          </p:nvPr>
        </p:nvSpPr>
        <p:spPr>
          <a:xfrm>
            <a:off x="578224" y="1210236"/>
            <a:ext cx="7812740" cy="4595028"/>
          </a:xfrm>
        </p:spPr>
        <p:txBody>
          <a:bodyPr>
            <a:normAutofit/>
          </a:bodyPr>
          <a:lstStyle/>
          <a:p>
            <a:pPr>
              <a:buFont typeface="Wingdings" pitchFamily="2" charset="2"/>
              <a:buChar char="§"/>
            </a:pPr>
            <a:r>
              <a:rPr lang="bg-BG" sz="2400" dirty="0"/>
              <a:t>Определение:</a:t>
            </a:r>
            <a:endParaRPr lang="en-US" sz="2400" dirty="0"/>
          </a:p>
          <a:p>
            <a:pPr lvl="1"/>
            <a:r>
              <a:rPr lang="bg-BG" dirty="0"/>
              <a:t>Телесна температура</a:t>
            </a:r>
            <a:r>
              <a:rPr lang="en-US" dirty="0"/>
              <a:t> &lt; 35</a:t>
            </a:r>
            <a:r>
              <a:rPr lang="bg-BG" baseline="30000" dirty="0"/>
              <a:t>0</a:t>
            </a:r>
            <a:r>
              <a:rPr lang="en-US" dirty="0"/>
              <a:t>C</a:t>
            </a:r>
          </a:p>
          <a:p>
            <a:pPr>
              <a:buFont typeface="Wingdings" pitchFamily="2" charset="2"/>
              <a:buChar char="§"/>
            </a:pPr>
            <a:r>
              <a:rPr lang="bg-BG" sz="2400" dirty="0"/>
              <a:t>Класификация:</a:t>
            </a:r>
          </a:p>
          <a:p>
            <a:pPr lvl="1"/>
            <a:r>
              <a:rPr lang="bg-BG" dirty="0"/>
              <a:t>Умерена</a:t>
            </a:r>
            <a:r>
              <a:rPr lang="en-US" dirty="0"/>
              <a:t> 32-34</a:t>
            </a:r>
            <a:r>
              <a:rPr lang="bg-BG" baseline="30000" dirty="0"/>
              <a:t>0</a:t>
            </a:r>
            <a:r>
              <a:rPr lang="en-US" dirty="0"/>
              <a:t> C</a:t>
            </a:r>
          </a:p>
          <a:p>
            <a:pPr lvl="1"/>
            <a:r>
              <a:rPr lang="bg-BG" dirty="0"/>
              <a:t>Тежка</a:t>
            </a:r>
            <a:r>
              <a:rPr lang="en-US" dirty="0"/>
              <a:t> &lt;32</a:t>
            </a:r>
            <a:r>
              <a:rPr lang="bg-BG" baseline="30000" dirty="0"/>
              <a:t>0</a:t>
            </a:r>
            <a:r>
              <a:rPr lang="en-US" dirty="0"/>
              <a:t> C</a:t>
            </a:r>
            <a:endParaRPr lang="bg-BG" dirty="0"/>
          </a:p>
          <a:p>
            <a:pPr lvl="1"/>
            <a:r>
              <a:rPr lang="en-US" b="1" dirty="0">
                <a:solidFill>
                  <a:srgbClr val="FF0000"/>
                </a:solidFill>
              </a:rPr>
              <a:t>T &lt; 32</a:t>
            </a:r>
            <a:r>
              <a:rPr lang="bg-BG" b="1" baseline="30000" dirty="0">
                <a:solidFill>
                  <a:srgbClr val="FF0000"/>
                </a:solidFill>
              </a:rPr>
              <a:t>0</a:t>
            </a:r>
            <a:r>
              <a:rPr lang="en-US" b="1" dirty="0">
                <a:solidFill>
                  <a:srgbClr val="FF0000"/>
                </a:solidFill>
              </a:rPr>
              <a:t>C = 100% </a:t>
            </a:r>
            <a:r>
              <a:rPr lang="bg-BG" dirty="0">
                <a:solidFill>
                  <a:srgbClr val="FF0000"/>
                </a:solidFill>
              </a:rPr>
              <a:t>смъртност</a:t>
            </a:r>
            <a:endParaRPr lang="bg-BG" sz="2400" dirty="0"/>
          </a:p>
          <a:p>
            <a:pPr>
              <a:buFont typeface="Wingdings" pitchFamily="2" charset="2"/>
              <a:buChar char="§"/>
            </a:pPr>
            <a:r>
              <a:rPr lang="bg-BG" sz="2400" dirty="0"/>
              <a:t>Резултати от </a:t>
            </a:r>
            <a:r>
              <a:rPr lang="bg-BG" sz="2400" dirty="0" err="1"/>
              <a:t>хипотермията</a:t>
            </a:r>
            <a:r>
              <a:rPr lang="en-US" sz="2400" dirty="0"/>
              <a:t>:</a:t>
            </a:r>
          </a:p>
          <a:p>
            <a:pPr lvl="1"/>
            <a:r>
              <a:rPr lang="bg-BG" dirty="0"/>
              <a:t>Намаляване на факторите на кръвосъсирването</a:t>
            </a:r>
          </a:p>
          <a:p>
            <a:pPr lvl="1"/>
            <a:r>
              <a:rPr lang="bg-BG" dirty="0"/>
              <a:t>Тромбоцитна дисфункция</a:t>
            </a:r>
            <a:endParaRPr lang="en-US" sz="2400" b="1" dirty="0"/>
          </a:p>
          <a:p>
            <a:endParaRPr lang="en-US" dirty="0"/>
          </a:p>
        </p:txBody>
      </p:sp>
    </p:spTree>
    <p:extLst>
      <p:ext uri="{BB962C8B-B14F-4D97-AF65-F5344CB8AC3E}">
        <p14:creationId xmlns:p14="http://schemas.microsoft.com/office/powerpoint/2010/main" val="32772150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78224" y="134471"/>
            <a:ext cx="7987553" cy="850462"/>
          </a:xfrm>
        </p:spPr>
        <p:txBody>
          <a:bodyPr>
            <a:normAutofit/>
          </a:bodyPr>
          <a:lstStyle/>
          <a:p>
            <a:r>
              <a:rPr lang="bg-BG" sz="3200" dirty="0"/>
              <a:t>Ацидоза</a:t>
            </a:r>
            <a:endParaRPr lang="en-US" sz="3200" dirty="0"/>
          </a:p>
        </p:txBody>
      </p:sp>
      <p:sp>
        <p:nvSpPr>
          <p:cNvPr id="6" name="Content Placeholder 5"/>
          <p:cNvSpPr>
            <a:spLocks noGrp="1"/>
          </p:cNvSpPr>
          <p:nvPr>
            <p:ph sz="half" idx="1"/>
          </p:nvPr>
        </p:nvSpPr>
        <p:spPr>
          <a:xfrm>
            <a:off x="537882" y="980728"/>
            <a:ext cx="7778533" cy="5177119"/>
          </a:xfrm>
        </p:spPr>
        <p:txBody>
          <a:bodyPr>
            <a:normAutofit/>
          </a:bodyPr>
          <a:lstStyle/>
          <a:p>
            <a:pPr>
              <a:buFont typeface="Wingdings" pitchFamily="2" charset="2"/>
              <a:buChar char="§"/>
            </a:pPr>
            <a:r>
              <a:rPr lang="bg-BG" sz="2400" dirty="0"/>
              <a:t>Ефекти</a:t>
            </a:r>
            <a:r>
              <a:rPr lang="en-US" sz="2400" dirty="0"/>
              <a:t>:</a:t>
            </a:r>
          </a:p>
          <a:p>
            <a:pPr lvl="1"/>
            <a:r>
              <a:rPr lang="bg-BG" dirty="0"/>
              <a:t>Нарушено кръвосъсирване</a:t>
            </a:r>
          </a:p>
          <a:p>
            <a:pPr lvl="1"/>
            <a:r>
              <a:rPr lang="bg-BG" dirty="0"/>
              <a:t>Миокардна депресия</a:t>
            </a:r>
            <a:endParaRPr lang="en-US" dirty="0"/>
          </a:p>
          <a:p>
            <a:pPr>
              <a:buFont typeface="Wingdings" pitchFamily="2" charset="2"/>
              <a:buChar char="§"/>
            </a:pPr>
            <a:r>
              <a:rPr lang="bg-BG" sz="2400" dirty="0" err="1"/>
              <a:t>Корелира</a:t>
            </a:r>
            <a:r>
              <a:rPr lang="bg-BG" sz="2400" dirty="0"/>
              <a:t> с</a:t>
            </a:r>
            <a:r>
              <a:rPr lang="en-US" sz="2400" dirty="0"/>
              <a:t>:</a:t>
            </a:r>
          </a:p>
          <a:p>
            <a:pPr lvl="1"/>
            <a:r>
              <a:rPr lang="bg-BG" dirty="0"/>
              <a:t>Дълбочината на шока</a:t>
            </a:r>
            <a:endParaRPr lang="en-US" dirty="0"/>
          </a:p>
          <a:p>
            <a:pPr lvl="1"/>
            <a:r>
              <a:rPr lang="bg-BG" dirty="0"/>
              <a:t>Степента на тъканното увреждане</a:t>
            </a:r>
            <a:endParaRPr lang="en-US" dirty="0"/>
          </a:p>
          <a:p>
            <a:pPr>
              <a:buFont typeface="Wingdings" pitchFamily="2" charset="2"/>
              <a:buChar char="§"/>
            </a:pPr>
            <a:r>
              <a:rPr lang="bg-BG" sz="2400" dirty="0"/>
              <a:t>Оценка</a:t>
            </a:r>
            <a:r>
              <a:rPr lang="en-US" sz="2400" dirty="0"/>
              <a:t>:</a:t>
            </a:r>
          </a:p>
          <a:p>
            <a:pPr lvl="1"/>
            <a:r>
              <a:rPr lang="en-US" dirty="0"/>
              <a:t>pH</a:t>
            </a:r>
            <a:r>
              <a:rPr lang="bg-BG" dirty="0"/>
              <a:t> &lt; 7.2</a:t>
            </a:r>
            <a:endParaRPr lang="en-US" dirty="0"/>
          </a:p>
          <a:p>
            <a:pPr lvl="1"/>
            <a:r>
              <a:rPr lang="bg-BG" dirty="0"/>
              <a:t>Дефицит на основи</a:t>
            </a:r>
            <a:r>
              <a:rPr lang="en-US" dirty="0"/>
              <a:t> (BD)</a:t>
            </a:r>
          </a:p>
          <a:p>
            <a:pPr lvl="1"/>
            <a:r>
              <a:rPr lang="bg-BG" dirty="0"/>
              <a:t>Серумен лактат</a:t>
            </a:r>
            <a:endParaRPr lang="en-US" dirty="0"/>
          </a:p>
          <a:p>
            <a:pPr lvl="1"/>
            <a:endParaRPr lang="en-US" dirty="0"/>
          </a:p>
          <a:p>
            <a:pPr lvl="1"/>
            <a:endParaRPr lang="en-US" dirty="0"/>
          </a:p>
          <a:p>
            <a:endParaRPr lang="en-US" sz="2400" dirty="0"/>
          </a:p>
        </p:txBody>
      </p:sp>
    </p:spTree>
    <p:extLst>
      <p:ext uri="{BB962C8B-B14F-4D97-AF65-F5344CB8AC3E}">
        <p14:creationId xmlns:p14="http://schemas.microsoft.com/office/powerpoint/2010/main" val="9770130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9CC4C-038B-2A42-B4E3-C77F4266AC9C}"/>
              </a:ext>
            </a:extLst>
          </p:cNvPr>
          <p:cNvSpPr>
            <a:spLocks noGrp="1"/>
          </p:cNvSpPr>
          <p:nvPr>
            <p:ph type="title"/>
          </p:nvPr>
        </p:nvSpPr>
        <p:spPr/>
        <p:txBody>
          <a:bodyPr/>
          <a:lstStyle/>
          <a:p>
            <a:r>
              <a:rPr lang="bg-BG" sz="3200" dirty="0"/>
              <a:t>Съвременен консенсус</a:t>
            </a:r>
            <a:endParaRPr lang="x-none" sz="3200" dirty="0"/>
          </a:p>
        </p:txBody>
      </p:sp>
      <p:sp>
        <p:nvSpPr>
          <p:cNvPr id="3" name="Slide Number Placeholder 2">
            <a:extLst>
              <a:ext uri="{FF2B5EF4-FFF2-40B4-BE49-F238E27FC236}">
                <a16:creationId xmlns:a16="http://schemas.microsoft.com/office/drawing/2014/main" id="{DF242459-7D2E-E847-88EA-CD674CE77C1A}"/>
              </a:ext>
            </a:extLst>
          </p:cNvPr>
          <p:cNvSpPr>
            <a:spLocks noGrp="1"/>
          </p:cNvSpPr>
          <p:nvPr>
            <p:ph type="sldNum" sz="quarter" idx="12"/>
          </p:nvPr>
        </p:nvSpPr>
        <p:spPr/>
        <p:txBody>
          <a:bodyPr/>
          <a:lstStyle/>
          <a:p>
            <a:pPr>
              <a:defRPr/>
            </a:pPr>
            <a:fld id="{FC29C790-F19A-4EF3-8B15-65AC3EA03ADA}" type="slidenum">
              <a:rPr lang="bg-BG" smtClean="0"/>
              <a:pPr>
                <a:defRPr/>
              </a:pPr>
              <a:t>59</a:t>
            </a:fld>
            <a:endParaRPr lang="bg-BG"/>
          </a:p>
        </p:txBody>
      </p:sp>
      <p:sp>
        <p:nvSpPr>
          <p:cNvPr id="4" name="Rectangle 3">
            <a:extLst>
              <a:ext uri="{FF2B5EF4-FFF2-40B4-BE49-F238E27FC236}">
                <a16:creationId xmlns:a16="http://schemas.microsoft.com/office/drawing/2014/main" id="{C81C8573-19AA-3E42-8B49-21FB77F5E847}"/>
              </a:ext>
            </a:extLst>
          </p:cNvPr>
          <p:cNvSpPr/>
          <p:nvPr/>
        </p:nvSpPr>
        <p:spPr>
          <a:xfrm>
            <a:off x="611560" y="1417638"/>
            <a:ext cx="6984776" cy="2308324"/>
          </a:xfrm>
          <a:prstGeom prst="rect">
            <a:avLst/>
          </a:prstGeom>
        </p:spPr>
        <p:txBody>
          <a:bodyPr wrap="square">
            <a:spAutoFit/>
          </a:bodyPr>
          <a:lstStyle/>
          <a:p>
            <a:pPr algn="just"/>
            <a:r>
              <a:rPr lang="bg-BG" sz="2400" dirty="0">
                <a:solidFill>
                  <a:srgbClr val="000000"/>
                </a:solidFill>
                <a:latin typeface="Arial" panose="020B0604020202020204" pitchFamily="34" charset="0"/>
                <a:cs typeface="Arial" panose="020B0604020202020204" pitchFamily="34" charset="0"/>
              </a:rPr>
              <a:t>Контрол на уврежданията:</a:t>
            </a:r>
          </a:p>
          <a:p>
            <a:pPr marL="342900" indent="-342900" algn="just">
              <a:buFont typeface="Wingdings" pitchFamily="2" charset="2"/>
              <a:buChar char="§"/>
            </a:pPr>
            <a:r>
              <a:rPr lang="bg-BG" sz="2400" dirty="0">
                <a:solidFill>
                  <a:srgbClr val="000000"/>
                </a:solidFill>
                <a:latin typeface="Arial" panose="020B0604020202020204" pitchFamily="34" charset="0"/>
                <a:cs typeface="Arial" panose="020B0604020202020204" pitchFamily="34" charset="0"/>
              </a:rPr>
              <a:t>Провеждане на Пермисивна (допустима) хипотония</a:t>
            </a:r>
          </a:p>
          <a:p>
            <a:pPr marL="342900" indent="-342900" algn="just">
              <a:buFont typeface="Wingdings" pitchFamily="2" charset="2"/>
              <a:buChar char="§"/>
            </a:pPr>
            <a:r>
              <a:rPr lang="bg-BG" sz="2400" dirty="0">
                <a:solidFill>
                  <a:srgbClr val="000000"/>
                </a:solidFill>
                <a:latin typeface="Arial" panose="020B0604020202020204" pitchFamily="34" charset="0"/>
                <a:cs typeface="Arial" panose="020B0604020202020204" pitchFamily="34" charset="0"/>
              </a:rPr>
              <a:t>Трансфузионно лечение на нарушенията в кръвосъсирването.</a:t>
            </a:r>
          </a:p>
          <a:p>
            <a:pPr marL="342900" indent="-342900" algn="just">
              <a:buFont typeface="Wingdings" pitchFamily="2" charset="2"/>
              <a:buChar char="§"/>
            </a:pPr>
            <a:r>
              <a:rPr lang="bg-BG" sz="2400" dirty="0">
                <a:solidFill>
                  <a:srgbClr val="000000"/>
                </a:solidFill>
                <a:latin typeface="Arial" panose="020B0604020202020204" pitchFamily="34" charset="0"/>
                <a:cs typeface="Arial" panose="020B0604020202020204" pitchFamily="34" charset="0"/>
              </a:rPr>
              <a:t>Хирургична намеса за контрол на кървенето.</a:t>
            </a:r>
            <a:endParaRPr lang="x-none"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3268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605118"/>
            <a:ext cx="9076765" cy="739588"/>
          </a:xfrm>
        </p:spPr>
        <p:txBody>
          <a:bodyPr>
            <a:normAutofit/>
          </a:bodyPr>
          <a:lstStyle/>
          <a:p>
            <a:r>
              <a:rPr lang="bg-BG" dirty="0"/>
              <a:t>Фактори повлияващи изхода след травма</a:t>
            </a:r>
            <a:endParaRPr lang="en-US" dirty="0"/>
          </a:p>
        </p:txBody>
      </p:sp>
      <p:sp>
        <p:nvSpPr>
          <p:cNvPr id="3" name="Content Placeholder 2"/>
          <p:cNvSpPr>
            <a:spLocks noGrp="1"/>
          </p:cNvSpPr>
          <p:nvPr>
            <p:ph idx="1"/>
          </p:nvPr>
        </p:nvSpPr>
        <p:spPr>
          <a:xfrm>
            <a:off x="403412" y="1613647"/>
            <a:ext cx="7264932" cy="4034118"/>
          </a:xfrm>
        </p:spPr>
        <p:txBody>
          <a:bodyPr>
            <a:normAutofit/>
          </a:bodyPr>
          <a:lstStyle/>
          <a:p>
            <a:pPr>
              <a:buSzPct val="70000"/>
            </a:pPr>
            <a:r>
              <a:rPr lang="bg-BG" sz="2400" dirty="0">
                <a:solidFill>
                  <a:srgbClr val="000000"/>
                </a:solidFill>
              </a:rPr>
              <a:t>Възраст на пострадалия</a:t>
            </a:r>
          </a:p>
          <a:p>
            <a:pPr>
              <a:buSzPct val="70000"/>
            </a:pPr>
            <a:r>
              <a:rPr lang="bg-BG" sz="2400" dirty="0">
                <a:solidFill>
                  <a:srgbClr val="000000"/>
                </a:solidFill>
              </a:rPr>
              <a:t>Съпътстващи заболявания</a:t>
            </a:r>
          </a:p>
          <a:p>
            <a:pPr>
              <a:buSzPct val="70000"/>
            </a:pPr>
            <a:r>
              <a:rPr lang="bg-BG" sz="2400" dirty="0">
                <a:solidFill>
                  <a:srgbClr val="000000"/>
                </a:solidFill>
              </a:rPr>
              <a:t>Своевременен достъп до пострадалия</a:t>
            </a:r>
            <a:endParaRPr lang="bg-BG" sz="2400" dirty="0">
              <a:solidFill>
                <a:srgbClr val="FF0000"/>
              </a:solidFill>
            </a:endParaRPr>
          </a:p>
          <a:p>
            <a:pPr>
              <a:buSzPct val="70000"/>
            </a:pPr>
            <a:r>
              <a:rPr lang="bg-BG" sz="2400" dirty="0">
                <a:solidFill>
                  <a:srgbClr val="FF0000"/>
                </a:solidFill>
              </a:rPr>
              <a:t>Продължителност на шока</a:t>
            </a:r>
            <a:endParaRPr lang="en-US" sz="2400" dirty="0">
              <a:solidFill>
                <a:srgbClr val="FF0000"/>
              </a:solidFill>
            </a:endParaRPr>
          </a:p>
          <a:p>
            <a:pPr>
              <a:buSzPct val="70000"/>
            </a:pPr>
            <a:r>
              <a:rPr lang="bg-BG" sz="2400" dirty="0">
                <a:solidFill>
                  <a:srgbClr val="000000"/>
                </a:solidFill>
              </a:rPr>
              <a:t>Обем на проведено инфузионно лечение</a:t>
            </a:r>
            <a:endParaRPr lang="en-US" sz="2400" dirty="0">
              <a:solidFill>
                <a:srgbClr val="000000"/>
              </a:solidFill>
            </a:endParaRPr>
          </a:p>
          <a:p>
            <a:pPr>
              <a:buSzPct val="70000"/>
            </a:pPr>
            <a:r>
              <a:rPr lang="bg-BG" sz="2400" dirty="0">
                <a:solidFill>
                  <a:srgbClr val="000000"/>
                </a:solidFill>
              </a:rPr>
              <a:t>Хипотермия</a:t>
            </a:r>
            <a:br>
              <a:rPr lang="en-US" sz="2400" dirty="0">
                <a:solidFill>
                  <a:srgbClr val="000000"/>
                </a:solidFill>
              </a:rPr>
            </a:br>
            <a:endParaRPr lang="en-US" sz="2400" dirty="0"/>
          </a:p>
          <a:p>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rcRect l="21514" t="9064" r="27968"/>
          <a:stretch>
            <a:fillRect/>
          </a:stretch>
        </p:blipFill>
        <p:spPr>
          <a:xfrm>
            <a:off x="7138264" y="3888849"/>
            <a:ext cx="1826224" cy="2780511"/>
          </a:xfrm>
          <a:prstGeom prst="rect">
            <a:avLst/>
          </a:prstGeom>
          <a:ln w="19050">
            <a:solidFill>
              <a:schemeClr val="tx1"/>
            </a:solidFill>
          </a:ln>
        </p:spPr>
      </p:pic>
    </p:spTree>
    <p:extLst>
      <p:ext uri="{BB962C8B-B14F-4D97-AF65-F5344CB8AC3E}">
        <p14:creationId xmlns:p14="http://schemas.microsoft.com/office/powerpoint/2010/main" val="3909094524"/>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706" y="0"/>
            <a:ext cx="8727141" cy="1143000"/>
          </a:xfrm>
        </p:spPr>
        <p:txBody>
          <a:bodyPr>
            <a:normAutofit/>
          </a:bodyPr>
          <a:lstStyle/>
          <a:p>
            <a:r>
              <a:rPr lang="bg-BG" sz="3177" dirty="0"/>
              <a:t>Пермисивна (допустима) хипотензия</a:t>
            </a:r>
            <a:endParaRPr lang="en-US" sz="3177" dirty="0"/>
          </a:p>
        </p:txBody>
      </p:sp>
      <p:sp>
        <p:nvSpPr>
          <p:cNvPr id="3" name="Content Placeholder 2"/>
          <p:cNvSpPr>
            <a:spLocks noGrp="1"/>
          </p:cNvSpPr>
          <p:nvPr>
            <p:ph sz="half" idx="1"/>
          </p:nvPr>
        </p:nvSpPr>
        <p:spPr>
          <a:xfrm>
            <a:off x="537882" y="1411941"/>
            <a:ext cx="7850541" cy="4784165"/>
          </a:xfrm>
        </p:spPr>
        <p:txBody>
          <a:bodyPr>
            <a:normAutofit/>
          </a:bodyPr>
          <a:lstStyle/>
          <a:p>
            <a:pPr algn="just">
              <a:buFont typeface="Wingdings" pitchFamily="2" charset="2"/>
              <a:buChar char="§"/>
            </a:pPr>
            <a:r>
              <a:rPr lang="bg-BG" sz="2400" dirty="0"/>
              <a:t>Допустимата хипотензия позволява на САКН и СрАКН да останат на минималното ниво, което все още позволява перфузия до 2 часа, за да се предотврати появата на съсирек.</a:t>
            </a:r>
          </a:p>
          <a:p>
            <a:pPr algn="just">
              <a:buFont typeface="Wingdings" pitchFamily="2" charset="2"/>
              <a:buChar char="§"/>
            </a:pPr>
            <a:r>
              <a:rPr lang="bg-BG" sz="2400" dirty="0"/>
              <a:t>Прилагане на рестриктивно инфузионно лечение.</a:t>
            </a:r>
            <a:endParaRPr lang="en-US" sz="2400" dirty="0"/>
          </a:p>
          <a:p>
            <a:pPr algn="just">
              <a:buFont typeface="Wingdings" pitchFamily="2" charset="2"/>
              <a:buChar char="§"/>
            </a:pPr>
            <a:r>
              <a:rPr lang="bg-BG" sz="2400" dirty="0"/>
              <a:t>Най-често се използва проследяване на Средното АКН.</a:t>
            </a:r>
            <a:endParaRPr lang="en-US" sz="2400" dirty="0"/>
          </a:p>
        </p:txBody>
      </p:sp>
    </p:spTree>
    <p:extLst>
      <p:ext uri="{BB962C8B-B14F-4D97-AF65-F5344CB8AC3E}">
        <p14:creationId xmlns:p14="http://schemas.microsoft.com/office/powerpoint/2010/main" val="340377208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224" y="134471"/>
            <a:ext cx="7987553" cy="868362"/>
          </a:xfrm>
        </p:spPr>
        <p:txBody>
          <a:bodyPr/>
          <a:lstStyle/>
          <a:p>
            <a:r>
              <a:rPr lang="bg-BG" sz="3177" dirty="0"/>
              <a:t>Средно Артериално Кръвно Налягане</a:t>
            </a:r>
            <a:endParaRPr lang="en-US" sz="3177" dirty="0"/>
          </a:p>
        </p:txBody>
      </p:sp>
      <p:sp>
        <p:nvSpPr>
          <p:cNvPr id="3" name="Content Placeholder 2"/>
          <p:cNvSpPr>
            <a:spLocks noGrp="1"/>
          </p:cNvSpPr>
          <p:nvPr>
            <p:ph idx="1"/>
          </p:nvPr>
        </p:nvSpPr>
        <p:spPr>
          <a:xfrm>
            <a:off x="452687" y="2756647"/>
            <a:ext cx="8238626" cy="3303565"/>
          </a:xfrm>
        </p:spPr>
        <p:txBody>
          <a:bodyPr/>
          <a:lstStyle/>
          <a:p>
            <a:pPr marL="0" indent="0">
              <a:buNone/>
            </a:pPr>
            <a:endParaRPr lang="en-US" dirty="0"/>
          </a:p>
          <a:p>
            <a:pPr marL="0" indent="0">
              <a:buNone/>
            </a:pPr>
            <a:endParaRPr lang="en-US" dirty="0"/>
          </a:p>
          <a:p>
            <a:pPr marL="0" indent="0">
              <a:buNone/>
            </a:pPr>
            <a:endParaRPr lang="en-US" dirty="0"/>
          </a:p>
        </p:txBody>
      </p:sp>
      <p:sp>
        <p:nvSpPr>
          <p:cNvPr id="4" name="Rectangle 3"/>
          <p:cNvSpPr/>
          <p:nvPr/>
        </p:nvSpPr>
        <p:spPr>
          <a:xfrm>
            <a:off x="2084294" y="2993633"/>
            <a:ext cx="6723529" cy="1434207"/>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682" tIns="40341" rIns="80682" bIns="40341" numCol="1" spcCol="0" rtlCol="0" fromWordArt="0" anchor="ctr" anchorCtr="0" forceAA="0" compatLnSpc="1">
            <a:prstTxWarp prst="textNoShape">
              <a:avLst/>
            </a:prstTxWarp>
            <a:noAutofit/>
          </a:bodyPr>
          <a:lstStyle/>
          <a:p>
            <a:pPr algn="ctr"/>
            <a:r>
              <a:rPr lang="en-US" sz="3177" dirty="0">
                <a:latin typeface="Arial" pitchFamily="34" charset="0"/>
                <a:cs typeface="Arial" pitchFamily="34" charset="0"/>
              </a:rPr>
              <a:t>40       50        60        70         80        </a:t>
            </a:r>
          </a:p>
        </p:txBody>
      </p:sp>
      <p:cxnSp>
        <p:nvCxnSpPr>
          <p:cNvPr id="6" name="Straight Arrow Connector 5"/>
          <p:cNvCxnSpPr>
            <a:cxnSpLocks/>
          </p:cNvCxnSpPr>
          <p:nvPr/>
        </p:nvCxnSpPr>
        <p:spPr>
          <a:xfrm>
            <a:off x="2771800" y="2203379"/>
            <a:ext cx="0" cy="790254"/>
          </a:xfrm>
          <a:prstGeom prst="straightConnector1">
            <a:avLst/>
          </a:prstGeom>
          <a:ln w="41275">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cxnSpLocks/>
          </p:cNvCxnSpPr>
          <p:nvPr/>
        </p:nvCxnSpPr>
        <p:spPr>
          <a:xfrm>
            <a:off x="6790766" y="2174171"/>
            <a:ext cx="0" cy="819462"/>
          </a:xfrm>
          <a:prstGeom prst="straightConnector1">
            <a:avLst/>
          </a:prstGeom>
          <a:ln w="41275">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4490231" y="1628799"/>
            <a:ext cx="4546265" cy="545371"/>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682" tIns="40341" rIns="80682" bIns="40341" numCol="1" spcCol="0" rtlCol="0" fromWordArt="0" anchor="ctr" anchorCtr="0" forceAA="0" compatLnSpc="1">
            <a:prstTxWarp prst="textNoShape">
              <a:avLst/>
            </a:prstTxWarp>
            <a:noAutofit/>
          </a:bodyPr>
          <a:lstStyle/>
          <a:p>
            <a:pPr algn="ctr"/>
            <a:r>
              <a:rPr lang="bg-BG" sz="2824" dirty="0">
                <a:latin typeface="Arial" pitchFamily="34" charset="0"/>
                <a:cs typeface="Arial" pitchFamily="34" charset="0"/>
              </a:rPr>
              <a:t>Отлепване на съсирека</a:t>
            </a:r>
            <a:endParaRPr lang="en-US" sz="2824" dirty="0">
              <a:latin typeface="Arial" pitchFamily="34" charset="0"/>
              <a:cs typeface="Arial" pitchFamily="34" charset="0"/>
            </a:endParaRPr>
          </a:p>
        </p:txBody>
      </p:sp>
      <p:sp>
        <p:nvSpPr>
          <p:cNvPr id="11" name="Rounded Rectangle 10"/>
          <p:cNvSpPr/>
          <p:nvPr/>
        </p:nvSpPr>
        <p:spPr>
          <a:xfrm>
            <a:off x="107504" y="1636289"/>
            <a:ext cx="4154055" cy="537882"/>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682" tIns="40341" rIns="80682" bIns="40341" numCol="1" spcCol="0" rtlCol="0" fromWordArt="0" anchor="ctr" anchorCtr="0" forceAA="0" compatLnSpc="1">
            <a:prstTxWarp prst="textNoShape">
              <a:avLst/>
            </a:prstTxWarp>
            <a:noAutofit/>
          </a:bodyPr>
          <a:lstStyle/>
          <a:p>
            <a:pPr algn="ctr"/>
            <a:r>
              <a:rPr lang="bg-BG" sz="2824" dirty="0">
                <a:latin typeface="Arial" pitchFamily="34" charset="0"/>
                <a:cs typeface="Arial" pitchFamily="34" charset="0"/>
              </a:rPr>
              <a:t>Фатална хипоперфузия</a:t>
            </a:r>
            <a:endParaRPr lang="en-US" sz="2824" dirty="0">
              <a:latin typeface="Arial" pitchFamily="34" charset="0"/>
              <a:cs typeface="Arial" pitchFamily="34" charset="0"/>
            </a:endParaRPr>
          </a:p>
        </p:txBody>
      </p:sp>
      <p:sp>
        <p:nvSpPr>
          <p:cNvPr id="13" name="Frame 12"/>
          <p:cNvSpPr/>
          <p:nvPr/>
        </p:nvSpPr>
        <p:spPr>
          <a:xfrm>
            <a:off x="3510135" y="3356992"/>
            <a:ext cx="2286001" cy="672353"/>
          </a:xfrm>
          <a:prstGeom prst="fram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682" tIns="40341" rIns="80682" bIns="40341"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5" name="Rectangle 14"/>
          <p:cNvSpPr/>
          <p:nvPr/>
        </p:nvSpPr>
        <p:spPr>
          <a:xfrm>
            <a:off x="336177" y="2996952"/>
            <a:ext cx="1527084" cy="1434207"/>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682" tIns="40341" rIns="80682" bIns="40341" numCol="1" spcCol="0" rtlCol="0" fromWordArt="0" anchor="ctr" anchorCtr="0" forceAA="0" compatLnSpc="1">
            <a:prstTxWarp prst="textNoShape">
              <a:avLst/>
            </a:prstTxWarp>
            <a:noAutofit/>
          </a:bodyPr>
          <a:lstStyle/>
          <a:p>
            <a:pPr algn="ctr"/>
            <a:r>
              <a:rPr lang="bg-BG" sz="2800" b="1" dirty="0">
                <a:latin typeface="Arial" pitchFamily="34" charset="0"/>
                <a:cs typeface="Arial" pitchFamily="34" charset="0"/>
              </a:rPr>
              <a:t>СрАКН</a:t>
            </a:r>
            <a:endParaRPr lang="en-US" sz="2800" b="1" dirty="0">
              <a:latin typeface="Arial" pitchFamily="34" charset="0"/>
              <a:cs typeface="Arial" pitchFamily="34" charset="0"/>
            </a:endParaRPr>
          </a:p>
        </p:txBody>
      </p:sp>
    </p:spTree>
    <p:extLst>
      <p:ext uri="{BB962C8B-B14F-4D97-AF65-F5344CB8AC3E}">
        <p14:creationId xmlns:p14="http://schemas.microsoft.com/office/powerpoint/2010/main" val="209442791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388" y="0"/>
            <a:ext cx="8727141" cy="1143000"/>
          </a:xfrm>
        </p:spPr>
        <p:txBody>
          <a:bodyPr/>
          <a:lstStyle/>
          <a:p>
            <a:r>
              <a:rPr lang="bg-BG" sz="3200" dirty="0"/>
              <a:t>Инфузионно лечение на нарушенията в кръвосъсирването</a:t>
            </a:r>
            <a:endParaRPr lang="en-US" sz="3200" dirty="0"/>
          </a:p>
        </p:txBody>
      </p:sp>
      <p:sp>
        <p:nvSpPr>
          <p:cNvPr id="3" name="Content Placeholder 2"/>
          <p:cNvSpPr>
            <a:spLocks noGrp="1"/>
          </p:cNvSpPr>
          <p:nvPr>
            <p:ph sz="half" idx="1"/>
          </p:nvPr>
        </p:nvSpPr>
        <p:spPr>
          <a:xfrm>
            <a:off x="388958" y="1340768"/>
            <a:ext cx="8366086" cy="5403680"/>
          </a:xfrm>
        </p:spPr>
        <p:txBody>
          <a:bodyPr/>
          <a:lstStyle/>
          <a:p>
            <a:pPr>
              <a:buFont typeface="Wingdings" pitchFamily="2" charset="2"/>
              <a:buChar char="§"/>
            </a:pPr>
            <a:r>
              <a:rPr lang="bg-BG" sz="2400" dirty="0"/>
              <a:t>Ранно поставяне на диагнозата в СПО.</a:t>
            </a:r>
          </a:p>
          <a:p>
            <a:pPr>
              <a:buFont typeface="Wingdings" pitchFamily="2" charset="2"/>
              <a:buChar char="§"/>
            </a:pPr>
            <a:r>
              <a:rPr lang="bg-BG" sz="2400" dirty="0"/>
              <a:t>Трансфузиране на Еритроцитен концентрат/Прясно замразена плазма 1/1.</a:t>
            </a:r>
          </a:p>
          <a:p>
            <a:pPr>
              <a:buFont typeface="Wingdings" pitchFamily="2" charset="2"/>
              <a:buChar char="§"/>
            </a:pPr>
            <a:r>
              <a:rPr lang="bg-BG" sz="2400" dirty="0"/>
              <a:t>Ранно приложение на:</a:t>
            </a:r>
            <a:endParaRPr lang="en-US" sz="2400" dirty="0"/>
          </a:p>
          <a:p>
            <a:pPr lvl="1"/>
            <a:r>
              <a:rPr lang="bg-BG" dirty="0"/>
              <a:t>Криопреципитат</a:t>
            </a:r>
            <a:endParaRPr lang="en-US" dirty="0"/>
          </a:p>
          <a:p>
            <a:pPr lvl="1"/>
            <a:r>
              <a:rPr lang="bg-BG" dirty="0"/>
              <a:t>Тромбоцитна маса</a:t>
            </a:r>
            <a:endParaRPr lang="en-US" dirty="0"/>
          </a:p>
          <a:p>
            <a:pPr>
              <a:buFont typeface="Wingdings" pitchFamily="2" charset="2"/>
              <a:buChar char="§"/>
            </a:pPr>
            <a:r>
              <a:rPr lang="bg-BG" sz="2400" dirty="0"/>
              <a:t>Минимализиране на кристалоидните разтвори.</a:t>
            </a:r>
          </a:p>
          <a:p>
            <a:pPr>
              <a:buFont typeface="Wingdings" pitchFamily="2" charset="2"/>
              <a:buChar char="§"/>
            </a:pPr>
            <a:r>
              <a:rPr lang="bg-BG" sz="2400" dirty="0"/>
              <a:t>СПРЕТЕ КЪРВЕНЕТО!</a:t>
            </a:r>
            <a:endParaRPr lang="en-US" sz="240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52386" y="4577217"/>
            <a:ext cx="2022803" cy="2092143"/>
          </a:xfrm>
          <a:prstGeom prst="rect">
            <a:avLst/>
          </a:prstGeom>
          <a:ln w="19050">
            <a:solidFill>
              <a:schemeClr val="tx1"/>
            </a:solidFill>
          </a:ln>
        </p:spPr>
      </p:pic>
    </p:spTree>
    <p:extLst>
      <p:ext uri="{BB962C8B-B14F-4D97-AF65-F5344CB8AC3E}">
        <p14:creationId xmlns:p14="http://schemas.microsoft.com/office/powerpoint/2010/main" val="131384712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Extract 2"/>
          <p:cNvSpPr/>
          <p:nvPr/>
        </p:nvSpPr>
        <p:spPr>
          <a:xfrm>
            <a:off x="4631380" y="4512100"/>
            <a:ext cx="1210235" cy="1528511"/>
          </a:xfrm>
          <a:prstGeom prst="flowChartExtra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682" tIns="40341" rIns="80682" bIns="40341" numCol="1" spcCol="0" rtlCol="0" fromWordArt="0" anchor="ctr" anchorCtr="0" forceAA="0" compatLnSpc="1">
            <a:prstTxWarp prst="textNoShape">
              <a:avLst/>
            </a:prstTxWarp>
            <a:noAutofit/>
          </a:bodyPr>
          <a:lstStyle/>
          <a:p>
            <a:pPr algn="ctr"/>
            <a:endParaRPr lang="en-US" dirty="0">
              <a:latin typeface="Arial" pitchFamily="34" charset="0"/>
              <a:cs typeface="Arial" pitchFamily="34" charset="0"/>
            </a:endParaRPr>
          </a:p>
        </p:txBody>
      </p:sp>
      <p:cxnSp>
        <p:nvCxnSpPr>
          <p:cNvPr id="5" name="Straight Connector 4"/>
          <p:cNvCxnSpPr>
            <a:cxnSpLocks/>
            <a:stCxn id="10" idx="2"/>
          </p:cNvCxnSpPr>
          <p:nvPr/>
        </p:nvCxnSpPr>
        <p:spPr>
          <a:xfrm flipV="1">
            <a:off x="2211778" y="3227295"/>
            <a:ext cx="4839204" cy="3294528"/>
          </a:xfrm>
          <a:prstGeom prst="line">
            <a:avLst/>
          </a:prstGeom>
          <a:ln w="508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604680" y="1411942"/>
            <a:ext cx="3227294" cy="982220"/>
          </a:xfrm>
          <a:prstGeom prst="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682" tIns="40341" rIns="80682" bIns="40341" numCol="1" spcCol="0" rtlCol="0" fromWordArt="0" anchor="ctr" anchorCtr="0" forceAA="0" compatLnSpc="1">
            <a:prstTxWarp prst="textNoShape">
              <a:avLst/>
            </a:prstTxWarp>
            <a:noAutofit/>
          </a:bodyPr>
          <a:lstStyle/>
          <a:p>
            <a:pPr algn="ctr"/>
            <a:r>
              <a:rPr lang="en-US" sz="2400" dirty="0">
                <a:latin typeface="Arial" pitchFamily="34" charset="0"/>
                <a:cs typeface="Arial" pitchFamily="34" charset="0"/>
              </a:rPr>
              <a:t>1 </a:t>
            </a:r>
            <a:r>
              <a:rPr lang="bg-BG" sz="2400" dirty="0">
                <a:latin typeface="Arial" pitchFamily="34" charset="0"/>
                <a:cs typeface="Arial" pitchFamily="34" charset="0"/>
              </a:rPr>
              <a:t>единица ЕрК</a:t>
            </a:r>
            <a:endParaRPr lang="en-US" sz="2400" dirty="0">
              <a:latin typeface="Arial" pitchFamily="34" charset="0"/>
              <a:cs typeface="Arial" pitchFamily="34" charset="0"/>
            </a:endParaRPr>
          </a:p>
          <a:p>
            <a:pPr algn="ctr"/>
            <a:r>
              <a:rPr lang="en-US" sz="2400" dirty="0">
                <a:latin typeface="Arial" pitchFamily="34" charset="0"/>
                <a:cs typeface="Arial" pitchFamily="34" charset="0"/>
              </a:rPr>
              <a:t>335ml, Hct 55%</a:t>
            </a:r>
          </a:p>
        </p:txBody>
      </p:sp>
      <p:sp>
        <p:nvSpPr>
          <p:cNvPr id="8" name="Rectangle 7"/>
          <p:cNvSpPr/>
          <p:nvPr/>
        </p:nvSpPr>
        <p:spPr>
          <a:xfrm>
            <a:off x="617778" y="2528632"/>
            <a:ext cx="3214196" cy="900368"/>
          </a:xfrm>
          <a:prstGeom prst="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682" tIns="40341" rIns="80682" bIns="40341" numCol="1" spcCol="0" rtlCol="0" fromWordArt="0" anchor="ctr" anchorCtr="0" forceAA="0" compatLnSpc="1">
            <a:prstTxWarp prst="textNoShape">
              <a:avLst/>
            </a:prstTxWarp>
            <a:noAutofit/>
          </a:bodyPr>
          <a:lstStyle/>
          <a:p>
            <a:pPr algn="ctr"/>
            <a:r>
              <a:rPr lang="en-US" sz="2400" dirty="0">
                <a:latin typeface="Arial" pitchFamily="34" charset="0"/>
                <a:cs typeface="Arial" pitchFamily="34" charset="0"/>
              </a:rPr>
              <a:t>1</a:t>
            </a:r>
            <a:r>
              <a:rPr lang="bg-BG" sz="2400" dirty="0">
                <a:latin typeface="Arial" pitchFamily="34" charset="0"/>
                <a:cs typeface="Arial" pitchFamily="34" charset="0"/>
              </a:rPr>
              <a:t> единица ПЗП</a:t>
            </a:r>
            <a:endParaRPr lang="en-US" sz="2400" dirty="0">
              <a:latin typeface="Arial" pitchFamily="34" charset="0"/>
              <a:cs typeface="Arial" pitchFamily="34" charset="0"/>
            </a:endParaRPr>
          </a:p>
          <a:p>
            <a:pPr algn="ctr"/>
            <a:r>
              <a:rPr lang="en-US" sz="2400" dirty="0">
                <a:latin typeface="Arial" pitchFamily="34" charset="0"/>
                <a:cs typeface="Arial" pitchFamily="34" charset="0"/>
              </a:rPr>
              <a:t>275ml, 80% </a:t>
            </a:r>
            <a:r>
              <a:rPr lang="bg-BG" sz="2400" dirty="0">
                <a:latin typeface="Arial" pitchFamily="34" charset="0"/>
                <a:cs typeface="Arial" pitchFamily="34" charset="0"/>
              </a:rPr>
              <a:t>Фактори</a:t>
            </a:r>
            <a:endParaRPr lang="en-US" sz="2400" dirty="0">
              <a:latin typeface="Arial" pitchFamily="34" charset="0"/>
              <a:cs typeface="Arial" pitchFamily="34" charset="0"/>
            </a:endParaRPr>
          </a:p>
        </p:txBody>
      </p:sp>
      <p:sp>
        <p:nvSpPr>
          <p:cNvPr id="9" name="Rectangle 8"/>
          <p:cNvSpPr/>
          <p:nvPr/>
        </p:nvSpPr>
        <p:spPr>
          <a:xfrm>
            <a:off x="617778" y="3556431"/>
            <a:ext cx="3214196" cy="736665"/>
          </a:xfrm>
          <a:prstGeom prst="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682" tIns="40341" rIns="80682" bIns="40341" numCol="1" spcCol="0" rtlCol="0" fromWordArt="0" anchor="ctr" anchorCtr="0" forceAA="0" compatLnSpc="1">
            <a:prstTxWarp prst="textNoShape">
              <a:avLst/>
            </a:prstTxWarp>
            <a:noAutofit/>
          </a:bodyPr>
          <a:lstStyle/>
          <a:p>
            <a:pPr algn="ctr"/>
            <a:r>
              <a:rPr lang="en-US" sz="2400" dirty="0">
                <a:latin typeface="Arial" pitchFamily="34" charset="0"/>
                <a:cs typeface="Arial" pitchFamily="34" charset="0"/>
              </a:rPr>
              <a:t>1 </a:t>
            </a:r>
            <a:r>
              <a:rPr lang="bg-BG" sz="2400" dirty="0">
                <a:latin typeface="Arial" pitchFamily="34" charset="0"/>
                <a:cs typeface="Arial" pitchFamily="34" charset="0"/>
              </a:rPr>
              <a:t>единица ТМаса</a:t>
            </a:r>
            <a:endParaRPr lang="en-US" sz="2400" dirty="0">
              <a:latin typeface="Arial" pitchFamily="34" charset="0"/>
              <a:cs typeface="Arial" pitchFamily="34" charset="0"/>
            </a:endParaRPr>
          </a:p>
          <a:p>
            <a:pPr algn="ctr"/>
            <a:r>
              <a:rPr lang="en-US" sz="2400" dirty="0">
                <a:latin typeface="Arial" pitchFamily="34" charset="0"/>
                <a:cs typeface="Arial" pitchFamily="34" charset="0"/>
              </a:rPr>
              <a:t>50ml, 5.5X10</a:t>
            </a:r>
            <a:r>
              <a:rPr lang="en-US" sz="2400" baseline="30000" dirty="0">
                <a:latin typeface="Arial" pitchFamily="34" charset="0"/>
                <a:cs typeface="Arial" pitchFamily="34" charset="0"/>
              </a:rPr>
              <a:t>10</a:t>
            </a:r>
          </a:p>
        </p:txBody>
      </p:sp>
      <p:sp>
        <p:nvSpPr>
          <p:cNvPr id="10" name="Rectangle 9"/>
          <p:cNvSpPr/>
          <p:nvPr/>
        </p:nvSpPr>
        <p:spPr>
          <a:xfrm>
            <a:off x="604680" y="4639235"/>
            <a:ext cx="3214196" cy="1882588"/>
          </a:xfrm>
          <a:prstGeom prst="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682" tIns="40341" rIns="80682" bIns="40341" numCol="1" spcCol="0" rtlCol="0" fromWordArt="0" anchor="ctr" anchorCtr="0" forceAA="0" compatLnSpc="1">
            <a:prstTxWarp prst="textNoShape">
              <a:avLst/>
            </a:prstTxWarp>
            <a:noAutofit/>
          </a:bodyPr>
          <a:lstStyle/>
          <a:p>
            <a:pPr algn="ctr"/>
            <a:r>
              <a:rPr lang="bg-BG" sz="2400" dirty="0">
                <a:latin typeface="Arial" pitchFamily="34" charset="0"/>
                <a:cs typeface="Arial" pitchFamily="34" charset="0"/>
              </a:rPr>
              <a:t>Общо</a:t>
            </a:r>
            <a:r>
              <a:rPr lang="en-US" sz="2400" dirty="0">
                <a:latin typeface="Arial" pitchFamily="34" charset="0"/>
                <a:cs typeface="Arial" pitchFamily="34" charset="0"/>
              </a:rPr>
              <a:t>: 650 ml</a:t>
            </a:r>
          </a:p>
          <a:p>
            <a:pPr algn="ctr"/>
            <a:r>
              <a:rPr lang="en-US" sz="2400" dirty="0">
                <a:latin typeface="Arial" pitchFamily="34" charset="0"/>
                <a:cs typeface="Arial" pitchFamily="34" charset="0"/>
              </a:rPr>
              <a:t>Hct 29%</a:t>
            </a:r>
          </a:p>
          <a:p>
            <a:pPr algn="ctr"/>
            <a:r>
              <a:rPr lang="bg-BG" sz="2400" dirty="0">
                <a:latin typeface="Arial" pitchFamily="34" charset="0"/>
                <a:cs typeface="Arial" pitchFamily="34" charset="0"/>
              </a:rPr>
              <a:t>Тромбоцити</a:t>
            </a:r>
            <a:r>
              <a:rPr lang="en-US" sz="2400" dirty="0">
                <a:latin typeface="Arial" pitchFamily="34" charset="0"/>
                <a:cs typeface="Arial" pitchFamily="34" charset="0"/>
              </a:rPr>
              <a:t> 88</a:t>
            </a:r>
            <a:r>
              <a:rPr lang="bg-BG" sz="2400" dirty="0">
                <a:latin typeface="Arial" pitchFamily="34" charset="0"/>
                <a:cs typeface="Arial" pitchFamily="34" charset="0"/>
              </a:rPr>
              <a:t> </a:t>
            </a:r>
            <a:r>
              <a:rPr lang="en-US" sz="2400" dirty="0">
                <a:latin typeface="Arial" pitchFamily="34" charset="0"/>
                <a:cs typeface="Arial" pitchFamily="34" charset="0"/>
              </a:rPr>
              <a:t>000</a:t>
            </a:r>
          </a:p>
          <a:p>
            <a:pPr algn="ctr"/>
            <a:r>
              <a:rPr lang="bg-BG" sz="2400" dirty="0">
                <a:latin typeface="Arial" pitchFamily="34" charset="0"/>
                <a:cs typeface="Arial" pitchFamily="34" charset="0"/>
              </a:rPr>
              <a:t>Фактори на съсирване</a:t>
            </a:r>
            <a:r>
              <a:rPr lang="en-US" sz="2400" dirty="0">
                <a:latin typeface="Arial" pitchFamily="34" charset="0"/>
                <a:cs typeface="Arial" pitchFamily="34" charset="0"/>
              </a:rPr>
              <a:t> 65%</a:t>
            </a:r>
          </a:p>
        </p:txBody>
      </p:sp>
      <p:sp>
        <p:nvSpPr>
          <p:cNvPr id="11" name="Rectangle 10"/>
          <p:cNvSpPr/>
          <p:nvPr/>
        </p:nvSpPr>
        <p:spPr>
          <a:xfrm>
            <a:off x="4975412" y="1411942"/>
            <a:ext cx="3832411" cy="1815352"/>
          </a:xfrm>
          <a:prstGeom prst="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682" tIns="40341" rIns="80682" bIns="40341" numCol="1" spcCol="0" rtlCol="0" fromWordArt="0" anchor="ctr" anchorCtr="0" forceAA="0" compatLnSpc="1">
            <a:prstTxWarp prst="textNoShape">
              <a:avLst/>
            </a:prstTxWarp>
            <a:noAutofit/>
          </a:bodyPr>
          <a:lstStyle/>
          <a:p>
            <a:pPr algn="ctr"/>
            <a:r>
              <a:rPr lang="bg-BG" sz="2400" dirty="0">
                <a:latin typeface="Arial" pitchFamily="34" charset="0"/>
                <a:cs typeface="Arial" pitchFamily="34" charset="0"/>
              </a:rPr>
              <a:t>Цялостна кръв </a:t>
            </a:r>
            <a:r>
              <a:rPr lang="en-US" sz="2400" dirty="0">
                <a:latin typeface="Arial" pitchFamily="34" charset="0"/>
                <a:cs typeface="Arial" pitchFamily="34" charset="0"/>
              </a:rPr>
              <a:t>500 ml</a:t>
            </a:r>
          </a:p>
          <a:p>
            <a:pPr algn="ctr"/>
            <a:r>
              <a:rPr lang="en-US" sz="2400" dirty="0">
                <a:latin typeface="Arial" pitchFamily="34" charset="0"/>
                <a:cs typeface="Arial" pitchFamily="34" charset="0"/>
              </a:rPr>
              <a:t>Hct 38-50%,</a:t>
            </a:r>
            <a:endParaRPr lang="bg-BG" sz="2400" dirty="0">
              <a:latin typeface="Arial" pitchFamily="34" charset="0"/>
              <a:cs typeface="Arial" pitchFamily="34" charset="0"/>
            </a:endParaRPr>
          </a:p>
          <a:p>
            <a:pPr algn="ctr"/>
            <a:r>
              <a:rPr lang="bg-BG" sz="2400" dirty="0">
                <a:latin typeface="Arial" pitchFamily="34" charset="0"/>
                <a:cs typeface="Arial" pitchFamily="34" charset="0"/>
              </a:rPr>
              <a:t>Тромбоцити</a:t>
            </a:r>
            <a:r>
              <a:rPr lang="en-US" sz="2400" dirty="0">
                <a:latin typeface="Arial" pitchFamily="34" charset="0"/>
                <a:cs typeface="Arial" pitchFamily="34" charset="0"/>
              </a:rPr>
              <a:t> 150-400,000 </a:t>
            </a:r>
          </a:p>
          <a:p>
            <a:pPr algn="ctr"/>
            <a:r>
              <a:rPr lang="bg-BG" sz="2400" dirty="0">
                <a:latin typeface="Arial" pitchFamily="34" charset="0"/>
                <a:cs typeface="Arial" pitchFamily="34" charset="0"/>
              </a:rPr>
              <a:t>Фактори на съсирване</a:t>
            </a:r>
            <a:r>
              <a:rPr lang="en-US" sz="2400" dirty="0">
                <a:latin typeface="Arial" pitchFamily="34" charset="0"/>
                <a:cs typeface="Arial" pitchFamily="34" charset="0"/>
              </a:rPr>
              <a:t> 100%</a:t>
            </a:r>
          </a:p>
        </p:txBody>
      </p:sp>
      <p:sp>
        <p:nvSpPr>
          <p:cNvPr id="13" name="Down Arrow 12"/>
          <p:cNvSpPr/>
          <p:nvPr/>
        </p:nvSpPr>
        <p:spPr>
          <a:xfrm>
            <a:off x="2093018" y="4303059"/>
            <a:ext cx="390750" cy="268941"/>
          </a:xfrm>
          <a:prstGeom prst="down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0682" tIns="40341" rIns="80682" bIns="40341" numCol="1" spcCol="0" rtlCol="0" fromWordArt="0" anchor="ctr" anchorCtr="0" forceAA="0" compatLnSpc="1">
            <a:prstTxWarp prst="textNoShape">
              <a:avLst/>
            </a:prstTxWarp>
            <a:noAutofit/>
          </a:bodyPr>
          <a:lstStyle/>
          <a:p>
            <a:pPr algn="ctr"/>
            <a:endParaRPr lang="en-US" dirty="0">
              <a:latin typeface="Arial" pitchFamily="34" charset="0"/>
              <a:cs typeface="Arial" pitchFamily="34" charset="0"/>
            </a:endParaRPr>
          </a:p>
        </p:txBody>
      </p:sp>
      <p:sp>
        <p:nvSpPr>
          <p:cNvPr id="14" name="Title 1">
            <a:extLst>
              <a:ext uri="{FF2B5EF4-FFF2-40B4-BE49-F238E27FC236}">
                <a16:creationId xmlns:a16="http://schemas.microsoft.com/office/drawing/2014/main" id="{629C0DC5-15F4-5C40-81DD-22CF41B4007C}"/>
              </a:ext>
            </a:extLst>
          </p:cNvPr>
          <p:cNvSpPr>
            <a:spLocks noGrp="1"/>
          </p:cNvSpPr>
          <p:nvPr>
            <p:ph type="title"/>
          </p:nvPr>
        </p:nvSpPr>
        <p:spPr>
          <a:xfrm>
            <a:off x="457200" y="116632"/>
            <a:ext cx="8229600" cy="1143000"/>
          </a:xfrm>
        </p:spPr>
        <p:txBody>
          <a:bodyPr>
            <a:noAutofit/>
          </a:bodyPr>
          <a:lstStyle/>
          <a:p>
            <a:r>
              <a:rPr lang="bg-BG" sz="3200" dirty="0"/>
              <a:t>Компонентна терапия</a:t>
            </a:r>
            <a:r>
              <a:rPr lang="en-US" sz="3200" dirty="0"/>
              <a:t> vs. </a:t>
            </a:r>
            <a:r>
              <a:rPr lang="bg-BG" sz="3200" dirty="0"/>
              <a:t>Цялостна кръв</a:t>
            </a:r>
            <a:endParaRPr lang="en-US" sz="3200" dirty="0"/>
          </a:p>
        </p:txBody>
      </p:sp>
    </p:spTree>
    <p:extLst>
      <p:ext uri="{BB962C8B-B14F-4D97-AF65-F5344CB8AC3E}">
        <p14:creationId xmlns:p14="http://schemas.microsoft.com/office/powerpoint/2010/main" val="350356177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Summing Junction 5"/>
          <p:cNvSpPr/>
          <p:nvPr/>
        </p:nvSpPr>
        <p:spPr>
          <a:xfrm>
            <a:off x="672353" y="2353235"/>
            <a:ext cx="2622176" cy="2689412"/>
          </a:xfrm>
          <a:prstGeom prst="flowChartSummingJunction">
            <a:avLst/>
          </a:prstGeom>
          <a:solidFill>
            <a:schemeClr val="accent2">
              <a:lumMod val="40000"/>
              <a:lumOff val="60000"/>
              <a:alpha val="23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80673" tIns="40337" rIns="80673" bIns="40337" rtlCol="0" anchor="ctr"/>
          <a:lstStyle/>
          <a:p>
            <a:pPr algn="ctr"/>
            <a:endParaRPr lang="en-US" dirty="0"/>
          </a:p>
        </p:txBody>
      </p:sp>
      <p:sp>
        <p:nvSpPr>
          <p:cNvPr id="3" name="Content Placeholder 2"/>
          <p:cNvSpPr>
            <a:spLocks noGrp="1"/>
          </p:cNvSpPr>
          <p:nvPr>
            <p:ph idx="1"/>
          </p:nvPr>
        </p:nvSpPr>
        <p:spPr>
          <a:xfrm>
            <a:off x="467544" y="1600200"/>
            <a:ext cx="8219255" cy="4525963"/>
          </a:xfrm>
        </p:spPr>
        <p:txBody>
          <a:bodyPr/>
          <a:lstStyle/>
          <a:p>
            <a:pPr marL="0" indent="0">
              <a:buNone/>
            </a:pPr>
            <a:r>
              <a:rPr lang="en-US" dirty="0"/>
              <a:t>   </a:t>
            </a:r>
          </a:p>
          <a:p>
            <a:pPr marL="0" indent="0">
              <a:buNone/>
            </a:pPr>
            <a:endParaRPr lang="en-US" dirty="0"/>
          </a:p>
          <a:p>
            <a:pPr marL="0" indent="0">
              <a:buNone/>
            </a:pPr>
            <a:r>
              <a:rPr lang="bg-BG" sz="3530" dirty="0"/>
              <a:t>Провеждане </a:t>
            </a:r>
          </a:p>
          <a:p>
            <a:pPr marL="0" indent="0">
              <a:buNone/>
            </a:pPr>
            <a:r>
              <a:rPr lang="bg-BG" sz="3530" dirty="0"/>
              <a:t>на инфузионно</a:t>
            </a:r>
          </a:p>
          <a:p>
            <a:pPr marL="0" indent="0">
              <a:buNone/>
            </a:pPr>
            <a:r>
              <a:rPr lang="bg-BG" sz="3530" dirty="0"/>
              <a:t>лечение</a:t>
            </a:r>
            <a:r>
              <a:rPr lang="en-US" dirty="0"/>
              <a:t>                                              </a:t>
            </a:r>
          </a:p>
        </p:txBody>
      </p:sp>
      <p:sp>
        <p:nvSpPr>
          <p:cNvPr id="2" name="Title 1"/>
          <p:cNvSpPr>
            <a:spLocks noGrp="1"/>
          </p:cNvSpPr>
          <p:nvPr>
            <p:ph type="title"/>
          </p:nvPr>
        </p:nvSpPr>
        <p:spPr>
          <a:xfrm>
            <a:off x="201706" y="0"/>
            <a:ext cx="8727141" cy="1143000"/>
          </a:xfrm>
        </p:spPr>
        <p:txBody>
          <a:bodyPr>
            <a:normAutofit/>
          </a:bodyPr>
          <a:lstStyle/>
          <a:p>
            <a:r>
              <a:rPr lang="bg-BG" dirty="0"/>
              <a:t>Новата терапевтична парадигма</a:t>
            </a:r>
            <a:endParaRPr lang="en-US" dirty="0"/>
          </a:p>
        </p:txBody>
      </p:sp>
      <p:sp>
        <p:nvSpPr>
          <p:cNvPr id="4" name="Striped Right Arrow 3"/>
          <p:cNvSpPr/>
          <p:nvPr/>
        </p:nvSpPr>
        <p:spPr>
          <a:xfrm>
            <a:off x="3851920" y="2957936"/>
            <a:ext cx="1656184" cy="1479176"/>
          </a:xfrm>
          <a:prstGeom prst="stripedRight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80673" tIns="40337" rIns="80673" bIns="40337" rtlCol="0" anchor="ctr"/>
          <a:lstStyle/>
          <a:p>
            <a:pPr algn="ctr"/>
            <a:endParaRPr lang="en-US" dirty="0"/>
          </a:p>
        </p:txBody>
      </p:sp>
      <p:sp>
        <p:nvSpPr>
          <p:cNvPr id="7" name="Decagon 6"/>
          <p:cNvSpPr/>
          <p:nvPr/>
        </p:nvSpPr>
        <p:spPr>
          <a:xfrm>
            <a:off x="5580112" y="2204864"/>
            <a:ext cx="3491880" cy="2904565"/>
          </a:xfrm>
          <a:prstGeom prst="decag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0673" tIns="40337" rIns="80673" bIns="40337" rtlCol="0" anchor="ctr"/>
          <a:lstStyle/>
          <a:p>
            <a:pPr algn="ctr"/>
            <a:r>
              <a:rPr lang="bg-BG" sz="3883" dirty="0">
                <a:solidFill>
                  <a:schemeClr val="bg1"/>
                </a:solidFill>
              </a:rPr>
              <a:t>Спрете кървенето!</a:t>
            </a:r>
            <a:endParaRPr lang="en-US" sz="3883" dirty="0">
              <a:solidFill>
                <a:schemeClr val="bg1"/>
              </a:solidFill>
            </a:endParaRPr>
          </a:p>
        </p:txBody>
      </p:sp>
    </p:spTree>
    <p:extLst>
      <p:ext uri="{BB962C8B-B14F-4D97-AF65-F5344CB8AC3E}">
        <p14:creationId xmlns:p14="http://schemas.microsoft.com/office/powerpoint/2010/main" val="24096004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118" y="476672"/>
            <a:ext cx="7987553" cy="666656"/>
          </a:xfrm>
        </p:spPr>
        <p:txBody>
          <a:bodyPr>
            <a:noAutofit/>
          </a:bodyPr>
          <a:lstStyle/>
          <a:p>
            <a:r>
              <a:rPr lang="bg-BG" dirty="0"/>
              <a:t>Определяне на рисков пациент в СПО</a:t>
            </a:r>
            <a:endParaRPr lang="en-US" sz="4765" b="1" dirty="0"/>
          </a:p>
        </p:txBody>
      </p:sp>
      <p:sp>
        <p:nvSpPr>
          <p:cNvPr id="3" name="Content Placeholder 2"/>
          <p:cNvSpPr>
            <a:spLocks noGrp="1"/>
          </p:cNvSpPr>
          <p:nvPr>
            <p:ph idx="1"/>
          </p:nvPr>
        </p:nvSpPr>
        <p:spPr>
          <a:xfrm>
            <a:off x="605117" y="1546412"/>
            <a:ext cx="7987553" cy="4402868"/>
          </a:xfrm>
        </p:spPr>
        <p:txBody>
          <a:bodyPr>
            <a:normAutofit/>
          </a:bodyPr>
          <a:lstStyle/>
          <a:p>
            <a:pPr lvl="1"/>
            <a:r>
              <a:rPr lang="bg-BG" sz="2824" dirty="0"/>
              <a:t>Висока</a:t>
            </a:r>
            <a:r>
              <a:rPr lang="en-US" sz="2824" dirty="0"/>
              <a:t> ISS</a:t>
            </a:r>
          </a:p>
          <a:p>
            <a:pPr lvl="1"/>
            <a:r>
              <a:rPr lang="bg-BG" sz="2824" dirty="0"/>
              <a:t>Шоков индекс</a:t>
            </a:r>
            <a:r>
              <a:rPr lang="en-US" sz="2824" dirty="0"/>
              <a:t> &gt; 0.9</a:t>
            </a:r>
          </a:p>
          <a:p>
            <a:pPr lvl="1"/>
            <a:r>
              <a:rPr lang="bg-BG" sz="2824" dirty="0"/>
              <a:t>САКН</a:t>
            </a:r>
            <a:r>
              <a:rPr lang="en-US" sz="2824" dirty="0"/>
              <a:t> &lt; 90 mm Hg</a:t>
            </a:r>
          </a:p>
          <a:p>
            <a:pPr lvl="1"/>
            <a:r>
              <a:rPr lang="bg-BG" sz="2824" dirty="0"/>
              <a:t>Ацидоза</a:t>
            </a:r>
            <a:r>
              <a:rPr lang="en-US" sz="2824" dirty="0"/>
              <a:t> </a:t>
            </a:r>
            <a:r>
              <a:rPr lang="bg-BG" sz="2824" dirty="0"/>
              <a:t>- излишък на Основи </a:t>
            </a:r>
            <a:r>
              <a:rPr lang="en-US" sz="2824" u="sng" dirty="0"/>
              <a:t>&gt;</a:t>
            </a:r>
            <a:r>
              <a:rPr lang="en-US" sz="2824" dirty="0"/>
              <a:t> 6</a:t>
            </a:r>
          </a:p>
          <a:p>
            <a:pPr lvl="1"/>
            <a:r>
              <a:rPr lang="bg-BG" sz="2824" dirty="0"/>
              <a:t>Хипотермия - </a:t>
            </a:r>
            <a:r>
              <a:rPr lang="bg-BG" sz="2824" dirty="0" err="1"/>
              <a:t>Т</a:t>
            </a:r>
            <a:r>
              <a:rPr lang="en-US" sz="2824" dirty="0"/>
              <a:t> &lt; 35</a:t>
            </a:r>
            <a:r>
              <a:rPr lang="bg-BG" sz="2824" baseline="30000" dirty="0"/>
              <a:t>0</a:t>
            </a:r>
            <a:r>
              <a:rPr lang="en-US" sz="2824" dirty="0"/>
              <a:t>C</a:t>
            </a:r>
          </a:p>
          <a:p>
            <a:pPr lvl="1"/>
            <a:r>
              <a:rPr lang="en-US" sz="2824" dirty="0"/>
              <a:t>INR </a:t>
            </a:r>
            <a:r>
              <a:rPr lang="en-US" sz="2824" u="sng" dirty="0"/>
              <a:t>&gt;</a:t>
            </a:r>
            <a:r>
              <a:rPr lang="en-US" sz="2824" dirty="0"/>
              <a:t> 1.5</a:t>
            </a:r>
          </a:p>
          <a:p>
            <a:pPr lvl="1"/>
            <a:r>
              <a:rPr lang="bg-BG" sz="2824" dirty="0"/>
              <a:t>Висок серумен лактат</a:t>
            </a:r>
            <a:endParaRPr lang="en-US" sz="2824" dirty="0"/>
          </a:p>
          <a:p>
            <a:pPr lvl="1"/>
            <a:endParaRPr lang="en-US" dirty="0"/>
          </a:p>
          <a:p>
            <a:pPr lvl="1"/>
            <a:endParaRPr lang="en-US" dirty="0"/>
          </a:p>
          <a:p>
            <a:pPr lvl="1"/>
            <a:endParaRPr lang="en-US" dirty="0"/>
          </a:p>
          <a:p>
            <a:endParaRPr lang="en-US" dirty="0"/>
          </a:p>
          <a:p>
            <a:pPr lvl="1"/>
            <a:endParaRPr lang="en-US" dirty="0"/>
          </a:p>
        </p:txBody>
      </p:sp>
    </p:spTree>
    <p:extLst>
      <p:ext uri="{BB962C8B-B14F-4D97-AF65-F5344CB8AC3E}">
        <p14:creationId xmlns:p14="http://schemas.microsoft.com/office/powerpoint/2010/main" val="337911658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1706" y="0"/>
            <a:ext cx="8727141" cy="1143000"/>
          </a:xfrm>
        </p:spPr>
        <p:txBody>
          <a:bodyPr/>
          <a:lstStyle/>
          <a:p>
            <a:r>
              <a:rPr lang="bg-BG" sz="3177" dirty="0"/>
              <a:t>В заключение</a:t>
            </a:r>
            <a:endParaRPr lang="en-US" sz="3177" dirty="0"/>
          </a:p>
        </p:txBody>
      </p:sp>
      <p:sp>
        <p:nvSpPr>
          <p:cNvPr id="4" name="Content Placeholder 3"/>
          <p:cNvSpPr>
            <a:spLocks noGrp="1"/>
          </p:cNvSpPr>
          <p:nvPr>
            <p:ph idx="1"/>
          </p:nvPr>
        </p:nvSpPr>
        <p:spPr>
          <a:xfrm>
            <a:off x="378188" y="1340768"/>
            <a:ext cx="8550660" cy="4109109"/>
          </a:xfrm>
        </p:spPr>
        <p:txBody>
          <a:bodyPr/>
          <a:lstStyle/>
          <a:p>
            <a:r>
              <a:rPr lang="bg-BG" sz="2400" dirty="0"/>
              <a:t>Задължителна ранна оценка на риска от коагулопатия.</a:t>
            </a:r>
          </a:p>
          <a:p>
            <a:pPr algn="just"/>
            <a:r>
              <a:rPr lang="en-US" sz="2400" dirty="0"/>
              <a:t>Ringer Lactate</a:t>
            </a:r>
            <a:r>
              <a:rPr lang="bg-BG" sz="2400" dirty="0"/>
              <a:t> </a:t>
            </a:r>
            <a:r>
              <a:rPr lang="en-US" sz="2400" dirty="0"/>
              <a:t>(Hartmann) </a:t>
            </a:r>
            <a:r>
              <a:rPr lang="bg-BG" sz="2400" dirty="0"/>
              <a:t>е </a:t>
            </a:r>
            <a:r>
              <a:rPr lang="bg-BG" sz="2400" dirty="0" err="1"/>
              <a:t>инфузионен</a:t>
            </a:r>
            <a:r>
              <a:rPr lang="bg-BG" sz="2400" dirty="0"/>
              <a:t> разтвор на избор.</a:t>
            </a:r>
          </a:p>
          <a:p>
            <a:pPr algn="just"/>
            <a:r>
              <a:rPr lang="bg-BG" sz="2400" dirty="0"/>
              <a:t>Прилагайте рестриктивна </a:t>
            </a:r>
            <a:r>
              <a:rPr lang="bg-BG" sz="2400" dirty="0" err="1"/>
              <a:t>нискообемна</a:t>
            </a:r>
            <a:r>
              <a:rPr lang="bg-BG" sz="2400" dirty="0"/>
              <a:t> </a:t>
            </a:r>
            <a:r>
              <a:rPr lang="bg-BG" sz="2400" dirty="0" err="1"/>
              <a:t>инфузионна</a:t>
            </a:r>
            <a:r>
              <a:rPr lang="bg-BG" sz="2400" dirty="0"/>
              <a:t> техника на обемно заместване!</a:t>
            </a:r>
          </a:p>
          <a:p>
            <a:r>
              <a:rPr lang="bg-BG" sz="2400" dirty="0"/>
              <a:t>Прилагайте протокол за масивно кръвопреливане!</a:t>
            </a:r>
            <a:endParaRPr lang="en-US" sz="2400" dirty="0"/>
          </a:p>
          <a:p>
            <a:r>
              <a:rPr lang="bg-BG" sz="2400" dirty="0"/>
              <a:t>Приложение на </a:t>
            </a:r>
            <a:r>
              <a:rPr lang="en-US" sz="2400" dirty="0"/>
              <a:t>T</a:t>
            </a:r>
            <a:r>
              <a:rPr lang="bg-BG" sz="2400" dirty="0"/>
              <a:t>ХА и</a:t>
            </a:r>
            <a:r>
              <a:rPr lang="en-US" sz="2400" dirty="0"/>
              <a:t> Factor </a:t>
            </a:r>
            <a:r>
              <a:rPr lang="en-US" sz="2400" dirty="0" err="1"/>
              <a:t>VIIa</a:t>
            </a:r>
            <a:r>
              <a:rPr lang="bg-BG" sz="2400" dirty="0"/>
              <a:t>.</a:t>
            </a:r>
            <a:endParaRPr lang="en-US" sz="2400" dirty="0"/>
          </a:p>
          <a:p>
            <a:r>
              <a:rPr lang="bg-BG" sz="2400" dirty="0"/>
              <a:t>Коригирайте </a:t>
            </a:r>
            <a:r>
              <a:rPr lang="bg-BG" sz="2400" dirty="0" err="1"/>
              <a:t>ацидозата</a:t>
            </a:r>
            <a:r>
              <a:rPr lang="bg-BG" sz="2400" dirty="0"/>
              <a:t> и </a:t>
            </a:r>
            <a:r>
              <a:rPr lang="bg-BG" sz="2400" dirty="0" err="1"/>
              <a:t>хипотермията</a:t>
            </a:r>
            <a:r>
              <a:rPr lang="bg-BG" sz="2400" dirty="0"/>
              <a:t>!</a:t>
            </a:r>
            <a:endParaRPr lang="en-US" sz="2400" dirty="0"/>
          </a:p>
          <a:p>
            <a:r>
              <a:rPr lang="bg-BG" sz="2400" dirty="0"/>
              <a:t>СПРЕТЕ КЪРВЕНЕТО</a:t>
            </a:r>
            <a:r>
              <a:rPr lang="en-US" sz="2400" dirty="0"/>
              <a:t>!</a:t>
            </a:r>
          </a:p>
        </p:txBody>
      </p:sp>
    </p:spTree>
    <p:extLst>
      <p:ext uri="{BB962C8B-B14F-4D97-AF65-F5344CB8AC3E}">
        <p14:creationId xmlns:p14="http://schemas.microsoft.com/office/powerpoint/2010/main" val="366492728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04A0EB9-4F86-4A21-B4C7-342F667CC097}" type="slidenum">
              <a:rPr lang="bg-BG" smtClean="0"/>
              <a:pPr>
                <a:defRPr/>
              </a:pPr>
              <a:t>67</a:t>
            </a:fld>
            <a:endParaRPr lang="bg-BG"/>
          </a:p>
        </p:txBody>
      </p:sp>
      <p:sp>
        <p:nvSpPr>
          <p:cNvPr id="9" name="Right Arrow Callout 8"/>
          <p:cNvSpPr/>
          <p:nvPr/>
        </p:nvSpPr>
        <p:spPr bwMode="auto">
          <a:xfrm>
            <a:off x="107505" y="2816931"/>
            <a:ext cx="3600400" cy="2376264"/>
          </a:xfrm>
          <a:prstGeom prst="rightArrowCallout">
            <a:avLst>
              <a:gd name="adj1" fmla="val 34431"/>
              <a:gd name="adj2" fmla="val 22740"/>
              <a:gd name="adj3" fmla="val 9641"/>
              <a:gd name="adj4" fmla="val 90206"/>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kumimoji="0" lang="bg-BG" sz="1800" b="0" i="0" u="none" strike="noStrike" cap="none" normalizeH="0" baseline="0" dirty="0">
                <a:ln>
                  <a:noFill/>
                </a:ln>
                <a:solidFill>
                  <a:schemeClr val="tx1"/>
                </a:solidFill>
                <a:effectLst/>
                <a:latin typeface="Arial" charset="0"/>
              </a:rPr>
              <a:t>Инфузионно лечение с допустима хипотензия</a:t>
            </a:r>
            <a:r>
              <a:rPr lang="ru-RU" dirty="0"/>
              <a:t> (прилагане на инфузии, достатъчни за поддържане </a:t>
            </a:r>
            <a:r>
              <a:rPr lang="bg-BG" dirty="0"/>
              <a:t>н</a:t>
            </a:r>
            <a:r>
              <a:rPr lang="ru-RU" dirty="0"/>
              <a:t>а периферен пулс на радиалната артерия - 80–90 mmHg, до постигане на хирургическо кръвоспиране</a:t>
            </a:r>
            <a:endParaRPr kumimoji="0" lang="bg-BG" sz="1800" b="0" i="0" u="none" strike="noStrike" cap="none" normalizeH="0" baseline="0" dirty="0">
              <a:ln>
                <a:noFill/>
              </a:ln>
              <a:solidFill>
                <a:schemeClr val="tx1"/>
              </a:solidFill>
              <a:effectLst/>
              <a:latin typeface="Arial" charset="0"/>
            </a:endParaRPr>
          </a:p>
        </p:txBody>
      </p:sp>
      <p:sp>
        <p:nvSpPr>
          <p:cNvPr id="10" name="Right Arrow Callout 9"/>
          <p:cNvSpPr/>
          <p:nvPr/>
        </p:nvSpPr>
        <p:spPr bwMode="auto">
          <a:xfrm>
            <a:off x="3707904" y="2204864"/>
            <a:ext cx="3672408" cy="3672408"/>
          </a:xfrm>
          <a:prstGeom prst="rightArrowCallout">
            <a:avLst>
              <a:gd name="adj1" fmla="val 34639"/>
              <a:gd name="adj2" fmla="val 39898"/>
              <a:gd name="adj3" fmla="val 3893"/>
              <a:gd name="adj4" fmla="val 94209"/>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kumimoji="0" lang="bg-BG" sz="1800" b="0" i="0" u="none" strike="noStrike" cap="none" normalizeH="0" baseline="0" dirty="0">
                <a:ln>
                  <a:noFill/>
                </a:ln>
                <a:solidFill>
                  <a:schemeClr val="tx1"/>
                </a:solidFill>
                <a:effectLst/>
                <a:latin typeface="Arial" charset="0"/>
              </a:rPr>
              <a:t>Консервативното кръвоспиране </a:t>
            </a:r>
            <a:r>
              <a:rPr lang="ru-RU" dirty="0"/>
              <a:t>включва много ранно</a:t>
            </a:r>
            <a:r>
              <a:rPr lang="bg-BG" dirty="0"/>
              <a:t>то</a:t>
            </a:r>
            <a:r>
              <a:rPr lang="ru-RU" dirty="0"/>
              <a:t> използване на биопродукти, с цел да се предотврати ексангвинация, като резултат от предизвиканата от травмата  коагулопатия. Препоръчваното съотношение на Еритроцитен концентрат/Прясно Замразена Плазма и тромбоцитна маса е 1/1/1. </a:t>
            </a:r>
            <a:endParaRPr kumimoji="0" lang="bg-BG" sz="1800" b="0" i="0" u="none" strike="noStrike" cap="none" normalizeH="0" baseline="0" dirty="0">
              <a:ln>
                <a:noFill/>
              </a:ln>
              <a:solidFill>
                <a:schemeClr val="tx1"/>
              </a:solidFill>
              <a:effectLst/>
              <a:latin typeface="Arial" charset="0"/>
            </a:endParaRPr>
          </a:p>
        </p:txBody>
      </p:sp>
      <p:sp>
        <p:nvSpPr>
          <p:cNvPr id="11" name="Right Arrow Callout 10"/>
          <p:cNvSpPr/>
          <p:nvPr/>
        </p:nvSpPr>
        <p:spPr bwMode="auto">
          <a:xfrm>
            <a:off x="7380312" y="3446748"/>
            <a:ext cx="1691680" cy="1116631"/>
          </a:xfrm>
          <a:prstGeom prst="rightArrowCallout">
            <a:avLst>
              <a:gd name="adj1" fmla="val 25000"/>
              <a:gd name="adj2" fmla="val 19192"/>
              <a:gd name="adj3" fmla="val 0"/>
              <a:gd name="adj4" fmla="val 100000"/>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bg-BG" sz="1800" b="0" i="0" u="none" strike="noStrike" cap="none" normalizeH="0" baseline="0" dirty="0">
                <a:ln>
                  <a:noFill/>
                </a:ln>
                <a:solidFill>
                  <a:schemeClr val="tx1"/>
                </a:solidFill>
                <a:effectLst/>
                <a:latin typeface="Arial" charset="0"/>
              </a:rPr>
              <a:t>Хирургичен контрол на уврежданията</a:t>
            </a:r>
          </a:p>
        </p:txBody>
      </p:sp>
      <p:sp>
        <p:nvSpPr>
          <p:cNvPr id="7" name="Rectangle 2"/>
          <p:cNvSpPr>
            <a:spLocks noGrp="1" noChangeArrowheads="1"/>
          </p:cNvSpPr>
          <p:nvPr>
            <p:ph type="title"/>
          </p:nvPr>
        </p:nvSpPr>
        <p:spPr>
          <a:xfrm>
            <a:off x="457200" y="274638"/>
            <a:ext cx="8229600" cy="1143000"/>
          </a:xfrm>
        </p:spPr>
        <p:txBody>
          <a:bodyPr/>
          <a:lstStyle/>
          <a:p>
            <a:pPr eaLnBrk="1" hangingPunct="1">
              <a:defRPr/>
            </a:pPr>
            <a:r>
              <a:rPr lang="bg-BG" dirty="0"/>
              <a:t>Мерки за ограничаване на уврежданията</a:t>
            </a:r>
          </a:p>
        </p:txBody>
      </p:sp>
    </p:spTree>
    <p:extLst>
      <p:ext uri="{BB962C8B-B14F-4D97-AF65-F5344CB8AC3E}">
        <p14:creationId xmlns:p14="http://schemas.microsoft.com/office/powerpoint/2010/main" val="53867781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 name="Straight Connector 39"/>
          <p:cNvCxnSpPr/>
          <p:nvPr/>
        </p:nvCxnSpPr>
        <p:spPr bwMode="auto">
          <a:xfrm>
            <a:off x="7740352" y="301298"/>
            <a:ext cx="0" cy="206732"/>
          </a:xfrm>
          <a:prstGeom prst="line">
            <a:avLst/>
          </a:prstGeom>
          <a:solidFill>
            <a:schemeClr val="accent1"/>
          </a:solidFill>
          <a:ln w="12700" cap="flat" cmpd="sng" algn="ctr">
            <a:solidFill>
              <a:schemeClr val="tx1"/>
            </a:solidFill>
            <a:prstDash val="solid"/>
            <a:round/>
            <a:headEnd type="none" w="sm" len="sm"/>
            <a:tailEnd type="triangle" w="sm" len="sm"/>
          </a:ln>
          <a:effectLst/>
        </p:spPr>
      </p:cxnSp>
      <p:cxnSp>
        <p:nvCxnSpPr>
          <p:cNvPr id="38" name="Straight Connector 37"/>
          <p:cNvCxnSpPr/>
          <p:nvPr/>
        </p:nvCxnSpPr>
        <p:spPr bwMode="auto">
          <a:xfrm flipH="1">
            <a:off x="6929742" y="301298"/>
            <a:ext cx="81061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37" name="Straight Connector 36"/>
          <p:cNvCxnSpPr/>
          <p:nvPr/>
        </p:nvCxnSpPr>
        <p:spPr bwMode="auto">
          <a:xfrm>
            <a:off x="2843808" y="3645024"/>
            <a:ext cx="0" cy="1362636"/>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3" name="Down Arrow 2"/>
          <p:cNvSpPr/>
          <p:nvPr/>
        </p:nvSpPr>
        <p:spPr bwMode="auto">
          <a:xfrm>
            <a:off x="3995936" y="548680"/>
            <a:ext cx="890076" cy="5751348"/>
          </a:xfrm>
          <a:prstGeom prst="downArrow">
            <a:avLst/>
          </a:prstGeom>
          <a:solidFill>
            <a:srgbClr val="0070C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bg-BG" sz="1800" b="0" i="0" u="none" strike="noStrike" cap="none" normalizeH="0" baseline="0">
              <a:ln>
                <a:noFill/>
              </a:ln>
              <a:solidFill>
                <a:schemeClr val="tx1"/>
              </a:solidFill>
              <a:effectLst/>
              <a:latin typeface="Arial" charset="0"/>
            </a:endParaRPr>
          </a:p>
        </p:txBody>
      </p:sp>
      <p:sp>
        <p:nvSpPr>
          <p:cNvPr id="2" name="TextBox 1"/>
          <p:cNvSpPr txBox="1"/>
          <p:nvPr/>
        </p:nvSpPr>
        <p:spPr>
          <a:xfrm>
            <a:off x="2771800" y="116632"/>
            <a:ext cx="4274696" cy="369332"/>
          </a:xfrm>
          <a:prstGeom prst="rect">
            <a:avLst/>
          </a:prstGeom>
          <a:solidFill>
            <a:srgbClr val="FF0000"/>
          </a:solidFill>
          <a:ln>
            <a:solidFill>
              <a:schemeClr val="tx1"/>
            </a:solidFill>
          </a:ln>
        </p:spPr>
        <p:txBody>
          <a:bodyPr wrap="none" rtlCol="0">
            <a:spAutoFit/>
          </a:bodyPr>
          <a:lstStyle/>
          <a:p>
            <a:r>
              <a:rPr lang="bg-BG" dirty="0"/>
              <a:t>ТРАВМАТИЧЕН ХЕМОРАГИЧЕН ШОК</a:t>
            </a:r>
          </a:p>
        </p:txBody>
      </p:sp>
      <p:sp>
        <p:nvSpPr>
          <p:cNvPr id="5" name="TextBox 4"/>
          <p:cNvSpPr txBox="1"/>
          <p:nvPr/>
        </p:nvSpPr>
        <p:spPr>
          <a:xfrm>
            <a:off x="467544" y="611396"/>
            <a:ext cx="2664296" cy="369332"/>
          </a:xfrm>
          <a:prstGeom prst="rect">
            <a:avLst/>
          </a:prstGeom>
          <a:solidFill>
            <a:schemeClr val="bg2">
              <a:lumMod val="20000"/>
              <a:lumOff val="80000"/>
            </a:schemeClr>
          </a:solidFill>
          <a:ln>
            <a:solidFill>
              <a:schemeClr val="tx1"/>
            </a:solidFill>
          </a:ln>
        </p:spPr>
        <p:txBody>
          <a:bodyPr wrap="square" rtlCol="0">
            <a:spAutoFit/>
          </a:bodyPr>
          <a:lstStyle/>
          <a:p>
            <a:pPr algn="ctr"/>
            <a:r>
              <a:rPr lang="bg-BG" dirty="0"/>
              <a:t>Хеморагичен шок</a:t>
            </a:r>
          </a:p>
        </p:txBody>
      </p:sp>
      <p:sp>
        <p:nvSpPr>
          <p:cNvPr id="6" name="TextBox 5"/>
          <p:cNvSpPr txBox="1"/>
          <p:nvPr/>
        </p:nvSpPr>
        <p:spPr>
          <a:xfrm>
            <a:off x="827584" y="2278613"/>
            <a:ext cx="1821909" cy="646331"/>
          </a:xfrm>
          <a:prstGeom prst="rect">
            <a:avLst/>
          </a:prstGeom>
          <a:solidFill>
            <a:srgbClr val="0070C0"/>
          </a:solidFill>
          <a:ln>
            <a:solidFill>
              <a:schemeClr val="tx1"/>
            </a:solidFill>
          </a:ln>
        </p:spPr>
        <p:txBody>
          <a:bodyPr wrap="none" rtlCol="0">
            <a:spAutoFit/>
          </a:bodyPr>
          <a:lstStyle/>
          <a:p>
            <a:pPr algn="ctr"/>
            <a:r>
              <a:rPr lang="bg-BG" dirty="0">
                <a:solidFill>
                  <a:schemeClr val="bg1"/>
                </a:solidFill>
              </a:rPr>
              <a:t>ИНФУЗИОННО</a:t>
            </a:r>
          </a:p>
          <a:p>
            <a:pPr algn="ctr"/>
            <a:r>
              <a:rPr lang="bg-BG" dirty="0">
                <a:solidFill>
                  <a:schemeClr val="bg1"/>
                </a:solidFill>
              </a:rPr>
              <a:t>ЛЕЧЕНИЕ</a:t>
            </a:r>
          </a:p>
        </p:txBody>
      </p:sp>
      <p:sp>
        <p:nvSpPr>
          <p:cNvPr id="11" name="TextBox 10"/>
          <p:cNvSpPr txBox="1"/>
          <p:nvPr/>
        </p:nvSpPr>
        <p:spPr>
          <a:xfrm>
            <a:off x="1691680" y="3430741"/>
            <a:ext cx="1872208" cy="646331"/>
          </a:xfrm>
          <a:prstGeom prst="rect">
            <a:avLst/>
          </a:prstGeom>
          <a:solidFill>
            <a:schemeClr val="bg2">
              <a:lumMod val="20000"/>
              <a:lumOff val="80000"/>
            </a:schemeClr>
          </a:solidFill>
          <a:ln>
            <a:solidFill>
              <a:schemeClr val="tx1"/>
            </a:solidFill>
          </a:ln>
        </p:spPr>
        <p:txBody>
          <a:bodyPr wrap="square" rtlCol="0">
            <a:spAutoFit/>
          </a:bodyPr>
          <a:lstStyle>
            <a:defPPr>
              <a:defRPr lang="bg-BG"/>
            </a:defPPr>
          </a:lstStyle>
          <a:p>
            <a:pPr algn="ctr"/>
            <a:r>
              <a:rPr lang="bg-BG" dirty="0"/>
              <a:t>Хипотермия</a:t>
            </a:r>
          </a:p>
          <a:p>
            <a:pPr algn="ctr"/>
            <a:r>
              <a:rPr lang="bg-BG" dirty="0"/>
              <a:t>Хипокалциемия</a:t>
            </a:r>
          </a:p>
        </p:txBody>
      </p:sp>
      <p:sp>
        <p:nvSpPr>
          <p:cNvPr id="12" name="TextBox 11"/>
          <p:cNvSpPr txBox="1"/>
          <p:nvPr/>
        </p:nvSpPr>
        <p:spPr>
          <a:xfrm>
            <a:off x="467544" y="4581128"/>
            <a:ext cx="2160240" cy="923330"/>
          </a:xfrm>
          <a:prstGeom prst="rect">
            <a:avLst/>
          </a:prstGeom>
          <a:solidFill>
            <a:schemeClr val="bg2">
              <a:lumMod val="20000"/>
              <a:lumOff val="80000"/>
            </a:schemeClr>
          </a:solidFill>
          <a:ln>
            <a:solidFill>
              <a:schemeClr val="tx1"/>
            </a:solidFill>
          </a:ln>
        </p:spPr>
        <p:txBody>
          <a:bodyPr wrap="square" rtlCol="0">
            <a:spAutoFit/>
          </a:bodyPr>
          <a:lstStyle>
            <a:defPPr>
              <a:defRPr lang="bg-BG"/>
            </a:defPPr>
          </a:lstStyle>
          <a:p>
            <a:pPr algn="ctr"/>
            <a:r>
              <a:rPr lang="ru-RU" dirty="0"/>
              <a:t>Тъканна хипоксия</a:t>
            </a:r>
          </a:p>
          <a:p>
            <a:pPr algn="ctr"/>
            <a:r>
              <a:rPr lang="ru-RU" dirty="0"/>
              <a:t>Ацидоза</a:t>
            </a:r>
          </a:p>
          <a:p>
            <a:pPr algn="ctr"/>
            <a:r>
              <a:rPr lang="ru-RU" dirty="0"/>
              <a:t>Анемия</a:t>
            </a:r>
          </a:p>
        </p:txBody>
      </p:sp>
      <p:sp>
        <p:nvSpPr>
          <p:cNvPr id="13" name="TextBox 12"/>
          <p:cNvSpPr txBox="1"/>
          <p:nvPr/>
        </p:nvSpPr>
        <p:spPr>
          <a:xfrm>
            <a:off x="6125257" y="548680"/>
            <a:ext cx="2479191" cy="369332"/>
          </a:xfrm>
          <a:prstGeom prst="rect">
            <a:avLst/>
          </a:prstGeom>
          <a:solidFill>
            <a:schemeClr val="bg2">
              <a:lumMod val="20000"/>
              <a:lumOff val="80000"/>
            </a:schemeClr>
          </a:solidFill>
          <a:ln>
            <a:solidFill>
              <a:schemeClr val="tx1"/>
            </a:solidFill>
          </a:ln>
        </p:spPr>
        <p:txBody>
          <a:bodyPr wrap="square" rtlCol="0">
            <a:spAutoFit/>
          </a:bodyPr>
          <a:lstStyle>
            <a:defPPr>
              <a:defRPr lang="bg-BG"/>
            </a:defPPr>
          </a:lstStyle>
          <a:p>
            <a:pPr algn="ctr"/>
            <a:r>
              <a:rPr lang="bg-BG" dirty="0"/>
              <a:t>Тъканно увреждане</a:t>
            </a:r>
          </a:p>
        </p:txBody>
      </p:sp>
      <p:sp>
        <p:nvSpPr>
          <p:cNvPr id="17" name="TextBox 16"/>
          <p:cNvSpPr txBox="1"/>
          <p:nvPr/>
        </p:nvSpPr>
        <p:spPr>
          <a:xfrm>
            <a:off x="3563888" y="620688"/>
            <a:ext cx="1766959" cy="369332"/>
          </a:xfrm>
          <a:prstGeom prst="rect">
            <a:avLst/>
          </a:prstGeom>
          <a:solidFill>
            <a:srgbClr val="0070C0"/>
          </a:solidFill>
          <a:ln>
            <a:solidFill>
              <a:schemeClr val="tx1"/>
            </a:solidFill>
          </a:ln>
        </p:spPr>
        <p:txBody>
          <a:bodyPr wrap="none" rtlCol="0">
            <a:spAutoFit/>
          </a:bodyPr>
          <a:lstStyle/>
          <a:p>
            <a:r>
              <a:rPr lang="bg-BG" dirty="0">
                <a:solidFill>
                  <a:schemeClr val="bg1"/>
                </a:solidFill>
              </a:rPr>
              <a:t>ВЪЗПАЛЕНИЕ</a:t>
            </a:r>
          </a:p>
        </p:txBody>
      </p:sp>
      <p:sp>
        <p:nvSpPr>
          <p:cNvPr id="21" name="TextBox 20"/>
          <p:cNvSpPr txBox="1"/>
          <p:nvPr/>
        </p:nvSpPr>
        <p:spPr>
          <a:xfrm>
            <a:off x="2339752" y="6300028"/>
            <a:ext cx="4142673" cy="369332"/>
          </a:xfrm>
          <a:prstGeom prst="rect">
            <a:avLst/>
          </a:prstGeom>
          <a:solidFill>
            <a:srgbClr val="0070C0"/>
          </a:solidFill>
          <a:ln>
            <a:solidFill>
              <a:schemeClr val="tx1"/>
            </a:solidFill>
          </a:ln>
        </p:spPr>
        <p:txBody>
          <a:bodyPr wrap="none" rtlCol="0">
            <a:spAutoFit/>
          </a:bodyPr>
          <a:lstStyle/>
          <a:p>
            <a:pPr algn="ctr"/>
            <a:r>
              <a:rPr lang="bg-BG" dirty="0">
                <a:solidFill>
                  <a:schemeClr val="bg1"/>
                </a:solidFill>
              </a:rPr>
              <a:t>Остра постравматична коагулопатия</a:t>
            </a:r>
          </a:p>
        </p:txBody>
      </p:sp>
      <p:cxnSp>
        <p:nvCxnSpPr>
          <p:cNvPr id="22" name="Straight Connector 21"/>
          <p:cNvCxnSpPr>
            <a:stCxn id="2" idx="1"/>
          </p:cNvCxnSpPr>
          <p:nvPr/>
        </p:nvCxnSpPr>
        <p:spPr bwMode="auto">
          <a:xfrm flipH="1">
            <a:off x="1835696" y="301298"/>
            <a:ext cx="936104"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23" name="Straight Arrow Connector 22"/>
          <p:cNvCxnSpPr/>
          <p:nvPr/>
        </p:nvCxnSpPr>
        <p:spPr bwMode="auto">
          <a:xfrm>
            <a:off x="1835696" y="312477"/>
            <a:ext cx="0" cy="310098"/>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26" name="TextBox 25"/>
          <p:cNvSpPr txBox="1"/>
          <p:nvPr/>
        </p:nvSpPr>
        <p:spPr>
          <a:xfrm>
            <a:off x="3491880" y="1124744"/>
            <a:ext cx="1944443" cy="646331"/>
          </a:xfrm>
          <a:prstGeom prst="rect">
            <a:avLst/>
          </a:prstGeom>
          <a:solidFill>
            <a:srgbClr val="0070C0"/>
          </a:solidFill>
          <a:ln>
            <a:solidFill>
              <a:schemeClr val="tx1"/>
            </a:solidFill>
          </a:ln>
        </p:spPr>
        <p:txBody>
          <a:bodyPr wrap="none" rtlCol="0">
            <a:spAutoFit/>
          </a:bodyPr>
          <a:lstStyle/>
          <a:p>
            <a:pPr algn="ctr"/>
            <a:r>
              <a:rPr lang="bg-BG" dirty="0">
                <a:solidFill>
                  <a:schemeClr val="bg1"/>
                </a:solidFill>
              </a:rPr>
              <a:t>Активирано</a:t>
            </a:r>
          </a:p>
          <a:p>
            <a:pPr algn="ctr"/>
            <a:r>
              <a:rPr lang="bg-BG" dirty="0">
                <a:solidFill>
                  <a:schemeClr val="bg1"/>
                </a:solidFill>
              </a:rPr>
              <a:t>кръвосъсирване</a:t>
            </a:r>
          </a:p>
        </p:txBody>
      </p:sp>
      <p:sp>
        <p:nvSpPr>
          <p:cNvPr id="27" name="TextBox 26"/>
          <p:cNvSpPr txBox="1"/>
          <p:nvPr/>
        </p:nvSpPr>
        <p:spPr>
          <a:xfrm>
            <a:off x="3563888" y="1907540"/>
            <a:ext cx="1623906" cy="369332"/>
          </a:xfrm>
          <a:prstGeom prst="rect">
            <a:avLst/>
          </a:prstGeom>
          <a:solidFill>
            <a:srgbClr val="0070C0"/>
          </a:solidFill>
          <a:ln>
            <a:solidFill>
              <a:schemeClr val="tx1"/>
            </a:solidFill>
          </a:ln>
        </p:spPr>
        <p:txBody>
          <a:bodyPr wrap="none" rtlCol="0">
            <a:spAutoFit/>
          </a:bodyPr>
          <a:lstStyle/>
          <a:p>
            <a:pPr algn="ctr"/>
            <a:r>
              <a:rPr lang="bg-BG" dirty="0">
                <a:solidFill>
                  <a:schemeClr val="bg1"/>
                </a:solidFill>
              </a:rPr>
              <a:t>Фибринолиза</a:t>
            </a:r>
          </a:p>
        </p:txBody>
      </p:sp>
      <p:sp>
        <p:nvSpPr>
          <p:cNvPr id="28" name="TextBox 27"/>
          <p:cNvSpPr txBox="1"/>
          <p:nvPr/>
        </p:nvSpPr>
        <p:spPr>
          <a:xfrm>
            <a:off x="3131840" y="4437112"/>
            <a:ext cx="2417008" cy="1200329"/>
          </a:xfrm>
          <a:prstGeom prst="rect">
            <a:avLst/>
          </a:prstGeom>
          <a:solidFill>
            <a:srgbClr val="0070C0"/>
          </a:solidFill>
          <a:ln>
            <a:solidFill>
              <a:schemeClr val="tx1"/>
            </a:solidFill>
          </a:ln>
        </p:spPr>
        <p:txBody>
          <a:bodyPr wrap="none" rtlCol="0">
            <a:spAutoFit/>
          </a:bodyPr>
          <a:lstStyle/>
          <a:p>
            <a:pPr algn="ctr"/>
            <a:r>
              <a:rPr lang="bg-BG" dirty="0">
                <a:solidFill>
                  <a:schemeClr val="bg1"/>
                </a:solidFill>
              </a:rPr>
              <a:t>Намалена активност</a:t>
            </a:r>
          </a:p>
          <a:p>
            <a:pPr algn="ctr"/>
            <a:r>
              <a:rPr lang="bg-BG" dirty="0">
                <a:solidFill>
                  <a:schemeClr val="bg1"/>
                </a:solidFill>
              </a:rPr>
              <a:t>на факторите на КС</a:t>
            </a:r>
          </a:p>
          <a:p>
            <a:pPr algn="ctr"/>
            <a:r>
              <a:rPr lang="bg-BG" dirty="0">
                <a:solidFill>
                  <a:schemeClr val="bg1"/>
                </a:solidFill>
              </a:rPr>
              <a:t>и тромбоцитните</a:t>
            </a:r>
          </a:p>
          <a:p>
            <a:pPr algn="ctr"/>
            <a:r>
              <a:rPr lang="bg-BG" dirty="0">
                <a:solidFill>
                  <a:schemeClr val="bg1"/>
                </a:solidFill>
              </a:rPr>
              <a:t>функции</a:t>
            </a:r>
          </a:p>
        </p:txBody>
      </p:sp>
      <p:sp>
        <p:nvSpPr>
          <p:cNvPr id="4" name="Rounded Rectangle 3"/>
          <p:cNvSpPr/>
          <p:nvPr/>
        </p:nvSpPr>
        <p:spPr bwMode="auto">
          <a:xfrm>
            <a:off x="6370870" y="980728"/>
            <a:ext cx="2233578" cy="655252"/>
          </a:xfrm>
          <a:prstGeom prst="round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bg-BG" sz="1600" b="0" i="0" u="none" strike="noStrike" cap="none" normalizeH="0" baseline="0" dirty="0">
                <a:ln>
                  <a:noFill/>
                </a:ln>
                <a:solidFill>
                  <a:srgbClr val="FF0000"/>
                </a:solidFill>
                <a:effectLst/>
                <a:latin typeface="Arial" charset="0"/>
              </a:rPr>
              <a:t>Проследяване на кръвосъсирването</a:t>
            </a:r>
          </a:p>
        </p:txBody>
      </p:sp>
      <p:sp>
        <p:nvSpPr>
          <p:cNvPr id="32" name="Rounded Rectangle 31"/>
          <p:cNvSpPr/>
          <p:nvPr/>
        </p:nvSpPr>
        <p:spPr bwMode="auto">
          <a:xfrm>
            <a:off x="6804248" y="1733222"/>
            <a:ext cx="1305406" cy="327626"/>
          </a:xfrm>
          <a:prstGeom prst="round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bg-BG" sz="1800" b="0" i="0" u="none" strike="noStrike" cap="none" normalizeH="0" baseline="0" dirty="0">
                <a:ln>
                  <a:noFill/>
                </a:ln>
                <a:solidFill>
                  <a:srgbClr val="FF0000"/>
                </a:solidFill>
                <a:effectLst/>
                <a:latin typeface="Arial" charset="0"/>
              </a:rPr>
              <a:t>ТХА</a:t>
            </a:r>
          </a:p>
        </p:txBody>
      </p:sp>
      <p:sp>
        <p:nvSpPr>
          <p:cNvPr id="33" name="Rounded Rectangle 32"/>
          <p:cNvSpPr/>
          <p:nvPr/>
        </p:nvSpPr>
        <p:spPr bwMode="auto">
          <a:xfrm>
            <a:off x="6012160" y="2168860"/>
            <a:ext cx="2915815" cy="1116124"/>
          </a:xfrm>
          <a:prstGeom prst="round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80975" marR="0" indent="-180975" defTabSz="265113" rtl="0" eaLnBrk="1" fontAlgn="base" latinLnBrk="0" hangingPunct="1">
              <a:lnSpc>
                <a:spcPct val="100000"/>
              </a:lnSpc>
              <a:spcBef>
                <a:spcPct val="0"/>
              </a:spcBef>
              <a:spcAft>
                <a:spcPct val="0"/>
              </a:spcAft>
              <a:buClrTx/>
              <a:buSzTx/>
              <a:buFont typeface="Wingdings" panose="05000000000000000000" pitchFamily="2" charset="2"/>
              <a:buChar char="ü"/>
              <a:tabLst/>
            </a:pPr>
            <a:r>
              <a:rPr kumimoji="0" lang="bg-BG" sz="1600" b="0" i="0" u="none" strike="noStrike" cap="none" normalizeH="0" baseline="0" dirty="0">
                <a:ln>
                  <a:noFill/>
                </a:ln>
                <a:solidFill>
                  <a:srgbClr val="FF0000"/>
                </a:solidFill>
                <a:effectLst/>
                <a:latin typeface="Arial" charset="0"/>
              </a:rPr>
              <a:t>Нискообемна</a:t>
            </a:r>
            <a:r>
              <a:rPr kumimoji="0" lang="bg-BG" sz="1600" b="0" i="0" u="none" strike="noStrike" cap="none" normalizeH="0" dirty="0">
                <a:ln>
                  <a:noFill/>
                </a:ln>
                <a:solidFill>
                  <a:srgbClr val="FF0000"/>
                </a:solidFill>
                <a:effectLst/>
                <a:latin typeface="Arial" charset="0"/>
              </a:rPr>
              <a:t> инфузия</a:t>
            </a:r>
          </a:p>
          <a:p>
            <a:pPr marL="180975" marR="0" indent="-180975" defTabSz="265113" rtl="0" eaLnBrk="1" fontAlgn="base" latinLnBrk="0" hangingPunct="1">
              <a:lnSpc>
                <a:spcPct val="100000"/>
              </a:lnSpc>
              <a:spcBef>
                <a:spcPct val="0"/>
              </a:spcBef>
              <a:spcAft>
                <a:spcPct val="0"/>
              </a:spcAft>
              <a:buClrTx/>
              <a:buSzTx/>
              <a:buFont typeface="Wingdings" panose="05000000000000000000" pitchFamily="2" charset="2"/>
              <a:buChar char="ü"/>
              <a:tabLst/>
            </a:pPr>
            <a:r>
              <a:rPr lang="bg-BG" sz="1600" dirty="0">
                <a:solidFill>
                  <a:srgbClr val="FF0000"/>
                </a:solidFill>
              </a:rPr>
              <a:t>80</a:t>
            </a:r>
            <a:r>
              <a:rPr lang="en-US" sz="1600" dirty="0">
                <a:solidFill>
                  <a:srgbClr val="FF0000"/>
                </a:solidFill>
              </a:rPr>
              <a:t> </a:t>
            </a:r>
            <a:r>
              <a:rPr lang="bg-BG" sz="1600" dirty="0">
                <a:solidFill>
                  <a:srgbClr val="FF0000"/>
                </a:solidFill>
                <a:latin typeface="Arial"/>
                <a:cs typeface="Arial"/>
              </a:rPr>
              <a:t>≤</a:t>
            </a:r>
            <a:r>
              <a:rPr lang="en-US" sz="1600" dirty="0">
                <a:solidFill>
                  <a:srgbClr val="FF0000"/>
                </a:solidFill>
                <a:latin typeface="Arial"/>
                <a:cs typeface="Arial"/>
              </a:rPr>
              <a:t> </a:t>
            </a:r>
            <a:r>
              <a:rPr lang="bg-BG" sz="1600" dirty="0">
                <a:solidFill>
                  <a:srgbClr val="FF0000"/>
                </a:solidFill>
                <a:latin typeface="Arial"/>
                <a:cs typeface="Arial"/>
              </a:rPr>
              <a:t>САКН</a:t>
            </a:r>
            <a:r>
              <a:rPr lang="en-US" sz="1600" dirty="0">
                <a:solidFill>
                  <a:srgbClr val="FF0000"/>
                </a:solidFill>
                <a:latin typeface="Arial"/>
                <a:cs typeface="Arial"/>
              </a:rPr>
              <a:t> </a:t>
            </a:r>
            <a:r>
              <a:rPr lang="bg-BG" sz="1600" dirty="0">
                <a:solidFill>
                  <a:srgbClr val="FF0000"/>
                </a:solidFill>
                <a:latin typeface="Arial"/>
                <a:cs typeface="Arial"/>
              </a:rPr>
              <a:t>≤</a:t>
            </a:r>
            <a:r>
              <a:rPr lang="en-US" sz="1600" dirty="0">
                <a:solidFill>
                  <a:srgbClr val="FF0000"/>
                </a:solidFill>
                <a:latin typeface="Arial"/>
                <a:cs typeface="Arial"/>
              </a:rPr>
              <a:t> </a:t>
            </a:r>
            <a:r>
              <a:rPr lang="bg-BG" sz="1600" dirty="0">
                <a:solidFill>
                  <a:srgbClr val="FF0000"/>
                </a:solidFill>
                <a:latin typeface="Arial"/>
                <a:cs typeface="Arial"/>
              </a:rPr>
              <a:t>90 </a:t>
            </a:r>
            <a:r>
              <a:rPr lang="en-US" sz="1600" dirty="0">
                <a:solidFill>
                  <a:srgbClr val="FF0000"/>
                </a:solidFill>
                <a:latin typeface="Arial"/>
                <a:cs typeface="Arial"/>
              </a:rPr>
              <a:t>mmHg</a:t>
            </a:r>
          </a:p>
          <a:p>
            <a:pPr marL="180975" marR="0" indent="-180975" defTabSz="265113" rtl="0" eaLnBrk="1" fontAlgn="base" latinLnBrk="0" hangingPunct="1">
              <a:lnSpc>
                <a:spcPct val="100000"/>
              </a:lnSpc>
              <a:spcBef>
                <a:spcPct val="0"/>
              </a:spcBef>
              <a:spcAft>
                <a:spcPct val="0"/>
              </a:spcAft>
              <a:buClrTx/>
              <a:buSzTx/>
              <a:buFont typeface="Wingdings" panose="05000000000000000000" pitchFamily="2" charset="2"/>
              <a:buChar char="ü"/>
              <a:tabLst/>
            </a:pPr>
            <a:r>
              <a:rPr lang="bg-BG" sz="1600" dirty="0">
                <a:solidFill>
                  <a:srgbClr val="FF0000"/>
                </a:solidFill>
              </a:rPr>
              <a:t>Ранно приложение на</a:t>
            </a:r>
          </a:p>
          <a:p>
            <a:pPr marR="0" defTabSz="265113" rtl="0" eaLnBrk="1" fontAlgn="base" latinLnBrk="0" hangingPunct="1">
              <a:lnSpc>
                <a:spcPct val="100000"/>
              </a:lnSpc>
              <a:spcBef>
                <a:spcPct val="0"/>
              </a:spcBef>
              <a:spcAft>
                <a:spcPct val="0"/>
              </a:spcAft>
              <a:buClrTx/>
              <a:buSzTx/>
              <a:tabLst/>
            </a:pPr>
            <a:r>
              <a:rPr kumimoji="0" lang="bg-BG" sz="1600" b="0" i="0" u="none" strike="noStrike" cap="none" normalizeH="0" dirty="0">
                <a:ln>
                  <a:noFill/>
                </a:ln>
                <a:solidFill>
                  <a:srgbClr val="FF0000"/>
                </a:solidFill>
                <a:effectLst/>
                <a:latin typeface="Arial" charset="0"/>
              </a:rPr>
              <a:t>вазоонстриктори</a:t>
            </a:r>
          </a:p>
        </p:txBody>
      </p:sp>
      <p:sp>
        <p:nvSpPr>
          <p:cNvPr id="34" name="Rounded Rectangle 33"/>
          <p:cNvSpPr/>
          <p:nvPr/>
        </p:nvSpPr>
        <p:spPr bwMode="auto">
          <a:xfrm>
            <a:off x="6120171" y="3477605"/>
            <a:ext cx="2699791" cy="655252"/>
          </a:xfrm>
          <a:prstGeom prst="round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85750" marR="0" indent="-285750" defTabSz="914400" rtl="0" eaLnBrk="1" fontAlgn="base" latinLnBrk="0" hangingPunct="1">
              <a:lnSpc>
                <a:spcPct val="100000"/>
              </a:lnSpc>
              <a:spcBef>
                <a:spcPct val="0"/>
              </a:spcBef>
              <a:spcAft>
                <a:spcPct val="0"/>
              </a:spcAft>
              <a:buClrTx/>
              <a:buSzTx/>
              <a:buFont typeface="Wingdings" panose="05000000000000000000" pitchFamily="2" charset="2"/>
              <a:buChar char="ü"/>
              <a:tabLst/>
            </a:pPr>
            <a:r>
              <a:rPr kumimoji="0" lang="bg-BG" sz="1600" b="0" i="0" u="none" strike="noStrike" cap="none" normalizeH="0" baseline="0" dirty="0">
                <a:ln>
                  <a:noFill/>
                </a:ln>
                <a:solidFill>
                  <a:srgbClr val="FF0000"/>
                </a:solidFill>
                <a:effectLst/>
                <a:latin typeface="Arial" charset="0"/>
              </a:rPr>
              <a:t>Нормотермия</a:t>
            </a:r>
          </a:p>
          <a:p>
            <a:pPr marL="285750" marR="0" indent="-285750" defTabSz="914400" rtl="0" eaLnBrk="1" fontAlgn="base" latinLnBrk="0" hangingPunct="1">
              <a:lnSpc>
                <a:spcPct val="100000"/>
              </a:lnSpc>
              <a:spcBef>
                <a:spcPct val="0"/>
              </a:spcBef>
              <a:spcAft>
                <a:spcPct val="0"/>
              </a:spcAft>
              <a:buClrTx/>
              <a:buSzTx/>
              <a:buFont typeface="Wingdings" panose="05000000000000000000" pitchFamily="2" charset="2"/>
              <a:buChar char="ü"/>
              <a:tabLst/>
            </a:pPr>
            <a:r>
              <a:rPr lang="bg-BG" sz="1600" dirty="0">
                <a:solidFill>
                  <a:srgbClr val="FF0000"/>
                </a:solidFill>
              </a:rPr>
              <a:t>Са</a:t>
            </a:r>
            <a:r>
              <a:rPr lang="en-US" sz="1600" baseline="30000" dirty="0">
                <a:solidFill>
                  <a:srgbClr val="FF0000"/>
                </a:solidFill>
              </a:rPr>
              <a:t>++</a:t>
            </a:r>
            <a:r>
              <a:rPr lang="bg-BG" sz="1600" dirty="0">
                <a:solidFill>
                  <a:srgbClr val="FF0000"/>
                </a:solidFill>
              </a:rPr>
              <a:t> =1.1-1.3 </a:t>
            </a:r>
            <a:r>
              <a:rPr lang="en-US" sz="1600" dirty="0" err="1">
                <a:solidFill>
                  <a:srgbClr val="FF0000"/>
                </a:solidFill>
              </a:rPr>
              <a:t>mmol</a:t>
            </a:r>
            <a:r>
              <a:rPr lang="en-US" sz="1600" dirty="0">
                <a:solidFill>
                  <a:srgbClr val="FF0000"/>
                </a:solidFill>
              </a:rPr>
              <a:t>/l</a:t>
            </a:r>
            <a:endParaRPr kumimoji="0" lang="bg-BG" sz="1600" b="0" i="0" u="none" strike="noStrike" cap="none" normalizeH="0" baseline="0" dirty="0">
              <a:ln>
                <a:noFill/>
              </a:ln>
              <a:solidFill>
                <a:srgbClr val="FF0000"/>
              </a:solidFill>
              <a:effectLst/>
              <a:latin typeface="Arial" charset="0"/>
            </a:endParaRPr>
          </a:p>
        </p:txBody>
      </p:sp>
      <p:sp>
        <p:nvSpPr>
          <p:cNvPr id="35" name="Rounded Rectangle 34"/>
          <p:cNvSpPr/>
          <p:nvPr/>
        </p:nvSpPr>
        <p:spPr bwMode="auto">
          <a:xfrm>
            <a:off x="5652120" y="4600998"/>
            <a:ext cx="3491880" cy="1636313"/>
          </a:xfrm>
          <a:prstGeom prst="round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80975" marR="0" indent="-180975" defTabSz="265113" rtl="0" eaLnBrk="1" fontAlgn="base" latinLnBrk="0" hangingPunct="1">
              <a:lnSpc>
                <a:spcPct val="100000"/>
              </a:lnSpc>
              <a:spcBef>
                <a:spcPct val="0"/>
              </a:spcBef>
              <a:spcAft>
                <a:spcPct val="0"/>
              </a:spcAft>
              <a:buClrTx/>
              <a:buSzTx/>
              <a:buFont typeface="Wingdings" panose="05000000000000000000" pitchFamily="2" charset="2"/>
              <a:buChar char="ü"/>
              <a:tabLst/>
            </a:pPr>
            <a:r>
              <a:rPr lang="bg-BG" sz="1600" dirty="0">
                <a:solidFill>
                  <a:srgbClr val="FF0000"/>
                </a:solidFill>
              </a:rPr>
              <a:t>Избягвайте забавяне</a:t>
            </a:r>
          </a:p>
          <a:p>
            <a:pPr marL="180975" marR="0" indent="-180975" defTabSz="265113" rtl="0" eaLnBrk="1" fontAlgn="base" latinLnBrk="0" hangingPunct="1">
              <a:lnSpc>
                <a:spcPct val="100000"/>
              </a:lnSpc>
              <a:spcBef>
                <a:spcPct val="0"/>
              </a:spcBef>
              <a:spcAft>
                <a:spcPct val="0"/>
              </a:spcAft>
              <a:buClrTx/>
              <a:buSzTx/>
              <a:buFont typeface="Wingdings" panose="05000000000000000000" pitchFamily="2" charset="2"/>
              <a:buChar char="ü"/>
              <a:tabLst/>
            </a:pPr>
            <a:r>
              <a:rPr kumimoji="0" lang="bg-BG" sz="1600" b="0" i="0" u="none" strike="noStrike" cap="none" normalizeH="0" baseline="0" dirty="0">
                <a:ln>
                  <a:noFill/>
                </a:ln>
                <a:solidFill>
                  <a:srgbClr val="FF0000"/>
                </a:solidFill>
                <a:effectLst/>
                <a:latin typeface="Arial" charset="0"/>
              </a:rPr>
              <a:t>Протокол за </a:t>
            </a:r>
            <a:r>
              <a:rPr kumimoji="0" lang="bg-BG" sz="1600" b="0" i="0" u="none" strike="noStrike" cap="none" normalizeH="0" dirty="0">
                <a:ln>
                  <a:noFill/>
                </a:ln>
                <a:solidFill>
                  <a:srgbClr val="FF0000"/>
                </a:solidFill>
                <a:effectLst/>
                <a:latin typeface="Arial" charset="0"/>
              </a:rPr>
              <a:t>масивно заместително кръвопреливане</a:t>
            </a:r>
          </a:p>
          <a:p>
            <a:pPr marL="180975" marR="0" indent="-180975" defTabSz="265113" rtl="0" eaLnBrk="1" fontAlgn="base" latinLnBrk="0" hangingPunct="1">
              <a:lnSpc>
                <a:spcPct val="100000"/>
              </a:lnSpc>
              <a:spcBef>
                <a:spcPct val="0"/>
              </a:spcBef>
              <a:spcAft>
                <a:spcPct val="0"/>
              </a:spcAft>
              <a:buClrTx/>
              <a:buSzTx/>
              <a:buFont typeface="Wingdings" panose="05000000000000000000" pitchFamily="2" charset="2"/>
              <a:buChar char="ü"/>
              <a:tabLst/>
            </a:pPr>
            <a:r>
              <a:rPr lang="bg-BG" sz="1600" dirty="0">
                <a:solidFill>
                  <a:srgbClr val="FF0000"/>
                </a:solidFill>
              </a:rPr>
              <a:t>ЕК:ПЗП </a:t>
            </a:r>
            <a:r>
              <a:rPr lang="bg-BG" sz="1600" dirty="0">
                <a:solidFill>
                  <a:srgbClr val="FF0000"/>
                </a:solidFill>
                <a:latin typeface="Arial"/>
                <a:cs typeface="Arial"/>
              </a:rPr>
              <a:t>≤ 2:1</a:t>
            </a:r>
          </a:p>
          <a:p>
            <a:pPr marL="180975" marR="0" indent="-180975" defTabSz="265113" rtl="0" eaLnBrk="1" fontAlgn="base" latinLnBrk="0" hangingPunct="1">
              <a:lnSpc>
                <a:spcPct val="100000"/>
              </a:lnSpc>
              <a:spcBef>
                <a:spcPct val="0"/>
              </a:spcBef>
              <a:spcAft>
                <a:spcPct val="0"/>
              </a:spcAft>
              <a:buClrTx/>
              <a:buSzTx/>
              <a:buFont typeface="Wingdings" panose="05000000000000000000" pitchFamily="2" charset="2"/>
              <a:buChar char="ü"/>
              <a:tabLst/>
            </a:pPr>
            <a:r>
              <a:rPr kumimoji="0" lang="bg-BG" sz="1600" b="0" i="0" u="none" strike="noStrike" cap="none" normalizeH="0" dirty="0">
                <a:ln>
                  <a:noFill/>
                </a:ln>
                <a:solidFill>
                  <a:srgbClr val="FF0000"/>
                </a:solidFill>
                <a:effectLst/>
                <a:latin typeface="Arial"/>
                <a:cs typeface="Arial"/>
              </a:rPr>
              <a:t>Ранно приложение на ПЗП</a:t>
            </a:r>
          </a:p>
          <a:p>
            <a:pPr marL="180975" marR="0" indent="-180975" defTabSz="265113" rtl="0" eaLnBrk="1" fontAlgn="base" latinLnBrk="0" hangingPunct="1">
              <a:lnSpc>
                <a:spcPct val="100000"/>
              </a:lnSpc>
              <a:spcBef>
                <a:spcPct val="0"/>
              </a:spcBef>
              <a:spcAft>
                <a:spcPct val="0"/>
              </a:spcAft>
              <a:buClrTx/>
              <a:buSzTx/>
              <a:buFont typeface="Wingdings" panose="05000000000000000000" pitchFamily="2" charset="2"/>
              <a:buChar char="ü"/>
              <a:tabLst/>
            </a:pPr>
            <a:r>
              <a:rPr lang="bg-BG" sz="1600" dirty="0">
                <a:solidFill>
                  <a:srgbClr val="FF0000"/>
                </a:solidFill>
                <a:latin typeface="Arial"/>
                <a:cs typeface="Arial"/>
              </a:rPr>
              <a:t>Фибриноген ≥ 1.5-2 </a:t>
            </a:r>
            <a:r>
              <a:rPr lang="en-US" sz="1600" dirty="0">
                <a:solidFill>
                  <a:srgbClr val="FF0000"/>
                </a:solidFill>
                <a:latin typeface="Arial"/>
                <a:cs typeface="Arial"/>
              </a:rPr>
              <a:t>g/l</a:t>
            </a:r>
            <a:endParaRPr kumimoji="0" lang="bg-BG" sz="1600" b="0" i="0" u="none" strike="noStrike" cap="none" normalizeH="0" dirty="0">
              <a:ln>
                <a:noFill/>
              </a:ln>
              <a:solidFill>
                <a:srgbClr val="FF0000"/>
              </a:solidFill>
              <a:effectLst/>
              <a:latin typeface="Arial" charset="0"/>
            </a:endParaRPr>
          </a:p>
        </p:txBody>
      </p:sp>
      <p:sp>
        <p:nvSpPr>
          <p:cNvPr id="36" name="TextBox 35"/>
          <p:cNvSpPr txBox="1"/>
          <p:nvPr/>
        </p:nvSpPr>
        <p:spPr>
          <a:xfrm>
            <a:off x="3563888" y="2411596"/>
            <a:ext cx="1646348" cy="369332"/>
          </a:xfrm>
          <a:prstGeom prst="rect">
            <a:avLst/>
          </a:prstGeom>
          <a:solidFill>
            <a:srgbClr val="0070C0"/>
          </a:solidFill>
          <a:ln>
            <a:solidFill>
              <a:schemeClr val="tx1"/>
            </a:solidFill>
          </a:ln>
        </p:spPr>
        <p:txBody>
          <a:bodyPr wrap="none" rtlCol="0">
            <a:spAutoFit/>
          </a:bodyPr>
          <a:lstStyle/>
          <a:p>
            <a:pPr algn="ctr"/>
            <a:r>
              <a:rPr lang="bg-BG" dirty="0">
                <a:solidFill>
                  <a:schemeClr val="bg1"/>
                </a:solidFill>
              </a:rPr>
              <a:t>Хемодилуция</a:t>
            </a:r>
          </a:p>
        </p:txBody>
      </p:sp>
      <p:cxnSp>
        <p:nvCxnSpPr>
          <p:cNvPr id="41" name="Straight Connector 40"/>
          <p:cNvCxnSpPr/>
          <p:nvPr/>
        </p:nvCxnSpPr>
        <p:spPr bwMode="auto">
          <a:xfrm flipH="1">
            <a:off x="179512" y="805354"/>
            <a:ext cx="28854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44" name="Straight Arrow Connector 43"/>
          <p:cNvCxnSpPr/>
          <p:nvPr/>
        </p:nvCxnSpPr>
        <p:spPr bwMode="auto">
          <a:xfrm>
            <a:off x="176715" y="814646"/>
            <a:ext cx="0" cy="4390453"/>
          </a:xfrm>
          <a:prstGeom prst="straightConnector1">
            <a:avLst/>
          </a:prstGeom>
          <a:solidFill>
            <a:schemeClr val="accent1"/>
          </a:solidFill>
          <a:ln w="12700" cap="flat" cmpd="sng" algn="ctr">
            <a:solidFill>
              <a:schemeClr val="tx1"/>
            </a:solidFill>
            <a:prstDash val="solid"/>
            <a:round/>
            <a:headEnd type="none" w="sm" len="sm"/>
            <a:tailEnd type="none"/>
          </a:ln>
          <a:effectLst/>
        </p:spPr>
      </p:cxnSp>
      <p:cxnSp>
        <p:nvCxnSpPr>
          <p:cNvPr id="45" name="Straight Arrow Connector 44"/>
          <p:cNvCxnSpPr>
            <a:stCxn id="5" idx="3"/>
            <a:endCxn id="17" idx="1"/>
          </p:cNvCxnSpPr>
          <p:nvPr/>
        </p:nvCxnSpPr>
        <p:spPr bwMode="auto">
          <a:xfrm>
            <a:off x="3131840" y="796062"/>
            <a:ext cx="432048" cy="9292"/>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46" name="Straight Arrow Connector 45"/>
          <p:cNvCxnSpPr/>
          <p:nvPr/>
        </p:nvCxnSpPr>
        <p:spPr bwMode="auto">
          <a:xfrm>
            <a:off x="3284240" y="1484784"/>
            <a:ext cx="216024"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48" name="Straight Arrow Connector 47"/>
          <p:cNvCxnSpPr/>
          <p:nvPr/>
        </p:nvCxnSpPr>
        <p:spPr bwMode="auto">
          <a:xfrm>
            <a:off x="3284240" y="2092206"/>
            <a:ext cx="279648"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49" name="Straight Arrow Connector 48"/>
          <p:cNvCxnSpPr>
            <a:stCxn id="6" idx="3"/>
            <a:endCxn id="36" idx="1"/>
          </p:cNvCxnSpPr>
          <p:nvPr/>
        </p:nvCxnSpPr>
        <p:spPr bwMode="auto">
          <a:xfrm flipV="1">
            <a:off x="2649493" y="2596262"/>
            <a:ext cx="914395" cy="5517"/>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52" name="Straight Arrow Connector 51"/>
          <p:cNvCxnSpPr>
            <a:endCxn id="6" idx="1"/>
          </p:cNvCxnSpPr>
          <p:nvPr/>
        </p:nvCxnSpPr>
        <p:spPr bwMode="auto">
          <a:xfrm>
            <a:off x="179512" y="2596262"/>
            <a:ext cx="648072" cy="5517"/>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55" name="Straight Arrow Connector 54"/>
          <p:cNvCxnSpPr/>
          <p:nvPr/>
        </p:nvCxnSpPr>
        <p:spPr bwMode="auto">
          <a:xfrm>
            <a:off x="1259632" y="3680157"/>
            <a:ext cx="432048"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56" name="Straight Arrow Connector 55"/>
          <p:cNvCxnSpPr/>
          <p:nvPr/>
        </p:nvCxnSpPr>
        <p:spPr bwMode="auto">
          <a:xfrm>
            <a:off x="179512" y="5205099"/>
            <a:ext cx="288032"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58" name="Straight Arrow Connector 57"/>
          <p:cNvCxnSpPr/>
          <p:nvPr/>
        </p:nvCxnSpPr>
        <p:spPr bwMode="auto">
          <a:xfrm>
            <a:off x="1259632" y="2924944"/>
            <a:ext cx="0" cy="755213"/>
          </a:xfrm>
          <a:prstGeom prst="straightConnector1">
            <a:avLst/>
          </a:prstGeom>
          <a:solidFill>
            <a:schemeClr val="accent1"/>
          </a:solidFill>
          <a:ln w="12700" cap="flat" cmpd="sng" algn="ctr">
            <a:solidFill>
              <a:schemeClr val="tx1"/>
            </a:solidFill>
            <a:prstDash val="solid"/>
            <a:round/>
            <a:headEnd type="none" w="sm" len="sm"/>
            <a:tailEnd type="none"/>
          </a:ln>
          <a:effectLst/>
        </p:spPr>
      </p:cxnSp>
      <p:cxnSp>
        <p:nvCxnSpPr>
          <p:cNvPr id="62" name="Straight Arrow Connector 61"/>
          <p:cNvCxnSpPr/>
          <p:nvPr/>
        </p:nvCxnSpPr>
        <p:spPr bwMode="auto">
          <a:xfrm flipV="1">
            <a:off x="2627784" y="5007660"/>
            <a:ext cx="504056" cy="5516"/>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73" name="Straight Connector 72"/>
          <p:cNvCxnSpPr/>
          <p:nvPr/>
        </p:nvCxnSpPr>
        <p:spPr bwMode="auto">
          <a:xfrm>
            <a:off x="3284240" y="805354"/>
            <a:ext cx="0" cy="1286852"/>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81" name="Straight Connector 80"/>
          <p:cNvCxnSpPr>
            <a:stCxn id="13" idx="1"/>
            <a:endCxn id="17" idx="3"/>
          </p:cNvCxnSpPr>
          <p:nvPr/>
        </p:nvCxnSpPr>
        <p:spPr bwMode="auto">
          <a:xfrm flipH="1">
            <a:off x="5330847" y="733346"/>
            <a:ext cx="794410" cy="4646"/>
          </a:xfrm>
          <a:prstGeom prst="line">
            <a:avLst/>
          </a:prstGeom>
          <a:solidFill>
            <a:schemeClr val="accent1"/>
          </a:solidFill>
          <a:ln w="12700" cap="flat" cmpd="sng" algn="ctr">
            <a:solidFill>
              <a:schemeClr val="tx1"/>
            </a:solidFill>
            <a:prstDash val="solid"/>
            <a:round/>
            <a:headEnd type="none" w="sm" len="sm"/>
            <a:tailEnd type="triangle" w="sm" len="sm"/>
          </a:ln>
          <a:effectLst/>
        </p:spPr>
      </p:cxnSp>
      <p:cxnSp>
        <p:nvCxnSpPr>
          <p:cNvPr id="82" name="Straight Connector 81"/>
          <p:cNvCxnSpPr>
            <a:endCxn id="26" idx="3"/>
          </p:cNvCxnSpPr>
          <p:nvPr/>
        </p:nvCxnSpPr>
        <p:spPr bwMode="auto">
          <a:xfrm flipH="1">
            <a:off x="5436323" y="1447909"/>
            <a:ext cx="359813" cy="1"/>
          </a:xfrm>
          <a:prstGeom prst="line">
            <a:avLst/>
          </a:prstGeom>
          <a:solidFill>
            <a:schemeClr val="accent1"/>
          </a:solidFill>
          <a:ln w="12700" cap="flat" cmpd="sng" algn="ctr">
            <a:solidFill>
              <a:schemeClr val="tx1"/>
            </a:solidFill>
            <a:prstDash val="solid"/>
            <a:round/>
            <a:headEnd type="none" w="sm" len="sm"/>
            <a:tailEnd type="triangle" w="sm" len="sm"/>
          </a:ln>
          <a:effectLst/>
        </p:spPr>
      </p:cxnSp>
      <p:cxnSp>
        <p:nvCxnSpPr>
          <p:cNvPr id="83" name="Straight Connector 82"/>
          <p:cNvCxnSpPr>
            <a:endCxn id="27" idx="3"/>
          </p:cNvCxnSpPr>
          <p:nvPr/>
        </p:nvCxnSpPr>
        <p:spPr bwMode="auto">
          <a:xfrm flipH="1">
            <a:off x="5187794" y="2092206"/>
            <a:ext cx="608342" cy="0"/>
          </a:xfrm>
          <a:prstGeom prst="line">
            <a:avLst/>
          </a:prstGeom>
          <a:solidFill>
            <a:schemeClr val="accent1"/>
          </a:solidFill>
          <a:ln w="12700" cap="flat" cmpd="sng" algn="ctr">
            <a:solidFill>
              <a:schemeClr val="tx1"/>
            </a:solidFill>
            <a:prstDash val="solid"/>
            <a:round/>
            <a:headEnd type="none" w="sm" len="sm"/>
            <a:tailEnd type="triangle" w="sm" len="sm"/>
          </a:ln>
          <a:effectLst/>
        </p:spPr>
      </p:cxnSp>
      <p:cxnSp>
        <p:nvCxnSpPr>
          <p:cNvPr id="102" name="Straight Connector 101"/>
          <p:cNvCxnSpPr/>
          <p:nvPr/>
        </p:nvCxnSpPr>
        <p:spPr bwMode="auto">
          <a:xfrm>
            <a:off x="5796136" y="733346"/>
            <a:ext cx="0" cy="1358860"/>
          </a:xfrm>
          <a:prstGeom prst="line">
            <a:avLst/>
          </a:prstGeom>
          <a:solidFill>
            <a:schemeClr val="accent1"/>
          </a:solidFill>
          <a:ln w="12700" cap="flat" cmpd="sng" algn="ctr">
            <a:solidFill>
              <a:schemeClr val="tx1"/>
            </a:solidFill>
            <a:prstDash val="solid"/>
            <a:round/>
            <a:headEnd type="none" w="sm" len="sm"/>
            <a:tailEnd type="none" w="sm" len="sm"/>
          </a:ln>
          <a:effectLst/>
        </p:spPr>
      </p:cxnSp>
    </p:spTree>
    <p:extLst>
      <p:ext uri="{BB962C8B-B14F-4D97-AF65-F5344CB8AC3E}">
        <p14:creationId xmlns:p14="http://schemas.microsoft.com/office/powerpoint/2010/main" val="249106376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1" name="Straight Connector 50"/>
          <p:cNvCxnSpPr/>
          <p:nvPr/>
        </p:nvCxnSpPr>
        <p:spPr bwMode="auto">
          <a:xfrm>
            <a:off x="6372200" y="4452213"/>
            <a:ext cx="0" cy="344939"/>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47" name="Straight Connector 46"/>
          <p:cNvCxnSpPr/>
          <p:nvPr/>
        </p:nvCxnSpPr>
        <p:spPr bwMode="auto">
          <a:xfrm>
            <a:off x="7668344" y="724054"/>
            <a:ext cx="0" cy="4024897"/>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43" name="Straight Connector 42"/>
          <p:cNvCxnSpPr/>
          <p:nvPr/>
        </p:nvCxnSpPr>
        <p:spPr bwMode="auto">
          <a:xfrm>
            <a:off x="6372200" y="2221336"/>
            <a:ext cx="0" cy="199552"/>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40" name="Straight Connector 39"/>
          <p:cNvCxnSpPr/>
          <p:nvPr/>
        </p:nvCxnSpPr>
        <p:spPr bwMode="auto">
          <a:xfrm>
            <a:off x="7668344" y="301298"/>
            <a:ext cx="0" cy="247382"/>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38" name="Straight Connector 37"/>
          <p:cNvCxnSpPr/>
          <p:nvPr/>
        </p:nvCxnSpPr>
        <p:spPr bwMode="auto">
          <a:xfrm flipH="1">
            <a:off x="6929742" y="301298"/>
            <a:ext cx="738602"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37" name="Straight Connector 36"/>
          <p:cNvCxnSpPr/>
          <p:nvPr/>
        </p:nvCxnSpPr>
        <p:spPr bwMode="auto">
          <a:xfrm flipH="1">
            <a:off x="2051719" y="4581128"/>
            <a:ext cx="1" cy="216024"/>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30" name="Straight Connector 29"/>
          <p:cNvCxnSpPr/>
          <p:nvPr/>
        </p:nvCxnSpPr>
        <p:spPr bwMode="auto">
          <a:xfrm>
            <a:off x="3526845" y="1945977"/>
            <a:ext cx="0" cy="275359"/>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28" name="Straight Connector 27"/>
          <p:cNvCxnSpPr>
            <a:endCxn id="9" idx="0"/>
          </p:cNvCxnSpPr>
          <p:nvPr/>
        </p:nvCxnSpPr>
        <p:spPr bwMode="auto">
          <a:xfrm>
            <a:off x="1191293" y="1945977"/>
            <a:ext cx="1" cy="260628"/>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24" name="Straight Connector 23"/>
          <p:cNvCxnSpPr/>
          <p:nvPr/>
        </p:nvCxnSpPr>
        <p:spPr bwMode="auto">
          <a:xfrm>
            <a:off x="2033198" y="301298"/>
            <a:ext cx="0" cy="1644679"/>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3" name="Down Arrow 2"/>
          <p:cNvSpPr/>
          <p:nvPr/>
        </p:nvSpPr>
        <p:spPr bwMode="auto">
          <a:xfrm>
            <a:off x="4788024" y="1576645"/>
            <a:ext cx="432048" cy="4228619"/>
          </a:xfrm>
          <a:prstGeom prst="downArrow">
            <a:avLst/>
          </a:prstGeom>
          <a:solidFill>
            <a:srgbClr val="0070C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bg-BG" sz="1800" b="0" i="0" u="none" strike="noStrike" cap="none" normalizeH="0" baseline="0">
              <a:ln>
                <a:noFill/>
              </a:ln>
              <a:solidFill>
                <a:schemeClr val="tx1"/>
              </a:solidFill>
              <a:effectLst/>
              <a:latin typeface="Arial" charset="0"/>
            </a:endParaRPr>
          </a:p>
        </p:txBody>
      </p:sp>
      <p:graphicFrame>
        <p:nvGraphicFramePr>
          <p:cNvPr id="4" name="Diagram 3"/>
          <p:cNvGraphicFramePr/>
          <p:nvPr/>
        </p:nvGraphicFramePr>
        <p:xfrm>
          <a:off x="1"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2771800" y="116632"/>
            <a:ext cx="4274696" cy="369332"/>
          </a:xfrm>
          <a:prstGeom prst="rect">
            <a:avLst/>
          </a:prstGeom>
          <a:solidFill>
            <a:srgbClr val="FF0000"/>
          </a:solidFill>
          <a:ln>
            <a:solidFill>
              <a:schemeClr val="tx1"/>
            </a:solidFill>
          </a:ln>
        </p:spPr>
        <p:txBody>
          <a:bodyPr wrap="none" rtlCol="0">
            <a:spAutoFit/>
          </a:bodyPr>
          <a:lstStyle/>
          <a:p>
            <a:r>
              <a:rPr lang="bg-BG" dirty="0"/>
              <a:t>ТРАВМАТИЧЕН ХЕМОРАГИЧЕН ШОК</a:t>
            </a:r>
          </a:p>
        </p:txBody>
      </p:sp>
      <p:sp>
        <p:nvSpPr>
          <p:cNvPr id="5" name="TextBox 4"/>
          <p:cNvSpPr txBox="1"/>
          <p:nvPr/>
        </p:nvSpPr>
        <p:spPr>
          <a:xfrm>
            <a:off x="107505" y="548680"/>
            <a:ext cx="4968551" cy="369332"/>
          </a:xfrm>
          <a:prstGeom prst="rect">
            <a:avLst/>
          </a:prstGeom>
          <a:solidFill>
            <a:schemeClr val="bg2">
              <a:lumMod val="20000"/>
              <a:lumOff val="80000"/>
            </a:schemeClr>
          </a:solidFill>
          <a:ln>
            <a:solidFill>
              <a:schemeClr val="tx1"/>
            </a:solidFill>
          </a:ln>
        </p:spPr>
        <p:txBody>
          <a:bodyPr wrap="square" rtlCol="0">
            <a:spAutoFit/>
          </a:bodyPr>
          <a:lstStyle/>
          <a:p>
            <a:r>
              <a:rPr lang="bg-BG" dirty="0"/>
              <a:t>Поддържане на адекватно кръвообращение</a:t>
            </a:r>
          </a:p>
        </p:txBody>
      </p:sp>
      <p:sp>
        <p:nvSpPr>
          <p:cNvPr id="6" name="TextBox 5"/>
          <p:cNvSpPr txBox="1"/>
          <p:nvPr/>
        </p:nvSpPr>
        <p:spPr>
          <a:xfrm>
            <a:off x="539552" y="1052736"/>
            <a:ext cx="2987293" cy="369332"/>
          </a:xfrm>
          <a:prstGeom prst="rect">
            <a:avLst/>
          </a:prstGeom>
          <a:solidFill>
            <a:srgbClr val="0070C0"/>
          </a:solidFill>
          <a:ln>
            <a:solidFill>
              <a:schemeClr val="tx1"/>
            </a:solidFill>
          </a:ln>
        </p:spPr>
        <p:txBody>
          <a:bodyPr wrap="none" rtlCol="0">
            <a:spAutoFit/>
          </a:bodyPr>
          <a:lstStyle/>
          <a:p>
            <a:r>
              <a:rPr lang="bg-BG" dirty="0">
                <a:solidFill>
                  <a:schemeClr val="bg1"/>
                </a:solidFill>
              </a:rPr>
              <a:t>ИНФУЗИОННО ЛЕЧЕНИЕ</a:t>
            </a:r>
          </a:p>
        </p:txBody>
      </p:sp>
      <p:sp>
        <p:nvSpPr>
          <p:cNvPr id="7" name="TextBox 6"/>
          <p:cNvSpPr txBox="1"/>
          <p:nvPr/>
        </p:nvSpPr>
        <p:spPr>
          <a:xfrm>
            <a:off x="179512" y="1576645"/>
            <a:ext cx="3594061" cy="369332"/>
          </a:xfrm>
          <a:prstGeom prst="rect">
            <a:avLst/>
          </a:prstGeom>
          <a:solidFill>
            <a:schemeClr val="bg2">
              <a:lumMod val="20000"/>
              <a:lumOff val="80000"/>
            </a:schemeClr>
          </a:solidFill>
          <a:ln>
            <a:solidFill>
              <a:schemeClr val="tx1"/>
            </a:solidFill>
          </a:ln>
        </p:spPr>
        <p:txBody>
          <a:bodyPr wrap="square" rtlCol="0">
            <a:spAutoFit/>
          </a:bodyPr>
          <a:lstStyle>
            <a:defPPr>
              <a:defRPr lang="bg-BG"/>
            </a:defPPr>
          </a:lstStyle>
          <a:p>
            <a:r>
              <a:rPr lang="bg-BG" dirty="0"/>
              <a:t>Насоки в поддържането на АКН</a:t>
            </a:r>
          </a:p>
        </p:txBody>
      </p:sp>
      <p:sp>
        <p:nvSpPr>
          <p:cNvPr id="8" name="TextBox 7"/>
          <p:cNvSpPr txBox="1"/>
          <p:nvPr/>
        </p:nvSpPr>
        <p:spPr>
          <a:xfrm>
            <a:off x="5364088" y="2420888"/>
            <a:ext cx="1725532" cy="2031325"/>
          </a:xfrm>
          <a:prstGeom prst="rect">
            <a:avLst/>
          </a:prstGeom>
          <a:solidFill>
            <a:schemeClr val="bg2">
              <a:lumMod val="20000"/>
              <a:lumOff val="80000"/>
            </a:schemeClr>
          </a:solidFill>
          <a:ln>
            <a:solidFill>
              <a:schemeClr val="tx1"/>
            </a:solidFill>
          </a:ln>
        </p:spPr>
        <p:txBody>
          <a:bodyPr wrap="square" rtlCol="0">
            <a:spAutoFit/>
          </a:bodyPr>
          <a:lstStyle>
            <a:defPPr>
              <a:defRPr lang="bg-BG"/>
            </a:defPPr>
          </a:lstStyle>
          <a:p>
            <a:pPr algn="ctr"/>
            <a:r>
              <a:rPr lang="bg-BG" dirty="0"/>
              <a:t>Без ЧМТравма</a:t>
            </a:r>
          </a:p>
          <a:p>
            <a:r>
              <a:rPr lang="en-US" dirty="0" err="1"/>
              <a:t>Hb</a:t>
            </a:r>
            <a:r>
              <a:rPr lang="en-US" dirty="0"/>
              <a:t> -70-90 g/l</a:t>
            </a:r>
          </a:p>
          <a:p>
            <a:r>
              <a:rPr lang="en-US" dirty="0"/>
              <a:t>PT/APTT&lt;1.5x</a:t>
            </a:r>
          </a:p>
          <a:p>
            <a:r>
              <a:rPr lang="en-US" dirty="0" err="1"/>
              <a:t>Thr</a:t>
            </a:r>
            <a:r>
              <a:rPr lang="en-US" dirty="0"/>
              <a:t> &gt; 50 T/l</a:t>
            </a:r>
          </a:p>
          <a:p>
            <a:r>
              <a:rPr lang="bg-BG" dirty="0"/>
              <a:t>Фибриноген≥</a:t>
            </a:r>
          </a:p>
          <a:p>
            <a:r>
              <a:rPr lang="bg-BG" dirty="0"/>
              <a:t>1.5-2 </a:t>
            </a:r>
            <a:r>
              <a:rPr lang="en-US" dirty="0"/>
              <a:t>g/l</a:t>
            </a:r>
            <a:endParaRPr lang="bg-BG" dirty="0"/>
          </a:p>
        </p:txBody>
      </p:sp>
      <p:sp>
        <p:nvSpPr>
          <p:cNvPr id="9" name="TextBox 8"/>
          <p:cNvSpPr txBox="1"/>
          <p:nvPr/>
        </p:nvSpPr>
        <p:spPr>
          <a:xfrm>
            <a:off x="35496" y="2206605"/>
            <a:ext cx="2311595" cy="646331"/>
          </a:xfrm>
          <a:prstGeom prst="rect">
            <a:avLst/>
          </a:prstGeom>
          <a:solidFill>
            <a:schemeClr val="bg2">
              <a:lumMod val="20000"/>
              <a:lumOff val="80000"/>
            </a:schemeClr>
          </a:solidFill>
          <a:ln>
            <a:solidFill>
              <a:schemeClr val="tx1"/>
            </a:solidFill>
          </a:ln>
        </p:spPr>
        <p:txBody>
          <a:bodyPr wrap="square" rtlCol="0">
            <a:spAutoFit/>
          </a:bodyPr>
          <a:lstStyle>
            <a:defPPr>
              <a:defRPr lang="bg-BG"/>
            </a:defPPr>
          </a:lstStyle>
          <a:p>
            <a:pPr algn="ctr"/>
            <a:r>
              <a:rPr lang="bg-BG" dirty="0"/>
              <a:t>Без ЧМТравма</a:t>
            </a:r>
          </a:p>
          <a:p>
            <a:pPr algn="ctr"/>
            <a:r>
              <a:rPr lang="bg-BG" dirty="0"/>
              <a:t>80</a:t>
            </a:r>
            <a:r>
              <a:rPr lang="en-US" dirty="0"/>
              <a:t>≤</a:t>
            </a:r>
            <a:r>
              <a:rPr lang="bg-BG" dirty="0"/>
              <a:t>САКН≤90 </a:t>
            </a:r>
            <a:r>
              <a:rPr lang="en-US" dirty="0"/>
              <a:t>mmHg</a:t>
            </a:r>
            <a:endParaRPr lang="bg-BG" dirty="0"/>
          </a:p>
        </p:txBody>
      </p:sp>
      <p:sp>
        <p:nvSpPr>
          <p:cNvPr id="10" name="TextBox 9"/>
          <p:cNvSpPr txBox="1"/>
          <p:nvPr/>
        </p:nvSpPr>
        <p:spPr>
          <a:xfrm>
            <a:off x="251520" y="3068960"/>
            <a:ext cx="3744416" cy="646331"/>
          </a:xfrm>
          <a:prstGeom prst="rect">
            <a:avLst/>
          </a:prstGeom>
          <a:solidFill>
            <a:schemeClr val="bg2">
              <a:lumMod val="20000"/>
              <a:lumOff val="80000"/>
            </a:schemeClr>
          </a:solidFill>
          <a:ln>
            <a:solidFill>
              <a:schemeClr val="tx1"/>
            </a:solidFill>
          </a:ln>
        </p:spPr>
        <p:txBody>
          <a:bodyPr wrap="square" rtlCol="0">
            <a:spAutoFit/>
          </a:bodyPr>
          <a:lstStyle>
            <a:defPPr>
              <a:defRPr lang="bg-BG"/>
            </a:defPPr>
          </a:lstStyle>
          <a:p>
            <a:pPr algn="ctr"/>
            <a:r>
              <a:rPr lang="bg-BG" dirty="0"/>
              <a:t>Невъзможност за поддържане на необходимото АКН</a:t>
            </a:r>
          </a:p>
        </p:txBody>
      </p:sp>
      <p:sp>
        <p:nvSpPr>
          <p:cNvPr id="11" name="TextBox 10"/>
          <p:cNvSpPr txBox="1"/>
          <p:nvPr/>
        </p:nvSpPr>
        <p:spPr>
          <a:xfrm>
            <a:off x="251520" y="3934797"/>
            <a:ext cx="3818317" cy="646331"/>
          </a:xfrm>
          <a:prstGeom prst="rect">
            <a:avLst/>
          </a:prstGeom>
          <a:solidFill>
            <a:schemeClr val="bg2">
              <a:lumMod val="20000"/>
              <a:lumOff val="80000"/>
            </a:schemeClr>
          </a:solidFill>
          <a:ln>
            <a:solidFill>
              <a:schemeClr val="tx1"/>
            </a:solidFill>
          </a:ln>
        </p:spPr>
        <p:txBody>
          <a:bodyPr wrap="square" rtlCol="0">
            <a:spAutoFit/>
          </a:bodyPr>
          <a:lstStyle>
            <a:defPPr>
              <a:defRPr lang="bg-BG"/>
            </a:defPPr>
          </a:lstStyle>
          <a:p>
            <a:pPr algn="ctr"/>
            <a:r>
              <a:rPr lang="bg-BG" dirty="0"/>
              <a:t>Ранно приложение на вазопресор</a:t>
            </a:r>
          </a:p>
          <a:p>
            <a:pPr algn="ctr"/>
            <a:r>
              <a:rPr lang="en-US" dirty="0"/>
              <a:t>Noradrenaline 0.1 mcg/kg/min</a:t>
            </a:r>
            <a:endParaRPr lang="bg-BG" dirty="0"/>
          </a:p>
        </p:txBody>
      </p:sp>
      <p:sp>
        <p:nvSpPr>
          <p:cNvPr id="12" name="TextBox 11"/>
          <p:cNvSpPr txBox="1"/>
          <p:nvPr/>
        </p:nvSpPr>
        <p:spPr>
          <a:xfrm>
            <a:off x="107506" y="4748951"/>
            <a:ext cx="4320478" cy="1200329"/>
          </a:xfrm>
          <a:prstGeom prst="rect">
            <a:avLst/>
          </a:prstGeom>
          <a:solidFill>
            <a:schemeClr val="bg2">
              <a:lumMod val="20000"/>
              <a:lumOff val="80000"/>
            </a:schemeClr>
          </a:solidFill>
          <a:ln>
            <a:solidFill>
              <a:schemeClr val="tx1"/>
            </a:solidFill>
          </a:ln>
        </p:spPr>
        <p:txBody>
          <a:bodyPr wrap="square" rtlCol="0">
            <a:spAutoFit/>
          </a:bodyPr>
          <a:lstStyle>
            <a:defPPr>
              <a:defRPr lang="bg-BG"/>
            </a:defPPr>
          </a:lstStyle>
          <a:p>
            <a:r>
              <a:rPr lang="ru-RU" dirty="0"/>
              <a:t>Титрираща инфузионна терапия</a:t>
            </a:r>
          </a:p>
          <a:p>
            <a:r>
              <a:rPr lang="ru-RU" dirty="0"/>
              <a:t>Индекси на отговора от страна на преднатоварването, МОС и маркерите за тъканна оксигенация </a:t>
            </a:r>
          </a:p>
        </p:txBody>
      </p:sp>
      <p:sp>
        <p:nvSpPr>
          <p:cNvPr id="13" name="TextBox 12"/>
          <p:cNvSpPr txBox="1"/>
          <p:nvPr/>
        </p:nvSpPr>
        <p:spPr>
          <a:xfrm>
            <a:off x="5220072" y="539388"/>
            <a:ext cx="3775742" cy="369332"/>
          </a:xfrm>
          <a:prstGeom prst="rect">
            <a:avLst/>
          </a:prstGeom>
          <a:solidFill>
            <a:schemeClr val="bg2">
              <a:lumMod val="20000"/>
              <a:lumOff val="80000"/>
            </a:schemeClr>
          </a:solidFill>
          <a:ln>
            <a:solidFill>
              <a:schemeClr val="tx1"/>
            </a:solidFill>
          </a:ln>
        </p:spPr>
        <p:txBody>
          <a:bodyPr wrap="square" rtlCol="0">
            <a:spAutoFit/>
          </a:bodyPr>
          <a:lstStyle>
            <a:defPPr>
              <a:defRPr lang="bg-BG"/>
            </a:defPPr>
          </a:lstStyle>
          <a:p>
            <a:pPr algn="ctr"/>
            <a:r>
              <a:rPr lang="bg-BG" dirty="0"/>
              <a:t>Ефективно кръвосъсирване</a:t>
            </a:r>
          </a:p>
        </p:txBody>
      </p:sp>
      <p:sp>
        <p:nvSpPr>
          <p:cNvPr id="14" name="TextBox 13"/>
          <p:cNvSpPr txBox="1"/>
          <p:nvPr/>
        </p:nvSpPr>
        <p:spPr>
          <a:xfrm>
            <a:off x="6660232" y="1054477"/>
            <a:ext cx="2016224" cy="646331"/>
          </a:xfrm>
          <a:prstGeom prst="rect">
            <a:avLst/>
          </a:prstGeom>
          <a:solidFill>
            <a:schemeClr val="bg2">
              <a:lumMod val="20000"/>
              <a:lumOff val="80000"/>
            </a:schemeClr>
          </a:solidFill>
          <a:ln>
            <a:solidFill>
              <a:schemeClr val="tx1"/>
            </a:solidFill>
          </a:ln>
        </p:spPr>
        <p:txBody>
          <a:bodyPr wrap="square" rtlCol="0">
            <a:spAutoFit/>
          </a:bodyPr>
          <a:lstStyle>
            <a:defPPr>
              <a:defRPr lang="bg-BG"/>
            </a:defPPr>
          </a:lstStyle>
          <a:p>
            <a:pPr algn="ctr"/>
            <a:r>
              <a:rPr lang="en-US" dirty="0"/>
              <a:t>TXA</a:t>
            </a:r>
          </a:p>
          <a:p>
            <a:r>
              <a:rPr lang="en-US" dirty="0"/>
              <a:t>1 g iv + 1 g </a:t>
            </a:r>
            <a:r>
              <a:rPr lang="bg-BG" dirty="0"/>
              <a:t>на 8</a:t>
            </a:r>
            <a:r>
              <a:rPr lang="en-US" dirty="0"/>
              <a:t> h</a:t>
            </a:r>
            <a:endParaRPr lang="bg-BG" dirty="0"/>
          </a:p>
        </p:txBody>
      </p:sp>
      <p:sp>
        <p:nvSpPr>
          <p:cNvPr id="15" name="TextBox 14"/>
          <p:cNvSpPr txBox="1"/>
          <p:nvPr/>
        </p:nvSpPr>
        <p:spPr>
          <a:xfrm>
            <a:off x="6125257" y="1852004"/>
            <a:ext cx="2311595" cy="369332"/>
          </a:xfrm>
          <a:prstGeom prst="rect">
            <a:avLst/>
          </a:prstGeom>
          <a:solidFill>
            <a:schemeClr val="bg2">
              <a:lumMod val="20000"/>
              <a:lumOff val="80000"/>
            </a:schemeClr>
          </a:solidFill>
          <a:ln>
            <a:solidFill>
              <a:schemeClr val="tx1"/>
            </a:solidFill>
          </a:ln>
        </p:spPr>
        <p:txBody>
          <a:bodyPr wrap="square" rtlCol="0">
            <a:spAutoFit/>
          </a:bodyPr>
          <a:lstStyle>
            <a:defPPr>
              <a:defRPr lang="bg-BG"/>
            </a:defPPr>
          </a:lstStyle>
          <a:p>
            <a:r>
              <a:rPr lang="bg-BG" dirty="0"/>
              <a:t>Таргетни стойности</a:t>
            </a:r>
          </a:p>
        </p:txBody>
      </p:sp>
      <p:sp>
        <p:nvSpPr>
          <p:cNvPr id="17" name="TextBox 16"/>
          <p:cNvSpPr txBox="1"/>
          <p:nvPr/>
        </p:nvSpPr>
        <p:spPr>
          <a:xfrm>
            <a:off x="3777387" y="1052736"/>
            <a:ext cx="2594813" cy="369332"/>
          </a:xfrm>
          <a:prstGeom prst="rect">
            <a:avLst/>
          </a:prstGeom>
          <a:solidFill>
            <a:srgbClr val="0070C0"/>
          </a:solidFill>
          <a:ln>
            <a:solidFill>
              <a:schemeClr val="tx1"/>
            </a:solidFill>
          </a:ln>
        </p:spPr>
        <p:txBody>
          <a:bodyPr wrap="none" rtlCol="0">
            <a:spAutoFit/>
          </a:bodyPr>
          <a:lstStyle/>
          <a:p>
            <a:r>
              <a:rPr lang="bg-BG" dirty="0">
                <a:solidFill>
                  <a:schemeClr val="bg1"/>
                </a:solidFill>
              </a:rPr>
              <a:t>СПРЕТЕ КЪРВЕНЕТО</a:t>
            </a:r>
          </a:p>
        </p:txBody>
      </p:sp>
      <p:sp>
        <p:nvSpPr>
          <p:cNvPr id="18" name="TextBox 17"/>
          <p:cNvSpPr txBox="1"/>
          <p:nvPr/>
        </p:nvSpPr>
        <p:spPr>
          <a:xfrm>
            <a:off x="5845202" y="4653136"/>
            <a:ext cx="2615230" cy="923330"/>
          </a:xfrm>
          <a:prstGeom prst="rect">
            <a:avLst/>
          </a:prstGeom>
          <a:solidFill>
            <a:schemeClr val="bg2">
              <a:lumMod val="20000"/>
              <a:lumOff val="80000"/>
            </a:schemeClr>
          </a:solidFill>
          <a:ln>
            <a:solidFill>
              <a:schemeClr val="tx1"/>
            </a:solidFill>
          </a:ln>
        </p:spPr>
        <p:txBody>
          <a:bodyPr wrap="square" rtlCol="0">
            <a:spAutoFit/>
          </a:bodyPr>
          <a:lstStyle>
            <a:defPPr>
              <a:defRPr lang="bg-BG"/>
            </a:defPPr>
          </a:lstStyle>
          <a:p>
            <a:pPr algn="ctr"/>
            <a:r>
              <a:rPr lang="bg-BG" dirty="0"/>
              <a:t>Избягване на ацидоза</a:t>
            </a:r>
          </a:p>
          <a:p>
            <a:pPr algn="ctr"/>
            <a:r>
              <a:rPr lang="bg-BG" dirty="0"/>
              <a:t>Нормотермия</a:t>
            </a:r>
          </a:p>
          <a:p>
            <a:pPr algn="ctr"/>
            <a:r>
              <a:rPr lang="en-US" dirty="0"/>
              <a:t>Ca</a:t>
            </a:r>
            <a:r>
              <a:rPr lang="en-US" baseline="30000" dirty="0"/>
              <a:t>++</a:t>
            </a:r>
            <a:r>
              <a:rPr lang="en-US" dirty="0"/>
              <a:t>=1.1-1.3 </a:t>
            </a:r>
            <a:r>
              <a:rPr lang="en-US" dirty="0" err="1"/>
              <a:t>mmol</a:t>
            </a:r>
            <a:r>
              <a:rPr lang="en-US" dirty="0"/>
              <a:t>/l</a:t>
            </a:r>
            <a:endParaRPr lang="bg-BG" dirty="0"/>
          </a:p>
        </p:txBody>
      </p:sp>
      <p:sp>
        <p:nvSpPr>
          <p:cNvPr id="19" name="TextBox 18"/>
          <p:cNvSpPr txBox="1"/>
          <p:nvPr/>
        </p:nvSpPr>
        <p:spPr>
          <a:xfrm>
            <a:off x="7164288" y="2420888"/>
            <a:ext cx="1868016" cy="2031325"/>
          </a:xfrm>
          <a:prstGeom prst="rect">
            <a:avLst/>
          </a:prstGeom>
          <a:solidFill>
            <a:schemeClr val="bg2">
              <a:lumMod val="20000"/>
              <a:lumOff val="80000"/>
            </a:schemeClr>
          </a:solidFill>
          <a:ln>
            <a:solidFill>
              <a:schemeClr val="tx1"/>
            </a:solidFill>
          </a:ln>
        </p:spPr>
        <p:txBody>
          <a:bodyPr wrap="square" rtlCol="0">
            <a:spAutoFit/>
          </a:bodyPr>
          <a:lstStyle>
            <a:defPPr>
              <a:defRPr lang="bg-BG"/>
            </a:defPPr>
          </a:lstStyle>
          <a:p>
            <a:pPr algn="ctr"/>
            <a:r>
              <a:rPr lang="bg-BG" dirty="0"/>
              <a:t>Със ЧМТравма (</a:t>
            </a:r>
            <a:r>
              <a:rPr lang="en-US" dirty="0"/>
              <a:t>GCS</a:t>
            </a:r>
            <a:r>
              <a:rPr lang="bg-BG" dirty="0"/>
              <a:t> ≤</a:t>
            </a:r>
            <a:r>
              <a:rPr lang="en-US" dirty="0"/>
              <a:t>8)</a:t>
            </a:r>
            <a:endParaRPr lang="bg-BG" dirty="0"/>
          </a:p>
          <a:p>
            <a:r>
              <a:rPr lang="en-US" dirty="0" err="1"/>
              <a:t>Hb</a:t>
            </a:r>
            <a:r>
              <a:rPr lang="en-US" dirty="0"/>
              <a:t> -100 g/l</a:t>
            </a:r>
          </a:p>
          <a:p>
            <a:r>
              <a:rPr lang="en-US" dirty="0"/>
              <a:t>PT/APTT&lt;1.5x</a:t>
            </a:r>
          </a:p>
          <a:p>
            <a:r>
              <a:rPr lang="en-US" dirty="0" err="1"/>
              <a:t>Thr</a:t>
            </a:r>
            <a:r>
              <a:rPr lang="en-US" dirty="0"/>
              <a:t> &gt; 100 T/l</a:t>
            </a:r>
          </a:p>
          <a:p>
            <a:r>
              <a:rPr lang="bg-BG" dirty="0"/>
              <a:t>Фибриноген≥</a:t>
            </a:r>
          </a:p>
          <a:p>
            <a:r>
              <a:rPr lang="bg-BG" dirty="0"/>
              <a:t>1.5-2 </a:t>
            </a:r>
            <a:r>
              <a:rPr lang="en-US" dirty="0"/>
              <a:t>g/l</a:t>
            </a:r>
            <a:endParaRPr lang="bg-BG" dirty="0"/>
          </a:p>
        </p:txBody>
      </p:sp>
      <p:sp>
        <p:nvSpPr>
          <p:cNvPr id="20" name="TextBox 19"/>
          <p:cNvSpPr txBox="1"/>
          <p:nvPr/>
        </p:nvSpPr>
        <p:spPr>
          <a:xfrm>
            <a:off x="2483768" y="2206605"/>
            <a:ext cx="2834292" cy="646331"/>
          </a:xfrm>
          <a:prstGeom prst="rect">
            <a:avLst/>
          </a:prstGeom>
          <a:solidFill>
            <a:schemeClr val="bg2">
              <a:lumMod val="20000"/>
              <a:lumOff val="80000"/>
            </a:schemeClr>
          </a:solidFill>
          <a:ln>
            <a:solidFill>
              <a:schemeClr val="tx1"/>
            </a:solidFill>
          </a:ln>
        </p:spPr>
        <p:txBody>
          <a:bodyPr wrap="square" rtlCol="0">
            <a:spAutoFit/>
          </a:bodyPr>
          <a:lstStyle>
            <a:defPPr>
              <a:defRPr lang="bg-BG"/>
            </a:defPPr>
          </a:lstStyle>
          <a:p>
            <a:pPr algn="ctr"/>
            <a:r>
              <a:rPr lang="bg-BG" dirty="0"/>
              <a:t>Със ЧМТравма (</a:t>
            </a:r>
            <a:r>
              <a:rPr lang="en-US" dirty="0"/>
              <a:t>GCS</a:t>
            </a:r>
            <a:r>
              <a:rPr lang="bg-BG" dirty="0"/>
              <a:t> ≤</a:t>
            </a:r>
            <a:r>
              <a:rPr lang="en-US" dirty="0"/>
              <a:t>8)</a:t>
            </a:r>
            <a:endParaRPr lang="bg-BG" dirty="0"/>
          </a:p>
          <a:p>
            <a:pPr algn="ctr"/>
            <a:r>
              <a:rPr lang="bg-BG" dirty="0"/>
              <a:t>САКН≥120 </a:t>
            </a:r>
            <a:r>
              <a:rPr lang="en-US" dirty="0"/>
              <a:t>mmHg</a:t>
            </a:r>
            <a:endParaRPr lang="bg-BG" dirty="0"/>
          </a:p>
        </p:txBody>
      </p:sp>
      <p:sp>
        <p:nvSpPr>
          <p:cNvPr id="21" name="TextBox 20"/>
          <p:cNvSpPr txBox="1"/>
          <p:nvPr/>
        </p:nvSpPr>
        <p:spPr>
          <a:xfrm>
            <a:off x="3256909" y="6023029"/>
            <a:ext cx="3613425" cy="646331"/>
          </a:xfrm>
          <a:prstGeom prst="rect">
            <a:avLst/>
          </a:prstGeom>
          <a:solidFill>
            <a:srgbClr val="0070C0"/>
          </a:solidFill>
          <a:ln>
            <a:solidFill>
              <a:schemeClr val="tx1"/>
            </a:solidFill>
          </a:ln>
        </p:spPr>
        <p:txBody>
          <a:bodyPr wrap="none" rtlCol="0">
            <a:spAutoFit/>
          </a:bodyPr>
          <a:lstStyle/>
          <a:p>
            <a:pPr algn="ctr"/>
            <a:r>
              <a:rPr lang="bg-BG" dirty="0">
                <a:solidFill>
                  <a:schemeClr val="bg1"/>
                </a:solidFill>
              </a:rPr>
              <a:t>Хирургична и/или ангиографска</a:t>
            </a:r>
          </a:p>
          <a:p>
            <a:pPr algn="ctr"/>
            <a:r>
              <a:rPr lang="bg-BG" dirty="0">
                <a:solidFill>
                  <a:schemeClr val="bg1"/>
                </a:solidFill>
              </a:rPr>
              <a:t>Емболизация/кръвоспиране</a:t>
            </a:r>
          </a:p>
        </p:txBody>
      </p:sp>
      <p:cxnSp>
        <p:nvCxnSpPr>
          <p:cNvPr id="22" name="Straight Connector 21"/>
          <p:cNvCxnSpPr>
            <a:stCxn id="2" idx="1"/>
          </p:cNvCxnSpPr>
          <p:nvPr/>
        </p:nvCxnSpPr>
        <p:spPr bwMode="auto">
          <a:xfrm flipH="1">
            <a:off x="2033198" y="301298"/>
            <a:ext cx="738602"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34" name="Straight Connector 33"/>
          <p:cNvCxnSpPr/>
          <p:nvPr/>
        </p:nvCxnSpPr>
        <p:spPr bwMode="auto">
          <a:xfrm flipH="1">
            <a:off x="1191293" y="2852936"/>
            <a:ext cx="1" cy="216024"/>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35" name="Straight Connector 34"/>
          <p:cNvCxnSpPr/>
          <p:nvPr/>
        </p:nvCxnSpPr>
        <p:spPr bwMode="auto">
          <a:xfrm flipH="1">
            <a:off x="3526844" y="2852936"/>
            <a:ext cx="1" cy="216024"/>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36" name="Straight Connector 35"/>
          <p:cNvCxnSpPr/>
          <p:nvPr/>
        </p:nvCxnSpPr>
        <p:spPr bwMode="auto">
          <a:xfrm flipH="1">
            <a:off x="2033197" y="3718773"/>
            <a:ext cx="1" cy="216024"/>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42" name="Straight Connector 41"/>
          <p:cNvCxnSpPr>
            <a:stCxn id="14" idx="2"/>
          </p:cNvCxnSpPr>
          <p:nvPr/>
        </p:nvCxnSpPr>
        <p:spPr bwMode="auto">
          <a:xfrm>
            <a:off x="7668344" y="1700808"/>
            <a:ext cx="0" cy="151196"/>
          </a:xfrm>
          <a:prstGeom prst="line">
            <a:avLst/>
          </a:prstGeom>
          <a:solidFill>
            <a:schemeClr val="accent1"/>
          </a:solidFill>
          <a:ln w="12700" cap="flat" cmpd="sng" algn="ctr">
            <a:solidFill>
              <a:schemeClr val="tx1"/>
            </a:solidFill>
            <a:prstDash val="solid"/>
            <a:round/>
            <a:headEnd type="none" w="sm" len="sm"/>
            <a:tailEnd type="none" w="sm" len="sm"/>
          </a:ln>
          <a:effectLst/>
        </p:spPr>
      </p:cxnSp>
    </p:spTree>
    <p:extLst>
      <p:ext uri="{BB962C8B-B14F-4D97-AF65-F5344CB8AC3E}">
        <p14:creationId xmlns:p14="http://schemas.microsoft.com/office/powerpoint/2010/main" val="1101054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E6E0478-AAEC-40DB-A21C-E6D477CD6254}" type="slidenum">
              <a:rPr lang="bg-BG" altLang="bg-BG" smtClean="0"/>
              <a:pPr eaLnBrk="1" hangingPunct="1"/>
              <a:t>7</a:t>
            </a:fld>
            <a:endParaRPr lang="bg-BG" altLang="bg-BG"/>
          </a:p>
        </p:txBody>
      </p:sp>
      <p:sp>
        <p:nvSpPr>
          <p:cNvPr id="158722" name="Rectangle 2"/>
          <p:cNvSpPr>
            <a:spLocks noGrp="1" noChangeArrowheads="1"/>
          </p:cNvSpPr>
          <p:nvPr>
            <p:ph type="title"/>
          </p:nvPr>
        </p:nvSpPr>
        <p:spPr/>
        <p:txBody>
          <a:bodyPr/>
          <a:lstStyle/>
          <a:p>
            <a:pPr eaLnBrk="1" hangingPunct="1">
              <a:defRPr/>
            </a:pPr>
            <a:r>
              <a:rPr lang="en-US" dirty="0"/>
              <a:t>M</a:t>
            </a:r>
            <a:r>
              <a:rPr lang="bg-BG" dirty="0"/>
              <a:t>еханизми на травматичния шок</a:t>
            </a:r>
          </a:p>
        </p:txBody>
      </p:sp>
      <p:sp>
        <p:nvSpPr>
          <p:cNvPr id="4100" name="Rectangle 3"/>
          <p:cNvSpPr>
            <a:spLocks noGrp="1" noChangeArrowheads="1"/>
          </p:cNvSpPr>
          <p:nvPr>
            <p:ph type="body" idx="1"/>
          </p:nvPr>
        </p:nvSpPr>
        <p:spPr/>
        <p:txBody>
          <a:bodyPr/>
          <a:lstStyle/>
          <a:p>
            <a:pPr marL="0" indent="692150" algn="just" eaLnBrk="1" hangingPunct="1">
              <a:buFontTx/>
              <a:buNone/>
            </a:pPr>
            <a:r>
              <a:rPr lang="bg-BG" altLang="bg-BG" sz="2400" dirty="0"/>
              <a:t>Травматичният шок настъпва като резултат от комбинация от механизмите, водещи до различните други видове шок при относително здрави иначе пациенти.</a:t>
            </a:r>
          </a:p>
        </p:txBody>
      </p:sp>
    </p:spTree>
    <p:extLst>
      <p:ext uri="{BB962C8B-B14F-4D97-AF65-F5344CB8AC3E}">
        <p14:creationId xmlns:p14="http://schemas.microsoft.com/office/powerpoint/2010/main" val="3412530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26AE727-22BC-473A-9D57-12321A148310}" type="slidenum">
              <a:rPr lang="bg-BG" altLang="bg-BG" smtClean="0"/>
              <a:pPr eaLnBrk="1" hangingPunct="1"/>
              <a:t>8</a:t>
            </a:fld>
            <a:endParaRPr lang="bg-BG" altLang="bg-BG"/>
          </a:p>
        </p:txBody>
      </p:sp>
      <p:sp>
        <p:nvSpPr>
          <p:cNvPr id="159746" name="Rectangle 2"/>
          <p:cNvSpPr>
            <a:spLocks noGrp="1" noChangeArrowheads="1"/>
          </p:cNvSpPr>
          <p:nvPr>
            <p:ph type="title"/>
          </p:nvPr>
        </p:nvSpPr>
        <p:spPr/>
        <p:txBody>
          <a:bodyPr/>
          <a:lstStyle/>
          <a:p>
            <a:pPr eaLnBrk="1" hangingPunct="1">
              <a:defRPr/>
            </a:pPr>
            <a:r>
              <a:rPr lang="bg-BG"/>
              <a:t>Патофизиология</a:t>
            </a:r>
          </a:p>
        </p:txBody>
      </p:sp>
      <p:sp>
        <p:nvSpPr>
          <p:cNvPr id="5124" name="Rectangle 3"/>
          <p:cNvSpPr>
            <a:spLocks noGrp="1" noChangeArrowheads="1"/>
          </p:cNvSpPr>
          <p:nvPr>
            <p:ph type="body" idx="1"/>
          </p:nvPr>
        </p:nvSpPr>
        <p:spPr/>
        <p:txBody>
          <a:bodyPr/>
          <a:lstStyle/>
          <a:p>
            <a:pPr algn="just" eaLnBrk="1" hangingPunct="1"/>
            <a:r>
              <a:rPr lang="bg-BG" altLang="bg-BG" sz="2400" dirty="0"/>
              <a:t>Отначало имаме клиничната картината на хиповолемичен шок и нарушена тъканна перфузия, като резултат на загубеното количество кръв</a:t>
            </a:r>
            <a:r>
              <a:rPr lang="en-US" altLang="bg-BG" sz="2400" dirty="0"/>
              <a:t>.</a:t>
            </a:r>
            <a:endParaRPr lang="bg-BG" altLang="bg-BG" sz="2400" dirty="0"/>
          </a:p>
          <a:p>
            <a:pPr algn="just" eaLnBrk="1" hangingPunct="1"/>
            <a:r>
              <a:rPr lang="bg-BG" altLang="bg-BG" sz="2400" dirty="0"/>
              <a:t>Следва анемична фаза, която се засилва от ятрогенната хемодилуция,  от инфузиите, както и от мобилизицията на интерстициални течности към съдовете.</a:t>
            </a:r>
          </a:p>
        </p:txBody>
      </p:sp>
    </p:spTree>
    <p:extLst>
      <p:ext uri="{BB962C8B-B14F-4D97-AF65-F5344CB8AC3E}">
        <p14:creationId xmlns:p14="http://schemas.microsoft.com/office/powerpoint/2010/main" val="1981291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6278" y="4088674"/>
            <a:ext cx="1594974" cy="2465550"/>
          </a:xfrm>
          <a:prstGeom prst="rect">
            <a:avLst/>
          </a:prstGeom>
          <a:ln w="19050">
            <a:solidFill>
              <a:schemeClr val="accent1">
                <a:shade val="50000"/>
              </a:schemeClr>
            </a:solidFill>
          </a:ln>
        </p:spPr>
      </p:pic>
      <p:sp>
        <p:nvSpPr>
          <p:cNvPr id="5" name="Content Placeholder 6"/>
          <p:cNvSpPr txBox="1">
            <a:spLocks/>
          </p:cNvSpPr>
          <p:nvPr/>
        </p:nvSpPr>
        <p:spPr>
          <a:xfrm>
            <a:off x="484094" y="1417063"/>
            <a:ext cx="5294958" cy="2568386"/>
          </a:xfrm>
          <a:prstGeom prst="rect">
            <a:avLst/>
          </a:prstGeom>
        </p:spPr>
        <p:txBody>
          <a:bodyPr lIns="80673" tIns="40337" rIns="80673" bIns="40337">
            <a:normAutofit/>
          </a:bodyPr>
          <a:lstStyle>
            <a:lvl1pPr marL="381925" indent="-381925" algn="l" defTabSz="1018467"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504" indent="-318271" algn="l" defTabSz="1018467"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084" indent="-254616" algn="l" defTabSz="1018467"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317" indent="-254616" algn="l" defTabSz="1018467"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1551" indent="-254616" algn="l" defTabSz="1018467"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0785" indent="-254616" algn="l" defTabSz="1018467"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0019" indent="-254616" algn="l" defTabSz="1018467"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19251" indent="-254616" algn="l" defTabSz="1018467"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8485" indent="-254616" algn="l" defTabSz="1018467"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buFont typeface="Wingdings" pitchFamily="2" charset="2"/>
              <a:buChar char="§"/>
            </a:pPr>
            <a:r>
              <a:rPr lang="bg-BG" sz="2400" dirty="0">
                <a:latin typeface="Arial" pitchFamily="34" charset="0"/>
                <a:cs typeface="Arial" pitchFamily="34" charset="0"/>
              </a:rPr>
              <a:t>Раменна кост	</a:t>
            </a:r>
            <a:r>
              <a:rPr lang="en-US" sz="2400" dirty="0">
                <a:latin typeface="Arial" pitchFamily="34" charset="0"/>
                <a:cs typeface="Arial" pitchFamily="34" charset="0"/>
              </a:rPr>
              <a:t>750 ml</a:t>
            </a:r>
          </a:p>
          <a:p>
            <a:pPr>
              <a:buFont typeface="Wingdings" pitchFamily="2" charset="2"/>
              <a:buChar char="§"/>
            </a:pPr>
            <a:r>
              <a:rPr lang="bg-BG" sz="2400" dirty="0">
                <a:latin typeface="Arial" pitchFamily="34" charset="0"/>
                <a:cs typeface="Arial" pitchFamily="34" charset="0"/>
              </a:rPr>
              <a:t>Подбедрица	</a:t>
            </a:r>
            <a:r>
              <a:rPr lang="en-US" sz="2400" dirty="0">
                <a:latin typeface="Arial" pitchFamily="34" charset="0"/>
                <a:cs typeface="Arial" pitchFamily="34" charset="0"/>
              </a:rPr>
              <a:t>750 ml</a:t>
            </a:r>
          </a:p>
          <a:p>
            <a:pPr>
              <a:buFont typeface="Wingdings" pitchFamily="2" charset="2"/>
              <a:buChar char="§"/>
            </a:pPr>
            <a:r>
              <a:rPr lang="bg-BG" sz="2400" dirty="0">
                <a:latin typeface="Arial" pitchFamily="34" charset="0"/>
                <a:cs typeface="Arial" pitchFamily="34" charset="0"/>
              </a:rPr>
              <a:t>Бедро		</a:t>
            </a:r>
            <a:r>
              <a:rPr lang="en-US" sz="2400" dirty="0">
                <a:latin typeface="Arial" pitchFamily="34" charset="0"/>
                <a:cs typeface="Arial" pitchFamily="34" charset="0"/>
              </a:rPr>
              <a:t>1500 ml</a:t>
            </a:r>
          </a:p>
          <a:p>
            <a:pPr>
              <a:buFont typeface="Wingdings" pitchFamily="2" charset="2"/>
              <a:buChar char="§"/>
            </a:pPr>
            <a:r>
              <a:rPr lang="bg-BG" sz="2400" dirty="0">
                <a:latin typeface="Arial" pitchFamily="34" charset="0"/>
                <a:cs typeface="Arial" pitchFamily="34" charset="0"/>
              </a:rPr>
              <a:t>Таз			над 3000</a:t>
            </a:r>
            <a:r>
              <a:rPr lang="en-US" sz="2400" dirty="0">
                <a:latin typeface="Arial" pitchFamily="34" charset="0"/>
                <a:cs typeface="Arial" pitchFamily="34" charset="0"/>
              </a:rPr>
              <a:t> ml</a:t>
            </a:r>
          </a:p>
        </p:txBody>
      </p:sp>
      <p:sp>
        <p:nvSpPr>
          <p:cNvPr id="6" name="TextBox 5"/>
          <p:cNvSpPr txBox="1"/>
          <p:nvPr/>
        </p:nvSpPr>
        <p:spPr>
          <a:xfrm>
            <a:off x="1169894" y="303776"/>
            <a:ext cx="6763871" cy="57037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eaLnBrk="1" hangingPunct="1">
              <a:defRPr sz="3200">
                <a:solidFill>
                  <a:schemeClr val="tx2"/>
                </a:solidFill>
                <a:effectLst>
                  <a:outerShdw blurRad="38100" dist="38100" dir="2700000" algn="tl">
                    <a:srgbClr val="C0C0C0"/>
                  </a:outerShdw>
                </a:effectLst>
                <a:latin typeface="+mj-lt"/>
                <a:ea typeface="+mj-ea"/>
                <a:cs typeface="+mj-cs"/>
              </a:defRPr>
            </a:lvl1pPr>
            <a:lvl2pPr algn="ctr" eaLnBrk="0" hangingPunct="0">
              <a:defRPr sz="4400">
                <a:solidFill>
                  <a:schemeClr val="tx2"/>
                </a:solidFill>
                <a:effectLst>
                  <a:outerShdw blurRad="38100" dist="38100" dir="2700000" algn="tl">
                    <a:srgbClr val="C0C0C0"/>
                  </a:outerShdw>
                </a:effectLst>
              </a:defRPr>
            </a:lvl2pPr>
            <a:lvl3pPr algn="ctr" eaLnBrk="0" hangingPunct="0">
              <a:defRPr sz="4400">
                <a:solidFill>
                  <a:schemeClr val="tx2"/>
                </a:solidFill>
                <a:effectLst>
                  <a:outerShdw blurRad="38100" dist="38100" dir="2700000" algn="tl">
                    <a:srgbClr val="C0C0C0"/>
                  </a:outerShdw>
                </a:effectLst>
              </a:defRPr>
            </a:lvl3pPr>
            <a:lvl4pPr algn="ctr" eaLnBrk="0" hangingPunct="0">
              <a:defRPr sz="4400">
                <a:solidFill>
                  <a:schemeClr val="tx2"/>
                </a:solidFill>
                <a:effectLst>
                  <a:outerShdw blurRad="38100" dist="38100" dir="2700000" algn="tl">
                    <a:srgbClr val="C0C0C0"/>
                  </a:outerShdw>
                </a:effectLst>
              </a:defRPr>
            </a:lvl4pPr>
            <a:lvl5pPr algn="ctr" eaLnBrk="0" hangingPunct="0">
              <a:defRPr sz="4400">
                <a:solidFill>
                  <a:schemeClr val="tx2"/>
                </a:solidFill>
                <a:effectLst>
                  <a:outerShdw blurRad="38100" dist="38100" dir="2700000" algn="tl">
                    <a:srgbClr val="C0C0C0"/>
                  </a:outerShdw>
                </a:effectLst>
              </a:defRPr>
            </a:lvl5pPr>
            <a:lvl6pPr marL="457200" algn="ctr" fontAlgn="base">
              <a:spcBef>
                <a:spcPct val="0"/>
              </a:spcBef>
              <a:spcAft>
                <a:spcPct val="0"/>
              </a:spcAft>
              <a:defRPr sz="4400">
                <a:solidFill>
                  <a:schemeClr val="tx2"/>
                </a:solidFill>
                <a:effectLst>
                  <a:outerShdw blurRad="38100" dist="38100" dir="2700000" algn="tl">
                    <a:srgbClr val="C0C0C0"/>
                  </a:outerShdw>
                </a:effectLst>
              </a:defRPr>
            </a:lvl6pPr>
            <a:lvl7pPr marL="914400" algn="ctr" fontAlgn="base">
              <a:spcBef>
                <a:spcPct val="0"/>
              </a:spcBef>
              <a:spcAft>
                <a:spcPct val="0"/>
              </a:spcAft>
              <a:defRPr sz="4400">
                <a:solidFill>
                  <a:schemeClr val="tx2"/>
                </a:solidFill>
                <a:effectLst>
                  <a:outerShdw blurRad="38100" dist="38100" dir="2700000" algn="tl">
                    <a:srgbClr val="C0C0C0"/>
                  </a:outerShdw>
                </a:effectLst>
              </a:defRPr>
            </a:lvl7pPr>
            <a:lvl8pPr marL="1371600" algn="ctr" fontAlgn="base">
              <a:spcBef>
                <a:spcPct val="0"/>
              </a:spcBef>
              <a:spcAft>
                <a:spcPct val="0"/>
              </a:spcAft>
              <a:defRPr sz="4400">
                <a:solidFill>
                  <a:schemeClr val="tx2"/>
                </a:solidFill>
                <a:effectLst>
                  <a:outerShdw blurRad="38100" dist="38100" dir="2700000" algn="tl">
                    <a:srgbClr val="C0C0C0"/>
                  </a:outerShdw>
                </a:effectLst>
              </a:defRPr>
            </a:lvl8pPr>
            <a:lvl9pPr marL="1828800" algn="ctr" fontAlgn="base">
              <a:spcBef>
                <a:spcPct val="0"/>
              </a:spcBef>
              <a:spcAft>
                <a:spcPct val="0"/>
              </a:spcAft>
              <a:defRPr sz="4400">
                <a:solidFill>
                  <a:schemeClr val="tx2"/>
                </a:solidFill>
                <a:effectLst>
                  <a:outerShdw blurRad="38100" dist="38100" dir="2700000" algn="tl">
                    <a:srgbClr val="C0C0C0"/>
                  </a:outerShdw>
                </a:effectLst>
              </a:defRPr>
            </a:lvl9pPr>
          </a:lstStyle>
          <a:p>
            <a:r>
              <a:rPr lang="bg-BG" dirty="0"/>
              <a:t>Приблизителна кръвозагуба</a:t>
            </a:r>
            <a:endParaRPr lang="en-US" dirty="0"/>
          </a:p>
        </p:txBody>
      </p:sp>
      <p:sp>
        <p:nvSpPr>
          <p:cNvPr id="7" name="TextBox 6"/>
          <p:cNvSpPr txBox="1"/>
          <p:nvPr/>
        </p:nvSpPr>
        <p:spPr>
          <a:xfrm>
            <a:off x="484094" y="3501008"/>
            <a:ext cx="6536178" cy="1558789"/>
          </a:xfrm>
          <a:prstGeom prst="rect">
            <a:avLst/>
          </a:prstGeom>
          <a:noFill/>
        </p:spPr>
        <p:txBody>
          <a:bodyPr wrap="square" lIns="80673" tIns="40337" rIns="80673" bIns="40337" rtlCol="0">
            <a:spAutoFit/>
          </a:bodyPr>
          <a:lstStyle/>
          <a:p>
            <a:pPr algn="just"/>
            <a:r>
              <a:rPr lang="bg-BG" sz="2400" dirty="0">
                <a:latin typeface="Arial" pitchFamily="34" charset="0"/>
                <a:cs typeface="Arial" pitchFamily="34" charset="0"/>
              </a:rPr>
              <a:t>Свързаната с това травма на меките тъкани води до освобождаване на цитокини, което:</a:t>
            </a:r>
          </a:p>
          <a:p>
            <a:pPr marL="342900" indent="-342900" algn="just">
              <a:buFont typeface="Wingdings" pitchFamily="2" charset="2"/>
              <a:buChar char="§"/>
            </a:pPr>
            <a:r>
              <a:rPr lang="bg-BG" sz="2400" dirty="0">
                <a:latin typeface="Arial" pitchFamily="34" charset="0"/>
                <a:cs typeface="Arial" pitchFamily="34" charset="0"/>
              </a:rPr>
              <a:t>Повишава пропускливостта на съдовете.</a:t>
            </a:r>
          </a:p>
          <a:p>
            <a:pPr marL="342900" indent="-342900" algn="just">
              <a:buFont typeface="Wingdings" pitchFamily="2" charset="2"/>
              <a:buChar char="§"/>
            </a:pPr>
            <a:r>
              <a:rPr lang="bg-BG" sz="2400" dirty="0">
                <a:latin typeface="Arial" pitchFamily="34" charset="0"/>
                <a:cs typeface="Arial" pitchFamily="34" charset="0"/>
              </a:rPr>
              <a:t>Увеличава загубата на течности.</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3293122980"/>
      </p:ext>
    </p:extLst>
  </p:cSld>
  <p:clrMapOvr>
    <a:masterClrMapping/>
  </p:clrMapOvr>
</p:sld>
</file>

<file path=ppt/theme/theme1.xml><?xml version="1.0" encoding="utf-8"?>
<a:theme xmlns:a="http://schemas.openxmlformats.org/drawingml/2006/main" name="Trauma">
  <a:themeElements>
    <a:clrScheme name="Traum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raum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bg-BG"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bg-BG" sz="1800" b="0" i="0" u="none" strike="noStrike" cap="none" normalizeH="0" baseline="0" smtClean="0">
            <a:ln>
              <a:noFill/>
            </a:ln>
            <a:solidFill>
              <a:schemeClr val="tx1"/>
            </a:solidFill>
            <a:effectLst/>
            <a:latin typeface="Arial" charset="0"/>
          </a:defRPr>
        </a:defPPr>
      </a:lstStyle>
    </a:lnDef>
  </a:objectDefaults>
  <a:extraClrSchemeLst>
    <a:extraClrScheme>
      <a:clrScheme name="Traum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raum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raum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raum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raum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raum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raum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raum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raum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raum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raum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raum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Trauma</Template>
  <TotalTime>3734</TotalTime>
  <Words>5202</Words>
  <Application>Microsoft Macintosh PowerPoint</Application>
  <PresentationFormat>On-screen Show (4:3)</PresentationFormat>
  <Paragraphs>850</Paragraphs>
  <Slides>69</Slides>
  <Notes>66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69</vt:i4>
      </vt:variant>
    </vt:vector>
  </HeadingPairs>
  <TitlesOfParts>
    <vt:vector size="76" baseType="lpstr">
      <vt:lpstr>Arial</vt:lpstr>
      <vt:lpstr>Monotype Sorts</vt:lpstr>
      <vt:lpstr>Tahoma</vt:lpstr>
      <vt:lpstr>Times New Roman</vt:lpstr>
      <vt:lpstr>TimesNewRomanPS</vt:lpstr>
      <vt:lpstr>Wingdings</vt:lpstr>
      <vt:lpstr>Trauma</vt:lpstr>
      <vt:lpstr>ТРАВМАТИЧЕН ШОК</vt:lpstr>
      <vt:lpstr>Цели на лекцията</vt:lpstr>
      <vt:lpstr>Определение</vt:lpstr>
      <vt:lpstr>Време за настъпване на смъртта</vt:lpstr>
      <vt:lpstr>Бимодално разпределение на смъртността</vt:lpstr>
      <vt:lpstr>Фактори повлияващи изхода след травма</vt:lpstr>
      <vt:lpstr>Mеханизми на травматичния шок</vt:lpstr>
      <vt:lpstr>Патофизиология</vt:lpstr>
      <vt:lpstr>PowerPoint Presentation</vt:lpstr>
      <vt:lpstr>Патофизиология</vt:lpstr>
      <vt:lpstr>Патофизиология</vt:lpstr>
      <vt:lpstr>Фази на травматичния шок</vt:lpstr>
      <vt:lpstr>Терапевтични насоки</vt:lpstr>
      <vt:lpstr>PowerPoint Presentation</vt:lpstr>
      <vt:lpstr>Изводи</vt:lpstr>
      <vt:lpstr>А – крива (компенсация)</vt:lpstr>
      <vt:lpstr>В – крива (декомпенсация)</vt:lpstr>
      <vt:lpstr>С - крива</vt:lpstr>
      <vt:lpstr>D - крива – фаза на подостър необратим шок</vt:lpstr>
      <vt:lpstr>D - крива</vt:lpstr>
      <vt:lpstr>Усложнения на реперфузията</vt:lpstr>
      <vt:lpstr>Е крива - фаза на остър необратим травматичен шок </vt:lpstr>
      <vt:lpstr>E - крива</vt:lpstr>
      <vt:lpstr>Клинична симптоматика на шок</vt:lpstr>
      <vt:lpstr>Внимание</vt:lpstr>
      <vt:lpstr>PowerPoint Presentation</vt:lpstr>
      <vt:lpstr>Кожна симптоматика</vt:lpstr>
      <vt:lpstr>Часова диуреза</vt:lpstr>
      <vt:lpstr>Груба оценка на САКН според наличния пулс</vt:lpstr>
      <vt:lpstr>PowerPoint Presentation</vt:lpstr>
      <vt:lpstr>Нови стойности на САКН в ранната диагноза на шока</vt:lpstr>
      <vt:lpstr>PowerPoint Presentation</vt:lpstr>
      <vt:lpstr>Периферен пулс</vt:lpstr>
      <vt:lpstr>Парадоксална Брадикардия</vt:lpstr>
      <vt:lpstr>Шоков индекс</vt:lpstr>
      <vt:lpstr>PowerPoint Presentation</vt:lpstr>
      <vt:lpstr>PowerPoint Presentation</vt:lpstr>
      <vt:lpstr>PowerPoint Presentation</vt:lpstr>
      <vt:lpstr>Серумен лактат</vt:lpstr>
      <vt:lpstr>Недостиг на основи (ВЕ)</vt:lpstr>
      <vt:lpstr>International Normalized Ratio (INR)</vt:lpstr>
      <vt:lpstr>Тромбоеластограма (TEG)</vt:lpstr>
      <vt:lpstr>Механично спиране на кръвоизлива</vt:lpstr>
      <vt:lpstr>Осигуряване на периферен венозен източник</vt:lpstr>
      <vt:lpstr>Осигуряване на периферен венозен източник</vt:lpstr>
      <vt:lpstr>Интраосално приложение</vt:lpstr>
      <vt:lpstr>Инфузионно лечение </vt:lpstr>
      <vt:lpstr> Балансирано инфузионно лечение</vt:lpstr>
      <vt:lpstr>Приложение на нискообемно инфузионно лечение</vt:lpstr>
      <vt:lpstr>PowerPoint Presentation</vt:lpstr>
      <vt:lpstr>Кръвопреливане</vt:lpstr>
      <vt:lpstr>  Определение за масивна трансфузия</vt:lpstr>
      <vt:lpstr>Спешно кръвопреливане</vt:lpstr>
      <vt:lpstr>Фактор VII a</vt:lpstr>
      <vt:lpstr>Транексаминова киселина (TXA)</vt:lpstr>
      <vt:lpstr>PowerPoint Presentation</vt:lpstr>
      <vt:lpstr>Хипотермия</vt:lpstr>
      <vt:lpstr>Ацидоза</vt:lpstr>
      <vt:lpstr>Съвременен консенсус</vt:lpstr>
      <vt:lpstr>Пермисивна (допустима) хипотензия</vt:lpstr>
      <vt:lpstr>Средно Артериално Кръвно Налягане</vt:lpstr>
      <vt:lpstr>Инфузионно лечение на нарушенията в кръвосъсирването</vt:lpstr>
      <vt:lpstr>Компонентна терапия vs. Цялостна кръв</vt:lpstr>
      <vt:lpstr>Новата терапевтична парадигма</vt:lpstr>
      <vt:lpstr>Определяне на рисков пациент в СПО</vt:lpstr>
      <vt:lpstr>В заключение</vt:lpstr>
      <vt:lpstr>Мерки за ограничаване на уврежданията</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Травматичен шок</dc:title>
  <dc:subject>Лекция за лекари по СМ</dc:subject>
  <dc:creator>доцент д-р Господин ДИМОВ, дм</dc:creator>
  <cp:lastModifiedBy>gdimov@abv.bg</cp:lastModifiedBy>
  <cp:revision>158</cp:revision>
  <dcterms:created xsi:type="dcterms:W3CDTF">1999-01-16T13:49:11Z</dcterms:created>
  <dcterms:modified xsi:type="dcterms:W3CDTF">2020-11-18T16:42:40Z</dcterms:modified>
  <cp:category>Лекция по АИЛ за студенти по медицина</cp:category>
</cp:coreProperties>
</file>